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0" r:id="rId3"/>
    <p:sldId id="258" r:id="rId4"/>
    <p:sldId id="259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DA5"/>
    <a:srgbClr val="47FF4D"/>
    <a:srgbClr val="720D1A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526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74FB44-D9BB-4AE5-A1A8-90C00510A7C0}" type="datetimeFigureOut">
              <a:rPr lang="en-US" smtClean="0"/>
              <a:pPr/>
              <a:t>8/30/2020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DD4BF9-4F82-4169-95B0-797E1744D4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973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rgbClr val="003DA5"/>
                </a:solidFill>
                <a:latin typeface="Georgia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CSE 522S – Advanced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5715000"/>
            <a:ext cx="9144000" cy="1143000"/>
          </a:xfrm>
          <a:prstGeom prst="rect">
            <a:avLst/>
          </a:prstGeom>
          <a:solidFill>
            <a:srgbClr val="003DA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Users\dferry\Desktop\logohorizontal_white_rg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6825" y="5775701"/>
            <a:ext cx="4070350" cy="1021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dirty="0"/>
              <a:t>CSCI 5030 – Principles of Software Development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dirty="0"/>
              <a:t>CSCI 5030 – Principles of Software Development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dirty="0"/>
              <a:t>CSCI 5030 – Principles of Software Development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dirty="0"/>
              <a:t>CSCI 5030 – Principles of Software Development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dirty="0"/>
              <a:t>CSCI 5030 – Principles of Software Development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dirty="0"/>
              <a:t>CSCI 5030 – Principles of Software Development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/>
              <a:t>CSCI 5030 – Principles of Software Development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dirty="0"/>
              <a:t>CSCI 5030 – Principles of Software Development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dirty="0"/>
              <a:t>CSCI 5030 – Principles of Software Development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248400"/>
            <a:ext cx="9144000" cy="609600"/>
          </a:xfrm>
          <a:prstGeom prst="rect">
            <a:avLst/>
          </a:prstGeom>
          <a:solidFill>
            <a:srgbClr val="003DA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81600" y="6356350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CSCI 5030 – Principles of Software Development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BFBFBF"/>
                </a:solidFill>
              </a:defRPr>
            </a:lvl1pPr>
          </a:lstStyle>
          <a:p>
            <a:fld id="{A773B20C-5347-4FF9-A9F0-76F937F6021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2" descr="C:\Users\dferry\Desktop\logohorizontal_white_rgb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261419"/>
            <a:ext cx="2286000" cy="573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rgbClr val="003DA5"/>
          </a:solidFill>
          <a:latin typeface="Georg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Project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>
            <a:normAutofit/>
          </a:bodyPr>
          <a:lstStyle/>
          <a:p>
            <a:r>
              <a:rPr lang="en-US" sz="1800" dirty="0"/>
              <a:t>David Ferry</a:t>
            </a:r>
            <a:br>
              <a:rPr lang="en-US" sz="1800" dirty="0"/>
            </a:br>
            <a:r>
              <a:rPr lang="en-US" sz="1800" dirty="0"/>
              <a:t>CSCI 5030 – Principles of Software Development</a:t>
            </a:r>
          </a:p>
          <a:p>
            <a:r>
              <a:rPr lang="en-US" sz="1800" dirty="0"/>
              <a:t>Saint Louis University</a:t>
            </a:r>
            <a:br>
              <a:rPr lang="en-US" sz="1800" dirty="0"/>
            </a:br>
            <a:r>
              <a:rPr lang="en-US" sz="1800" dirty="0"/>
              <a:t>St. Louis, MO 63103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 &amp; 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800" dirty="0"/>
              <a:t>Recall course assessment objectives:</a:t>
            </a:r>
          </a:p>
          <a:p>
            <a:r>
              <a:rPr lang="en-US" sz="1800" dirty="0"/>
              <a:t>Conduct a software development project as part of a team, using an agile process such as Scrum</a:t>
            </a:r>
          </a:p>
          <a:p>
            <a:r>
              <a:rPr lang="en-US" sz="1800" dirty="0"/>
              <a:t>Make effective use of a modern version control system</a:t>
            </a:r>
          </a:p>
          <a:p>
            <a:r>
              <a:rPr lang="en-US" sz="1800" dirty="0"/>
              <a:t>Use principles of software design in the implementation of a medium-to-large scale software project</a:t>
            </a:r>
          </a:p>
          <a:p>
            <a:r>
              <a:rPr lang="en-US" sz="1800" dirty="0"/>
              <a:t>Conduct effective code reviews and </a:t>
            </a:r>
            <a:r>
              <a:rPr lang="en-US" sz="1800" dirty="0" err="1"/>
              <a:t>refactor</a:t>
            </a:r>
            <a:r>
              <a:rPr lang="en-US" sz="1800" dirty="0"/>
              <a:t> existing code</a:t>
            </a:r>
          </a:p>
          <a:p>
            <a:pPr>
              <a:buNone/>
            </a:pPr>
            <a:endParaRPr lang="en-US" sz="1800" dirty="0"/>
          </a:p>
          <a:p>
            <a:pPr>
              <a:buNone/>
            </a:pPr>
            <a:r>
              <a:rPr lang="en-US" sz="1800" dirty="0"/>
              <a:t>You will be assessed by:</a:t>
            </a:r>
          </a:p>
          <a:p>
            <a:r>
              <a:rPr lang="en-US" sz="1800" dirty="0"/>
              <a:t>Checking </a:t>
            </a:r>
            <a:r>
              <a:rPr lang="en-US" sz="1800" dirty="0" err="1"/>
              <a:t>git</a:t>
            </a:r>
            <a:r>
              <a:rPr lang="en-US" sz="1800" dirty="0"/>
              <a:t> logs</a:t>
            </a:r>
          </a:p>
          <a:p>
            <a:r>
              <a:rPr lang="en-US" sz="1800" dirty="0"/>
              <a:t>Adherence to methodology</a:t>
            </a:r>
          </a:p>
          <a:p>
            <a:r>
              <a:rPr lang="en-US" sz="1800" dirty="0"/>
              <a:t>Participation in code reviews (will be discussed later)</a:t>
            </a:r>
          </a:p>
          <a:p>
            <a:r>
              <a:rPr lang="en-US" sz="1800" dirty="0"/>
              <a:t>Peer evaluations at Alpha, Beta, and Final milestones</a:t>
            </a:r>
          </a:p>
          <a:p>
            <a:pPr>
              <a:buNone/>
            </a:pPr>
            <a:endParaRPr lang="en-US" sz="1800" dirty="0"/>
          </a:p>
          <a:p>
            <a:pPr>
              <a:buNone/>
            </a:pPr>
            <a:r>
              <a:rPr lang="en-US" sz="1800" dirty="0"/>
              <a:t>Evaluation </a:t>
            </a:r>
            <a:r>
              <a:rPr lang="en-US" sz="1800" i="1" dirty="0"/>
              <a:t>does not</a:t>
            </a:r>
            <a:r>
              <a:rPr lang="en-US" sz="1800" dirty="0"/>
              <a:t> rely on completing certain features.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Scrum for CSCI 5030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We can’t do the full scrum experience</a:t>
            </a:r>
          </a:p>
          <a:p>
            <a:pPr lvl="1"/>
            <a:r>
              <a:rPr lang="en-US" sz="2000" dirty="0"/>
              <a:t>We don’t work 40 hour weeks on this class</a:t>
            </a:r>
          </a:p>
          <a:p>
            <a:r>
              <a:rPr lang="en-US" sz="2400" dirty="0"/>
              <a:t>Find two times a week to meet for 15-20 minutes for the “standup” meeting</a:t>
            </a:r>
          </a:p>
          <a:p>
            <a:r>
              <a:rPr lang="en-US" sz="2400" dirty="0"/>
              <a:t>Project owner: me, and “you”</a:t>
            </a:r>
          </a:p>
          <a:p>
            <a:pPr lvl="1"/>
            <a:r>
              <a:rPr lang="en-US" sz="2000" dirty="0"/>
              <a:t>I will develop a set of user stories and features, but you are free to go your own direction as well</a:t>
            </a:r>
          </a:p>
          <a:p>
            <a:r>
              <a:rPr lang="en-US" sz="2400" dirty="0"/>
              <a:t>Scrum master: self-selected</a:t>
            </a:r>
          </a:p>
          <a:p>
            <a:r>
              <a:rPr lang="en-US" sz="2400" dirty="0"/>
              <a:t>Project backlog – manage how you want</a:t>
            </a:r>
          </a:p>
          <a:p>
            <a:r>
              <a:rPr lang="en-US" sz="2400" dirty="0"/>
              <a:t>Sprint backlog – manage how you want, possibly use </a:t>
            </a:r>
            <a:r>
              <a:rPr lang="en-US" sz="2400" dirty="0" err="1"/>
              <a:t>Gitlab</a:t>
            </a:r>
            <a:r>
              <a:rPr lang="en-US" sz="2400" dirty="0"/>
              <a:t> “issues board”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Backlog Boards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Ideal: 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r>
              <a:rPr lang="en-US" dirty="0"/>
              <a:t>No place to put physical board</a:t>
            </a:r>
          </a:p>
          <a:p>
            <a:r>
              <a:rPr lang="en-US" dirty="0" err="1"/>
              <a:t>Gitlab</a:t>
            </a:r>
            <a:r>
              <a:rPr lang="en-US" dirty="0"/>
              <a:t> gets the above minus stories organization</a:t>
            </a:r>
          </a:p>
          <a:p>
            <a:r>
              <a:rPr lang="en-US" dirty="0"/>
              <a:t>Lots of online tools: </a:t>
            </a:r>
            <a:r>
              <a:rPr lang="en-US" dirty="0" err="1"/>
              <a:t>Trello</a:t>
            </a:r>
            <a:r>
              <a:rPr lang="en-US" dirty="0"/>
              <a:t>, etc.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2050" name="Picture 2" descr="Image result for what does a scrum board look lik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1447800"/>
            <a:ext cx="3727450" cy="27955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Sprint Planning – Next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some user stories from project backlog into sprint backlog</a:t>
            </a:r>
          </a:p>
          <a:p>
            <a:pPr lvl="1"/>
            <a:r>
              <a:rPr lang="en-US" dirty="0"/>
              <a:t>Estimate sizes of stories and team ability</a:t>
            </a:r>
          </a:p>
          <a:p>
            <a:r>
              <a:rPr lang="en-US" dirty="0"/>
              <a:t>Populate user stories with tasks</a:t>
            </a:r>
          </a:p>
          <a:p>
            <a:r>
              <a:rPr lang="en-US" dirty="0"/>
              <a:t>Team assigns tasks to itself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F6C7AF-0FD4-4A98-853B-CA4218F5B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 </a:t>
            </a:r>
            <a:r>
              <a:rPr lang="en-US" dirty="0" err="1"/>
              <a:t>Assigments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DDC21D-8A24-4812-B6E2-D3C94CF58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 will have you fill out a survey tonight</a:t>
            </a:r>
          </a:p>
          <a:p>
            <a:r>
              <a:rPr lang="en-US" dirty="0"/>
              <a:t>We could do slightly larger, or slightly smaller groups (5-6 versus 3-4).</a:t>
            </a:r>
          </a:p>
          <a:p>
            <a:r>
              <a:rPr lang="en-US" dirty="0"/>
              <a:t>Groups will have a mix of ability levels and backgrounds</a:t>
            </a:r>
          </a:p>
          <a:p>
            <a:pPr lvl="1"/>
            <a:r>
              <a:rPr lang="en-US" dirty="0"/>
              <a:t>Both general experience and specific experience in the project technologies</a:t>
            </a:r>
          </a:p>
          <a:p>
            <a:pPr lvl="1"/>
            <a:r>
              <a:rPr lang="en-US" dirty="0"/>
              <a:t>To the best of my ability, each group will have a mix of more experienced and less experienced programmers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00C471-01F8-4D62-B152-9B06ABE4C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179884-F085-4320-B651-00C6EC8DE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4171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1687</TotalTime>
  <Words>377</Words>
  <Application>Microsoft Office PowerPoint</Application>
  <PresentationFormat>On-screen Show (4:3)</PresentationFormat>
  <Paragraphs>58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Georgia</vt:lpstr>
      <vt:lpstr>Verdana</vt:lpstr>
      <vt:lpstr>Office Theme</vt:lpstr>
      <vt:lpstr>Project</vt:lpstr>
      <vt:lpstr>Purpose &amp; Evaluation</vt:lpstr>
      <vt:lpstr>Scrum for CSCI 5030</vt:lpstr>
      <vt:lpstr>Backlog Boards</vt:lpstr>
      <vt:lpstr>Sprint Planning – Next Time</vt:lpstr>
      <vt:lpstr>Group Assigments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david_n_laura</dc:creator>
  <cp:lastModifiedBy>David Ferry</cp:lastModifiedBy>
  <cp:revision>54</cp:revision>
  <dcterms:created xsi:type="dcterms:W3CDTF">2016-01-21T02:03:40Z</dcterms:created>
  <dcterms:modified xsi:type="dcterms:W3CDTF">2020-08-30T16:26:36Z</dcterms:modified>
</cp:coreProperties>
</file>