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DA5"/>
    <a:srgbClr val="47FF4D"/>
    <a:srgbClr val="720D1A"/>
    <a:srgbClr val="80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77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74FB44-D9BB-4AE5-A1A8-90C00510A7C0}" type="datetimeFigureOut">
              <a:rPr lang="en-US" smtClean="0"/>
              <a:pPr/>
              <a:t>10/7/2019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DD4BF9-4F82-4169-95B0-797E1744D4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02973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772400" cy="1470025"/>
          </a:xfrm>
        </p:spPr>
        <p:txBody>
          <a:bodyPr>
            <a:normAutofit/>
          </a:bodyPr>
          <a:lstStyle>
            <a:lvl1pPr>
              <a:defRPr sz="4000">
                <a:solidFill>
                  <a:srgbClr val="003DA5"/>
                </a:solidFill>
                <a:latin typeface="Georgia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0480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CSE 522S – Advanced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5715000"/>
            <a:ext cx="9144000" cy="1143000"/>
          </a:xfrm>
          <a:prstGeom prst="rect">
            <a:avLst/>
          </a:prstGeom>
          <a:solidFill>
            <a:srgbClr val="003DA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C:\Users\dferry\Desktop\logohorizontal_white_rgb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36825" y="5775701"/>
            <a:ext cx="4070350" cy="1021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81600" y="6356350"/>
            <a:ext cx="3200400" cy="365125"/>
          </a:xfrm>
        </p:spPr>
        <p:txBody>
          <a:bodyPr/>
          <a:lstStyle/>
          <a:p>
            <a:r>
              <a:rPr lang="en-US" dirty="0" smtClean="0"/>
              <a:t>CSCI 5030 – Principles of Software Development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81600" y="6356350"/>
            <a:ext cx="3200400" cy="365125"/>
          </a:xfrm>
        </p:spPr>
        <p:txBody>
          <a:bodyPr/>
          <a:lstStyle/>
          <a:p>
            <a:r>
              <a:rPr lang="en-US" dirty="0" smtClean="0"/>
              <a:t>CSCI 5030 – Principles of Software Development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81600" y="6356350"/>
            <a:ext cx="3200400" cy="365125"/>
          </a:xfrm>
        </p:spPr>
        <p:txBody>
          <a:bodyPr/>
          <a:lstStyle/>
          <a:p>
            <a:r>
              <a:rPr lang="en-US" dirty="0" smtClean="0"/>
              <a:t>CSCI 5030 – Principles of Software Development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003DA5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81600" y="6356350"/>
            <a:ext cx="3200400" cy="365125"/>
          </a:xfrm>
        </p:spPr>
        <p:txBody>
          <a:bodyPr/>
          <a:lstStyle/>
          <a:p>
            <a:r>
              <a:rPr lang="en-US" dirty="0" smtClean="0"/>
              <a:t>CSCI 5030 – Principles of Software Development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181600" y="6356350"/>
            <a:ext cx="3200400" cy="365125"/>
          </a:xfrm>
        </p:spPr>
        <p:txBody>
          <a:bodyPr/>
          <a:lstStyle/>
          <a:p>
            <a:r>
              <a:rPr lang="en-US" dirty="0" smtClean="0"/>
              <a:t>CSCI 5030 – Principles of Software Development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3500 -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181600" y="6356350"/>
            <a:ext cx="3200400" cy="365125"/>
          </a:xfrm>
        </p:spPr>
        <p:txBody>
          <a:bodyPr/>
          <a:lstStyle/>
          <a:p>
            <a:r>
              <a:rPr lang="en-US" dirty="0" smtClean="0"/>
              <a:t>CSCI 5030 – Principles of Software Development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181600" y="6356350"/>
            <a:ext cx="3200400" cy="365125"/>
          </a:xfrm>
        </p:spPr>
        <p:txBody>
          <a:bodyPr/>
          <a:lstStyle/>
          <a:p>
            <a:r>
              <a:rPr lang="en-US" smtClean="0"/>
              <a:t>CSCI 5030 – Principles of Software Development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181600" y="6356350"/>
            <a:ext cx="3200400" cy="365125"/>
          </a:xfrm>
        </p:spPr>
        <p:txBody>
          <a:bodyPr/>
          <a:lstStyle/>
          <a:p>
            <a:r>
              <a:rPr lang="en-US" dirty="0" smtClean="0"/>
              <a:t>CSCI 5030 – Principles of Software Development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181600" y="6356350"/>
            <a:ext cx="3200400" cy="365125"/>
          </a:xfrm>
        </p:spPr>
        <p:txBody>
          <a:bodyPr/>
          <a:lstStyle/>
          <a:p>
            <a:r>
              <a:rPr lang="en-US" dirty="0" smtClean="0"/>
              <a:t>CSCI 5030 – Principles of Software Development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248400"/>
            <a:ext cx="9144000" cy="609600"/>
          </a:xfrm>
          <a:prstGeom prst="rect">
            <a:avLst/>
          </a:prstGeom>
          <a:solidFill>
            <a:srgbClr val="003DA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81600" y="6356350"/>
            <a:ext cx="320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CSCI 5030 – Principles of Software Development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BFBFBF"/>
                </a:solidFill>
              </a:defRPr>
            </a:lvl1pPr>
          </a:lstStyle>
          <a:p>
            <a:fld id="{A773B20C-5347-4FF9-A9F0-76F937F6021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2" descr="C:\Users\dferry\Desktop\logohorizontal_white_rgb.pn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3400" y="6261419"/>
            <a:ext cx="2286000" cy="573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rgbClr val="003DA5"/>
          </a:solidFill>
          <a:latin typeface="Georgia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itlab.com/ee/ci/yaml/README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Gitlab</a:t>
            </a:r>
            <a:r>
              <a:rPr lang="en-US" dirty="0" smtClean="0"/>
              <a:t> Continuous Integration and Delivery/Deployment (CI/CD)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1371600" y="3048000"/>
            <a:ext cx="6400800" cy="1752600"/>
          </a:xfrm>
        </p:spPr>
        <p:txBody>
          <a:bodyPr>
            <a:normAutofit/>
          </a:bodyPr>
          <a:lstStyle/>
          <a:p>
            <a:r>
              <a:rPr lang="en-US" sz="1800" dirty="0" smtClean="0"/>
              <a:t>David </a:t>
            </a:r>
            <a:r>
              <a:rPr lang="en-US" sz="1800" dirty="0" smtClean="0"/>
              <a:t>Ferry</a:t>
            </a:r>
            <a:br>
              <a:rPr lang="en-US" sz="1800" dirty="0" smtClean="0"/>
            </a:br>
            <a:r>
              <a:rPr lang="en-US" sz="1800" dirty="0" smtClean="0"/>
              <a:t>CSCI 5030 – Principles of Software Development</a:t>
            </a:r>
          </a:p>
          <a:p>
            <a:r>
              <a:rPr lang="en-US" sz="1800" dirty="0" smtClean="0"/>
              <a:t>Saint Louis University</a:t>
            </a:r>
            <a:br>
              <a:rPr lang="en-US" sz="1800" dirty="0" smtClean="0"/>
            </a:br>
            <a:r>
              <a:rPr lang="en-US" sz="1800" dirty="0" smtClean="0"/>
              <a:t>St. Louis, MO 63103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Continuous Integration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Commit code to shared repository frequently</a:t>
            </a:r>
          </a:p>
          <a:p>
            <a:r>
              <a:rPr lang="en-US" sz="2400" dirty="0" smtClean="0"/>
              <a:t>Purpose is to avoid big merge conflicts </a:t>
            </a:r>
            <a:br>
              <a:rPr lang="en-US" sz="2400" dirty="0" smtClean="0"/>
            </a:br>
            <a:r>
              <a:rPr lang="en-US" sz="2400" dirty="0" smtClean="0"/>
              <a:t>i.e. (“integration hell”)</a:t>
            </a:r>
          </a:p>
          <a:p>
            <a:r>
              <a:rPr lang="en-US" sz="2400" dirty="0" smtClean="0"/>
              <a:t>A build server automatically builds software and runs unit tests and integration tests to identify regressions</a:t>
            </a:r>
          </a:p>
          <a:p>
            <a:r>
              <a:rPr lang="en-US" sz="2400" dirty="0" smtClean="0"/>
              <a:t>Code does not have to be production ready when committed- e.g. use good branching practices (feature branches) to separate development and release code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5030 – Principles of Software Development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Continuous Delivery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Publishable increments are “delivered” frequently, possibly automatically, as unit tests and acceptance tests pass</a:t>
            </a:r>
          </a:p>
          <a:p>
            <a:r>
              <a:rPr lang="en-US" sz="2400" dirty="0" smtClean="0"/>
              <a:t>Purpose is to shorten release cycles while ensuring that production code is always shippable</a:t>
            </a:r>
          </a:p>
          <a:p>
            <a:r>
              <a:rPr lang="en-US" sz="2400" dirty="0" smtClean="0"/>
              <a:t>“Delivery” is whatever mechanism is used to release code- could be as simple as a merge to the official release branch</a:t>
            </a:r>
          </a:p>
          <a:p>
            <a:pPr lvl="1"/>
            <a:r>
              <a:rPr lang="en-US" sz="2000" dirty="0" smtClean="0"/>
              <a:t>Important part is the customer can test and accept code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5030 – Principles of Software Development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Continuous Deployment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Features that pass customer’s acceptance tests are automatically deployed to production</a:t>
            </a:r>
          </a:p>
          <a:p>
            <a:r>
              <a:rPr lang="en-US" sz="2400" dirty="0" smtClean="0"/>
              <a:t>Reduces software development latency to production</a:t>
            </a:r>
          </a:p>
          <a:p>
            <a:r>
              <a:rPr lang="en-US" sz="2400" dirty="0" smtClean="0"/>
              <a:t>Minimizes changes released in each version of software</a:t>
            </a:r>
          </a:p>
          <a:p>
            <a:r>
              <a:rPr lang="en-US" sz="2400" dirty="0" smtClean="0"/>
              <a:t>Example: </a:t>
            </a:r>
            <a:r>
              <a:rPr lang="en-US" sz="2400" dirty="0" err="1" smtClean="0"/>
              <a:t>Gitlab</a:t>
            </a:r>
            <a:r>
              <a:rPr lang="en-US" sz="2400" dirty="0" smtClean="0"/>
              <a:t> allows automatic merging of a branch to master when automated test suite completes successfully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5030 – Principles of Software Development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Gitlab</a:t>
            </a:r>
            <a:r>
              <a:rPr lang="en-US" dirty="0" smtClean="0"/>
              <a:t> </a:t>
            </a:r>
            <a:r>
              <a:rPr lang="en-US" dirty="0" smtClean="0"/>
              <a:t>CI/CD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Basic feature: allows shell commands to run in response to commits</a:t>
            </a:r>
          </a:p>
          <a:p>
            <a:pPr>
              <a:buNone/>
            </a:pPr>
            <a:r>
              <a:rPr lang="en-US" sz="2400" dirty="0" smtClean="0"/>
              <a:t>You can define and run your own:</a:t>
            </a:r>
          </a:p>
          <a:p>
            <a:pPr lvl="1"/>
            <a:r>
              <a:rPr lang="en-US" sz="2000" dirty="0" smtClean="0"/>
              <a:t>Build process</a:t>
            </a:r>
          </a:p>
          <a:p>
            <a:pPr lvl="1"/>
            <a:r>
              <a:rPr lang="en-US" sz="2000" dirty="0" smtClean="0"/>
              <a:t>Test suite</a:t>
            </a:r>
          </a:p>
          <a:p>
            <a:pPr lvl="1"/>
            <a:r>
              <a:rPr lang="en-US" sz="2000" dirty="0" smtClean="0"/>
              <a:t>Packaging/deployment/merge process</a:t>
            </a:r>
          </a:p>
          <a:p>
            <a:pPr lvl="1"/>
            <a:r>
              <a:rPr lang="en-US" sz="2000" dirty="0" smtClean="0"/>
              <a:t>Etc.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5030 – Principles of Software Development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CI/CD Execution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 smtClean="0"/>
              <a:t>Defined in root of repository in hidden file </a:t>
            </a:r>
            <a:br>
              <a:rPr lang="en-US" sz="2400" dirty="0" smtClean="0"/>
            </a:br>
            <a:r>
              <a:rPr lang="en-US" sz="2400" dirty="0" smtClean="0"/>
              <a:t>.</a:t>
            </a:r>
            <a:r>
              <a:rPr lang="en-US" sz="2400" dirty="0" err="1" smtClean="0"/>
              <a:t>gitlab-ci.yml</a:t>
            </a:r>
            <a:endParaRPr lang="en-US" sz="2400" dirty="0" smtClean="0"/>
          </a:p>
          <a:p>
            <a:r>
              <a:rPr lang="en-US" sz="2400" dirty="0" smtClean="0"/>
              <a:t>A commit action results in running a </a:t>
            </a:r>
            <a:r>
              <a:rPr lang="en-US" sz="2400" i="1" dirty="0" smtClean="0"/>
              <a:t>pipeline</a:t>
            </a:r>
          </a:p>
          <a:p>
            <a:r>
              <a:rPr lang="en-US" sz="2400" dirty="0" smtClean="0"/>
              <a:t>A pipeline has one or more </a:t>
            </a:r>
            <a:r>
              <a:rPr lang="en-US" sz="2400" i="1" dirty="0" smtClean="0"/>
              <a:t>stages</a:t>
            </a:r>
          </a:p>
          <a:p>
            <a:r>
              <a:rPr lang="en-US" sz="2400" dirty="0" smtClean="0"/>
              <a:t>A stage has one or more </a:t>
            </a:r>
            <a:r>
              <a:rPr lang="en-US" sz="2400" i="1" dirty="0" smtClean="0"/>
              <a:t>jobs</a:t>
            </a:r>
          </a:p>
          <a:p>
            <a:r>
              <a:rPr lang="en-US" sz="2400" dirty="0" smtClean="0"/>
              <a:t>Each job is farmed out to a </a:t>
            </a:r>
            <a:r>
              <a:rPr lang="en-US" sz="2400" i="1" dirty="0" smtClean="0"/>
              <a:t>runner</a:t>
            </a:r>
            <a:r>
              <a:rPr lang="en-US" sz="2400" dirty="0" smtClean="0"/>
              <a:t>, which executes the desired commands</a:t>
            </a:r>
          </a:p>
          <a:p>
            <a:r>
              <a:rPr lang="en-US" sz="2400" dirty="0" smtClean="0"/>
              <a:t>If all jobs succeed, the pipeline stage succeeds and the next stage starts. Otherwise the stage fails and the whole pipeline stops</a:t>
            </a:r>
          </a:p>
          <a:p>
            <a:r>
              <a:rPr lang="en-US" sz="2400" dirty="0" smtClean="0"/>
              <a:t>Pipeline results are logged and email is sent in the case of failure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5030 – Principles of Software Development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Gitlab</a:t>
            </a:r>
            <a:r>
              <a:rPr lang="en-US" dirty="0" smtClean="0"/>
              <a:t> Notes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Using CI/CD requires a runner to be enabled, SLU’s </a:t>
            </a:r>
            <a:r>
              <a:rPr lang="en-US" sz="2000" dirty="0" err="1" smtClean="0"/>
              <a:t>Gitlab</a:t>
            </a:r>
            <a:r>
              <a:rPr lang="en-US" sz="2000" dirty="0" smtClean="0"/>
              <a:t> installation currently does not have any runners, but a free account at gitlab.com allows 2000 minutes of execution time per month (as of fall 2019)</a:t>
            </a:r>
          </a:p>
          <a:p>
            <a:r>
              <a:rPr lang="en-US" sz="2000" dirty="0" err="1" smtClean="0"/>
              <a:t>yml</a:t>
            </a:r>
            <a:r>
              <a:rPr lang="en-US" sz="2000" dirty="0" smtClean="0"/>
              <a:t> files stand for “Yet Another Markup Language,” yes it’s redundant, but there are plenty of tutorials</a:t>
            </a:r>
          </a:p>
          <a:p>
            <a:pPr lvl="1"/>
            <a:r>
              <a:rPr lang="en-US" sz="1600" dirty="0" smtClean="0"/>
              <a:t>The top-level elements are usually </a:t>
            </a:r>
            <a:r>
              <a:rPr lang="en-US" sz="1600" i="1" dirty="0" smtClean="0"/>
              <a:t>jobs</a:t>
            </a:r>
            <a:endParaRPr lang="en-US" sz="1600" dirty="0" smtClean="0"/>
          </a:p>
          <a:p>
            <a:pPr lvl="1"/>
            <a:r>
              <a:rPr lang="en-US" sz="1600" dirty="0" smtClean="0"/>
              <a:t>Each job must define a </a:t>
            </a:r>
            <a:r>
              <a:rPr lang="en-US" sz="1600" i="1" dirty="0" smtClean="0"/>
              <a:t>script</a:t>
            </a:r>
            <a:r>
              <a:rPr lang="en-US" sz="1600" dirty="0" smtClean="0"/>
              <a:t> </a:t>
            </a:r>
            <a:r>
              <a:rPr lang="en-US" sz="1600" dirty="0" smtClean="0"/>
              <a:t>element that defines what commands are run as a part of that job</a:t>
            </a:r>
          </a:p>
          <a:p>
            <a:pPr lvl="1"/>
            <a:r>
              <a:rPr lang="en-US" sz="1600" dirty="0" smtClean="0"/>
              <a:t>The </a:t>
            </a:r>
            <a:r>
              <a:rPr lang="en-US" sz="1600" i="1" dirty="0" smtClean="0"/>
              <a:t>stages</a:t>
            </a:r>
            <a:r>
              <a:rPr lang="en-US" sz="1600" dirty="0" smtClean="0"/>
              <a:t> </a:t>
            </a:r>
            <a:r>
              <a:rPr lang="en-US" sz="1600" dirty="0" smtClean="0"/>
              <a:t>top level element can define a set of pipeline stages. By default, the stages </a:t>
            </a:r>
            <a:r>
              <a:rPr lang="en-US" sz="1600" i="1" dirty="0" smtClean="0"/>
              <a:t>build</a:t>
            </a:r>
            <a:r>
              <a:rPr lang="en-US" sz="1600" dirty="0" smtClean="0"/>
              <a:t>,</a:t>
            </a:r>
            <a:r>
              <a:rPr lang="en-US" sz="1600" i="1" dirty="0" smtClean="0"/>
              <a:t> test</a:t>
            </a:r>
            <a:r>
              <a:rPr lang="en-US" sz="1600" dirty="0" smtClean="0"/>
              <a:t>, and </a:t>
            </a:r>
            <a:r>
              <a:rPr lang="en-US" sz="1600" i="1" dirty="0" smtClean="0"/>
              <a:t>deploy</a:t>
            </a:r>
            <a:r>
              <a:rPr lang="en-US" sz="1600" dirty="0" smtClean="0"/>
              <a:t> exist. By default, jobs belong to the test stage unless specified</a:t>
            </a:r>
          </a:p>
          <a:p>
            <a:pPr lvl="1"/>
            <a:r>
              <a:rPr lang="en-US" sz="1600" dirty="0" smtClean="0"/>
              <a:t>Lots of other features, see reference for details:</a:t>
            </a:r>
            <a:br>
              <a:rPr lang="en-US" sz="1600" dirty="0" smtClean="0"/>
            </a:br>
            <a:r>
              <a:rPr lang="en-US" sz="1600" dirty="0" smtClean="0">
                <a:hlinkClick r:id="rId2"/>
              </a:rPr>
              <a:t>https://docs.gitlab.com/ee/ci/yaml/README.html</a:t>
            </a:r>
            <a:endParaRPr lang="en-US" sz="16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5030 – Principles of Software Development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1654</TotalTime>
  <Words>358</Words>
  <Application>Microsoft Office PowerPoint</Application>
  <PresentationFormat>On-screen Show (4:3)</PresentationFormat>
  <Paragraphs>53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Gitlab Continuous Integration and Delivery/Deployment (CI/CD)</vt:lpstr>
      <vt:lpstr>Continuous Integration</vt:lpstr>
      <vt:lpstr>Continuous Delivery</vt:lpstr>
      <vt:lpstr>Continuous Deployment</vt:lpstr>
      <vt:lpstr>Gitlab CI/CD</vt:lpstr>
      <vt:lpstr>CI/CD Execution</vt:lpstr>
      <vt:lpstr>Gitlab Notes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david_n_laura</dc:creator>
  <cp:lastModifiedBy>David Ferry</cp:lastModifiedBy>
  <cp:revision>51</cp:revision>
  <dcterms:created xsi:type="dcterms:W3CDTF">2016-01-21T02:03:40Z</dcterms:created>
  <dcterms:modified xsi:type="dcterms:W3CDTF">2019-10-08T03:14:18Z</dcterms:modified>
</cp:coreProperties>
</file>