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6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&amp; Version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Kevin </a:t>
            </a:r>
            <a:r>
              <a:rPr lang="en-US" sz="1800" dirty="0" err="1" smtClean="0"/>
              <a:t>Scannell</a:t>
            </a:r>
            <a:r>
              <a:rPr lang="en-US" sz="1800" dirty="0" smtClean="0"/>
              <a:t>, David </a:t>
            </a:r>
            <a:r>
              <a:rPr lang="en-US" sz="1800" dirty="0" smtClean="0"/>
              <a:t>Ferry</a:t>
            </a:r>
            <a:br>
              <a:rPr lang="en-US" sz="1800" dirty="0" smtClean="0"/>
            </a:br>
            <a:r>
              <a:rPr lang="en-US" sz="1800" dirty="0" smtClean="0"/>
              <a:t>CSCI 5030 – Principles of Software Development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2000" y="4038600"/>
            <a:ext cx="2743200" cy="1524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in a Picture (e.g. at SLU)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3962400" y="16764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Remote</a:t>
            </a:r>
            <a:br>
              <a:rPr lang="en-US" dirty="0" smtClean="0"/>
            </a:br>
            <a:r>
              <a:rPr lang="en-US" dirty="0" smtClean="0"/>
              <a:t>(origin)</a:t>
            </a:r>
            <a:endParaRPr lang="en-US" dirty="0"/>
          </a:p>
        </p:txBody>
      </p:sp>
      <p:sp>
        <p:nvSpPr>
          <p:cNvPr id="7" name="Flowchart: Multidocument 6"/>
          <p:cNvSpPr/>
          <p:nvPr/>
        </p:nvSpPr>
        <p:spPr>
          <a:xfrm>
            <a:off x="838200" y="4572000"/>
            <a:ext cx="1143000" cy="758952"/>
          </a:xfrm>
          <a:prstGeom prst="flowChartMultidocumen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Working Copy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2438400" y="43434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7391400" y="44196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10" name="Flowchart: Multidocument 9"/>
          <p:cNvSpPr/>
          <p:nvPr/>
        </p:nvSpPr>
        <p:spPr>
          <a:xfrm>
            <a:off x="5791200" y="4648200"/>
            <a:ext cx="1136904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Working Copy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219200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git.cs.slu.edu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" y="36576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62800" y="3810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5000" y="4191000"/>
            <a:ext cx="2743200" cy="1524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57600" y="1524000"/>
            <a:ext cx="1524000" cy="13716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09600" y="1600200"/>
            <a:ext cx="22101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Ex: on machine 1</a:t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git</a:t>
            </a:r>
            <a:r>
              <a:rPr lang="en-US" dirty="0" smtClean="0">
                <a:solidFill>
                  <a:srgbClr val="FF0000"/>
                </a:solidFill>
              </a:rPr>
              <a:t> pull origin master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&lt;make changes&gt;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git</a:t>
            </a:r>
            <a:r>
              <a:rPr lang="en-US" dirty="0" smtClean="0">
                <a:solidFill>
                  <a:srgbClr val="00B0F0"/>
                </a:solidFill>
              </a:rPr>
              <a:t> commit * -m “xyz”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git</a:t>
            </a:r>
            <a:r>
              <a:rPr lang="en-US" dirty="0" smtClean="0">
                <a:solidFill>
                  <a:srgbClr val="7030A0"/>
                </a:solidFill>
              </a:rPr>
              <a:t> push origin master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895600" y="2743200"/>
            <a:ext cx="1143000" cy="160020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981200" y="47244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981200" y="4953000"/>
            <a:ext cx="457200" cy="0"/>
          </a:xfrm>
          <a:prstGeom prst="straightConnector1">
            <a:avLst/>
          </a:prstGeom>
          <a:ln w="38100">
            <a:solidFill>
              <a:srgbClr val="00B0F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200400" y="2775857"/>
            <a:ext cx="1085850" cy="1567543"/>
          </a:xfrm>
          <a:prstGeom prst="straightConnector1">
            <a:avLst/>
          </a:prstGeom>
          <a:ln w="38100">
            <a:solidFill>
              <a:srgbClr val="7030A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Git</a:t>
            </a:r>
            <a:r>
              <a:rPr lang="en-US" dirty="0" smtClean="0"/>
              <a:t>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origin – the remote repository that you originally cloned the project from</a:t>
            </a:r>
          </a:p>
          <a:p>
            <a:r>
              <a:rPr lang="en-US" sz="2000" dirty="0" smtClean="0"/>
              <a:t>master – the master branch</a:t>
            </a:r>
          </a:p>
          <a:p>
            <a:r>
              <a:rPr lang="en-US" sz="2000" dirty="0" smtClean="0"/>
              <a:t>remotes – copies of the repository that are stored on a remote server (contrast with local copies that are stored on each developer’s machine)</a:t>
            </a:r>
          </a:p>
          <a:p>
            <a:r>
              <a:rPr lang="en-US" sz="2000" dirty="0" smtClean="0"/>
              <a:t>working copy – the file system where developers look at and modify code on their own machine (but is not the local repository)</a:t>
            </a:r>
          </a:p>
          <a:p>
            <a:r>
              <a:rPr lang="en-US" sz="2000" dirty="0" smtClean="0"/>
              <a:t>branches – “copies” of the master branch used for developing new features</a:t>
            </a:r>
          </a:p>
          <a:p>
            <a:r>
              <a:rPr lang="en-US" sz="2000" dirty="0" smtClean="0"/>
              <a:t>forks – real copies of the repository used for developing new features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Git</a:t>
            </a:r>
            <a:r>
              <a:rPr lang="en-US" dirty="0" smtClean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git</a:t>
            </a:r>
            <a:r>
              <a:rPr lang="en-US" dirty="0" smtClean="0"/>
              <a:t> clone – fetch a new repository and create a new working copy of that repository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add – add files to version control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commit – save changes to the local repository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push – send changes from the local repository to a remote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fetch – update your local repository without modifying the working copy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pull – update your local repository and merge those changes with the working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files (source code, etc.) are stored in a “repository” and are shared with all developers.</a:t>
            </a:r>
          </a:p>
          <a:p>
            <a:endParaRPr lang="en-US" dirty="0" smtClean="0"/>
          </a:p>
          <a:p>
            <a:r>
              <a:rPr lang="en-US" dirty="0" smtClean="0"/>
              <a:t>All changes are “committed” to the repository with a descriptive log message.</a:t>
            </a:r>
          </a:p>
          <a:p>
            <a:endParaRPr lang="en-US" dirty="0" smtClean="0"/>
          </a:p>
          <a:p>
            <a:r>
              <a:rPr lang="en-US" dirty="0" smtClean="0"/>
              <a:t>Developers work independently, but commit meaningful increments back to the project when they are finished.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 Reasons for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Shared, up-to-date code base</a:t>
            </a:r>
          </a:p>
          <a:p>
            <a:pPr lvl="1"/>
            <a:r>
              <a:rPr lang="en-US" sz="2000" dirty="0" smtClean="0"/>
              <a:t>There is no “master” copy of the code</a:t>
            </a:r>
          </a:p>
          <a:p>
            <a:pPr lvl="1"/>
            <a:r>
              <a:rPr lang="en-US" sz="2000" dirty="0" smtClean="0"/>
              <a:t>Multiple programmers can work on the same code simultaneously</a:t>
            </a:r>
          </a:p>
          <a:p>
            <a:pPr lvl="1"/>
            <a:r>
              <a:rPr lang="en-US" sz="2000" dirty="0" smtClean="0"/>
              <a:t>Committed code is always backed up</a:t>
            </a:r>
          </a:p>
          <a:p>
            <a:r>
              <a:rPr lang="en-US" sz="2400" dirty="0" smtClean="0"/>
              <a:t>Tracks and attributes all changes to code</a:t>
            </a:r>
          </a:p>
          <a:p>
            <a:pPr lvl="1"/>
            <a:r>
              <a:rPr lang="en-US" sz="2000" dirty="0" smtClean="0"/>
              <a:t>All changes have a log message that records why the change was made</a:t>
            </a:r>
          </a:p>
          <a:p>
            <a:r>
              <a:rPr lang="en-US" sz="2400" dirty="0" smtClean="0"/>
              <a:t>These are things that programmers did before version control, just manually</a:t>
            </a:r>
          </a:p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Modern Reasons for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Modern techniques have evolved around the use of version control.</a:t>
            </a:r>
          </a:p>
          <a:p>
            <a:r>
              <a:rPr lang="en-US" dirty="0" smtClean="0"/>
              <a:t>Allows branching of project – e.g. stable branch, experimental branch, specific release branches</a:t>
            </a:r>
          </a:p>
          <a:p>
            <a:r>
              <a:rPr lang="en-US" dirty="0" smtClean="0"/>
              <a:t>Feature branches – can develop each feature in it’s own branch with “pristine” code base. When feature is done and tested it is merged</a:t>
            </a:r>
          </a:p>
          <a:p>
            <a:r>
              <a:rPr lang="en-US" dirty="0" smtClean="0"/>
              <a:t>Allows “diff” between any two versions of code</a:t>
            </a:r>
          </a:p>
          <a:p>
            <a:r>
              <a:rPr lang="en-US" dirty="0" smtClean="0"/>
              <a:t>Allows debugging and “root cause analysis.” Can find the exact commit (and why) that introduced a bug</a:t>
            </a:r>
          </a:p>
          <a:p>
            <a:r>
              <a:rPr lang="en-US" dirty="0" smtClean="0"/>
              <a:t>Allows “blame view” – can see files with each line annotated by the person who added it and the log message</a:t>
            </a:r>
          </a:p>
          <a:p>
            <a:r>
              <a:rPr lang="en-US" dirty="0" smtClean="0"/>
              <a:t>Bigger systems (like </a:t>
            </a:r>
            <a:r>
              <a:rPr lang="en-US" dirty="0" err="1" smtClean="0"/>
              <a:t>GitLab</a:t>
            </a:r>
            <a:r>
              <a:rPr lang="en-US" dirty="0" smtClean="0"/>
              <a:t>) incorporate project planning, code reviews, etc. into repository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Scope of Version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Meant for source code</a:t>
            </a:r>
          </a:p>
          <a:p>
            <a:pPr lvl="1"/>
            <a:r>
              <a:rPr lang="en-US" sz="1800" dirty="0" smtClean="0"/>
              <a:t>Works really well for plain text files</a:t>
            </a:r>
          </a:p>
          <a:p>
            <a:pPr>
              <a:buNone/>
            </a:pPr>
            <a:r>
              <a:rPr lang="en-US" sz="2400" dirty="0" smtClean="0"/>
              <a:t>Also: data files,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files, build scripts, test code, documentation, READMEs, license, the project web site, etc.</a:t>
            </a:r>
          </a:p>
          <a:p>
            <a:pPr lvl="1"/>
            <a:r>
              <a:rPr lang="en-US" sz="1800" dirty="0" smtClean="0"/>
              <a:t>Again, works great when things are plain text</a:t>
            </a:r>
          </a:p>
          <a:p>
            <a:pPr>
              <a:buNone/>
            </a:pPr>
            <a:r>
              <a:rPr lang="en-US" sz="2400" dirty="0" smtClean="0"/>
              <a:t>Generated products are not stored</a:t>
            </a:r>
          </a:p>
          <a:p>
            <a:pPr lvl="1"/>
            <a:r>
              <a:rPr lang="en-US" sz="1800" dirty="0" smtClean="0"/>
              <a:t>E.g. object files and other intermediate build results, including final binary</a:t>
            </a:r>
          </a:p>
          <a:p>
            <a:pPr>
              <a:buNone/>
            </a:pPr>
            <a:r>
              <a:rPr lang="en-US" sz="2400" dirty="0" smtClean="0"/>
              <a:t>Other project’s source code and libraries are up for debate</a:t>
            </a:r>
          </a:p>
          <a:p>
            <a:pPr lvl="1"/>
            <a:r>
              <a:rPr lang="en-US" sz="1800" dirty="0" smtClean="0"/>
              <a:t>Replicating where code lives is usually not great</a:t>
            </a:r>
          </a:p>
          <a:p>
            <a:pPr lvl="1"/>
            <a:r>
              <a:rPr lang="en-US" sz="1800" dirty="0" smtClean="0"/>
              <a:t>What if your build script automatically fetches remote libraries if they’re not present on your system?</a:t>
            </a:r>
          </a:p>
          <a:p>
            <a:pPr lvl="1"/>
            <a:r>
              <a:rPr lang="en-US" sz="1800" dirty="0" smtClean="0"/>
              <a:t>Dependencies and version numbers should at least be documented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VC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First VC systems were centralized “client-server” systems. </a:t>
            </a:r>
          </a:p>
          <a:p>
            <a:r>
              <a:rPr lang="en-US" dirty="0" smtClean="0"/>
              <a:t>Only one official master copy</a:t>
            </a:r>
          </a:p>
          <a:p>
            <a:r>
              <a:rPr lang="en-US" dirty="0" smtClean="0"/>
              <a:t>All clients communicate to-from that official master</a:t>
            </a:r>
          </a:p>
          <a:p>
            <a:r>
              <a:rPr lang="en-US" dirty="0" smtClean="0"/>
              <a:t>The official master has control: e.g. can enforce policy by “locking” files,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These are systems such as CVS and SVN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VC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Distributed VC adopts a peer-to-peer model</a:t>
            </a:r>
          </a:p>
          <a:p>
            <a:r>
              <a:rPr lang="en-US" dirty="0" smtClean="0"/>
              <a:t>Every copy of the repository contains the entire repository and its entire history</a:t>
            </a:r>
          </a:p>
          <a:p>
            <a:r>
              <a:rPr lang="en-US" dirty="0" smtClean="0"/>
              <a:t>No master copy- all copies are equal</a:t>
            </a:r>
          </a:p>
          <a:p>
            <a:pPr lvl="1"/>
            <a:r>
              <a:rPr lang="en-US" dirty="0" smtClean="0"/>
              <a:t>Don’t confuse “master branch” in </a:t>
            </a:r>
            <a:r>
              <a:rPr lang="en-US" dirty="0" err="1" smtClean="0"/>
              <a:t>Git</a:t>
            </a:r>
            <a:r>
              <a:rPr lang="en-US" dirty="0" smtClean="0"/>
              <a:t> with a “master repository”</a:t>
            </a:r>
          </a:p>
          <a:p>
            <a:r>
              <a:rPr lang="en-US" dirty="0" smtClean="0"/>
              <a:t>Developers can work locally using VC features without having to talk to any upstream VC server</a:t>
            </a:r>
          </a:p>
          <a:p>
            <a:pPr lvl="1"/>
            <a:r>
              <a:rPr lang="en-US" dirty="0" smtClean="0"/>
              <a:t>Multiple local copies can all have revisions, must be manually synchronized (e.g. with </a:t>
            </a:r>
            <a:r>
              <a:rPr lang="en-US" dirty="0" err="1" smtClean="0"/>
              <a:t>git</a:t>
            </a:r>
            <a:r>
              <a:rPr lang="en-US" dirty="0" smtClean="0"/>
              <a:t> pull)</a:t>
            </a:r>
          </a:p>
          <a:p>
            <a:r>
              <a:rPr lang="en-US" dirty="0" smtClean="0"/>
              <a:t>Allows for different workflows that don’t make sense in centralized VC</a:t>
            </a:r>
          </a:p>
          <a:p>
            <a:pPr lvl="1"/>
            <a:r>
              <a:rPr lang="en-US" dirty="0" smtClean="0"/>
              <a:t>Integrator workflow, dictator &amp; lieutenants,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Linus</a:t>
            </a:r>
            <a:r>
              <a:rPr lang="en-US" dirty="0" smtClean="0"/>
              <a:t> </a:t>
            </a:r>
            <a:r>
              <a:rPr lang="en-US" dirty="0" err="1" smtClean="0"/>
              <a:t>Torvalds</a:t>
            </a:r>
            <a:r>
              <a:rPr lang="en-US" dirty="0" smtClean="0"/>
              <a:t> in 2005 (where else have I heard that name…?)</a:t>
            </a:r>
          </a:p>
          <a:p>
            <a:r>
              <a:rPr lang="en-US" dirty="0" smtClean="0"/>
              <a:t>Needed a fast, distributed, and safe version system for the Linux kernel</a:t>
            </a:r>
          </a:p>
          <a:p>
            <a:r>
              <a:rPr lang="en-US" dirty="0" err="1" smtClean="0"/>
              <a:t>StackOverflow</a:t>
            </a:r>
            <a:r>
              <a:rPr lang="en-US" dirty="0" smtClean="0"/>
              <a:t> survey in 2018 said 88% of professional developers used </a:t>
            </a:r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smtClean="0"/>
              <a:t>in their work (next highest was SVN at 17%)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2000" y="4038600"/>
            <a:ext cx="2743200" cy="1524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in a Picture (e.g. at SLU)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3962400" y="16764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Remote</a:t>
            </a:r>
            <a:br>
              <a:rPr lang="en-US" dirty="0" smtClean="0"/>
            </a:br>
            <a:r>
              <a:rPr lang="en-US" dirty="0" smtClean="0"/>
              <a:t>(origin)</a:t>
            </a:r>
            <a:endParaRPr lang="en-US" dirty="0"/>
          </a:p>
        </p:txBody>
      </p:sp>
      <p:sp>
        <p:nvSpPr>
          <p:cNvPr id="7" name="Flowchart: Multidocument 6"/>
          <p:cNvSpPr/>
          <p:nvPr/>
        </p:nvSpPr>
        <p:spPr>
          <a:xfrm>
            <a:off x="838200" y="4572000"/>
            <a:ext cx="1143000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Working Copy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2438400" y="43434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7391400" y="4419600"/>
            <a:ext cx="914400" cy="10637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10" name="Flowchart: Multidocument 9"/>
          <p:cNvSpPr/>
          <p:nvPr/>
        </p:nvSpPr>
        <p:spPr>
          <a:xfrm>
            <a:off x="5791200" y="4648200"/>
            <a:ext cx="1136904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Working Copy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219200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git.cs.slu.edu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124200" y="2667000"/>
            <a:ext cx="914400" cy="16764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876800" y="2667000"/>
            <a:ext cx="2590800" cy="17526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1981200" y="4953000"/>
            <a:ext cx="457200" cy="15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934200" y="4953000"/>
            <a:ext cx="457200" cy="15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14400" y="36576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62800" y="3810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5000" y="4191000"/>
            <a:ext cx="2743200" cy="15240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57600" y="1524000"/>
            <a:ext cx="1524000" cy="13716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09600" y="1600200"/>
            <a:ext cx="22101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Ex: on machine 1</a:t>
            </a:r>
            <a:br>
              <a:rPr lang="en-US" dirty="0" smtClean="0"/>
            </a:br>
            <a:r>
              <a:rPr lang="en-US" dirty="0" err="1" smtClean="0"/>
              <a:t>git</a:t>
            </a:r>
            <a:r>
              <a:rPr lang="en-US" dirty="0" smtClean="0"/>
              <a:t> pull origin master</a:t>
            </a:r>
          </a:p>
          <a:p>
            <a:r>
              <a:rPr lang="en-US" dirty="0" smtClean="0"/>
              <a:t>&lt;make changes&gt;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commit * -m “xyz”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 push origin master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892</Words>
  <Application>Microsoft Office PowerPoint</Application>
  <PresentationFormat>On-screen Show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Git &amp; Version Control</vt:lpstr>
      <vt:lpstr>Version Control 101</vt:lpstr>
      <vt:lpstr>Historic Reasons for Version Control</vt:lpstr>
      <vt:lpstr>Modern Reasons for Version Control</vt:lpstr>
      <vt:lpstr>Scope of Version Control</vt:lpstr>
      <vt:lpstr>Centralized VC Systems</vt:lpstr>
      <vt:lpstr>Distributed VC Systems</vt:lpstr>
      <vt:lpstr>Git</vt:lpstr>
      <vt:lpstr>Git in a Picture (e.g. at SLU)</vt:lpstr>
      <vt:lpstr>Git in a Picture (e.g. at SLU)</vt:lpstr>
      <vt:lpstr>Basic Git Terminology</vt:lpstr>
      <vt:lpstr>Common Git Commands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49</cp:revision>
  <dcterms:created xsi:type="dcterms:W3CDTF">2016-01-21T02:03:40Z</dcterms:created>
  <dcterms:modified xsi:type="dcterms:W3CDTF">2019-09-12T06:33:34Z</dcterms:modified>
</cp:coreProperties>
</file>