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82" y="3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11/11/2019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81600" y="6356350"/>
            <a:ext cx="3200400" cy="365125"/>
          </a:xfrm>
        </p:spPr>
        <p:txBody>
          <a:bodyPr/>
          <a:lstStyle/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81600" y="635635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5030 – Principles of Software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Software Architecture 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5030 – Principles of Software Development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6E767-EB7F-4865-820D-0C2DD6F98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Things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CE870-1F87-46BC-B915-86E3A5D0B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52596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Truly simple systems only get simpler as you dive deeply into them, some simple APIs hide terrible complexity</a:t>
            </a:r>
            <a:endParaRPr lang="en-US" sz="2000" dirty="0"/>
          </a:p>
          <a:p>
            <a:r>
              <a:rPr lang="en-US" sz="2400" dirty="0"/>
              <a:t>Simplicity takes effort- Pascal’s adage: “I have made this longer than usual because I have not had time to make it shorter.”</a:t>
            </a:r>
          </a:p>
          <a:p>
            <a:r>
              <a:rPr lang="en-US" sz="2400" dirty="0"/>
              <a:t>“most of the time we aren’t </a:t>
            </a:r>
            <a:r>
              <a:rPr lang="en-US" sz="2400" i="1" dirty="0"/>
              <a:t>deciding</a:t>
            </a:r>
            <a:r>
              <a:rPr lang="en-US" sz="2400" dirty="0"/>
              <a:t> that things should be simple, which means they become complex”</a:t>
            </a:r>
          </a:p>
          <a:p>
            <a:r>
              <a:rPr lang="en-US" sz="2400" dirty="0"/>
              <a:t>Unit testing and TDD hint at system complexity- simple systems should be simple to test</a:t>
            </a:r>
          </a:p>
          <a:p>
            <a:r>
              <a:rPr lang="en-US" sz="2400" dirty="0"/>
              <a:t>Fast iterations -&gt; experimentation -&gt; understanding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DAB392-37BF-411D-BE3F-FACA6E1BE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AFCD2A-3428-414F-B2CA-53434450F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76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3B68E-2E07-4789-BEF9-F3584988D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D7C31-8BE1-4F86-A509-DFBDF30B8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Think of a software project where complexity got out of hand. What would you do differently if you had to start over from the beginning?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3FBB13-E512-4F25-94CC-306D1DEC4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3A7F3-F78F-4A80-9B6D-9658A6ACF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223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9B31B-7F3B-468D-91CF-5F5BFB306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Observations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1DE7D-B3C3-4564-A971-415B9DEBD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 lot of concrete suggestions:</a:t>
            </a:r>
          </a:p>
          <a:p>
            <a:r>
              <a:rPr lang="en-US" sz="2400" dirty="0"/>
              <a:t>TDD isn’t architecture – “tower of functional, yet unrelated or hard to use components” – instead “consume” a system before you apply TDD</a:t>
            </a:r>
          </a:p>
          <a:p>
            <a:r>
              <a:rPr lang="en-US" sz="2400" dirty="0"/>
              <a:t>Design patterns shift burden away from intuition</a:t>
            </a:r>
          </a:p>
          <a:p>
            <a:r>
              <a:rPr lang="en-US" sz="2400" dirty="0"/>
              <a:t>Refactoring tools reduce friction of change</a:t>
            </a:r>
          </a:p>
          <a:p>
            <a:r>
              <a:rPr lang="en-US" sz="2400" dirty="0"/>
              <a:t>Shift your reasoning to a known domain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1FE33B-71D0-4F8B-AD35-FE343918C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AD97D4-21BE-4C33-A1D0-495C7EDAA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58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F3799-F4D1-45C7-BC67-268FF74C1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Sprint 3 Retrospective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A4C81-D0EC-4F22-BB93-E6C193C18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Appreciation – </a:t>
            </a:r>
          </a:p>
          <a:p>
            <a:r>
              <a:rPr lang="en-US" sz="2400" dirty="0"/>
              <a:t>Team morale and personal relationships are especially important in small teams</a:t>
            </a:r>
          </a:p>
          <a:p>
            <a:r>
              <a:rPr lang="en-US" sz="2400" dirty="0"/>
              <a:t>Relationships must be consciously fostered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On a sheet of paper, write down one or two things you appreciate about each other member of your project group. (~6-8 minutes) Once everyone is done, each group member gets a moment in the spotlight as you read your appreciations aloud.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5BAA7B-5496-4877-929E-5A6110F8E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8DE2B6-3907-4015-9FFB-D4888938F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8773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823E7-3430-4EC6-90BB-C23FEEC56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Sprint 3 Retrospective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58E09-044F-4088-82E9-9091D2FD7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33528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dirty="0"/>
              <a:t>With time remaining, identify “low-hanging fruit” opportunities for your project: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Consult your existing product backlog and brainstorm other features you’d like to implement</a:t>
            </a:r>
          </a:p>
          <a:p>
            <a:r>
              <a:rPr lang="en-US" sz="1600" dirty="0"/>
              <a:t>Rank each feature on </a:t>
            </a:r>
            <a:r>
              <a:rPr lang="en-US" sz="1600" b="1" dirty="0"/>
              <a:t>Effort</a:t>
            </a:r>
            <a:r>
              <a:rPr lang="en-US" sz="1600" dirty="0"/>
              <a:t>, from 1-10</a:t>
            </a:r>
          </a:p>
          <a:p>
            <a:r>
              <a:rPr lang="en-US" sz="1600" dirty="0"/>
              <a:t>Rank each feature on </a:t>
            </a:r>
            <a:r>
              <a:rPr lang="en-US" sz="1600" b="1" dirty="0"/>
              <a:t>Reward</a:t>
            </a:r>
            <a:r>
              <a:rPr lang="en-US" sz="1600" dirty="0"/>
              <a:t>, from 1-10</a:t>
            </a:r>
          </a:p>
          <a:p>
            <a:r>
              <a:rPr lang="en-US" sz="1600" dirty="0"/>
              <a:t>Plot each feature on a graph, where Y axis is Effort and X axis is Reward</a:t>
            </a:r>
          </a:p>
          <a:p>
            <a:r>
              <a:rPr lang="en-US" sz="1600" dirty="0"/>
              <a:t>Identify groups of low-effort, high-reward features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B0FE56-93C6-4F51-AE51-954C57DBE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50D7CD-BA1B-4DCD-B9B1-297FCA6EC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14</a:t>
            </a:fld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CFEE5B1-CCF3-43C6-B117-F98DE3717BF4}"/>
              </a:ext>
            </a:extLst>
          </p:cNvPr>
          <p:cNvCxnSpPr>
            <a:cxnSpLocks/>
          </p:cNvCxnSpPr>
          <p:nvPr/>
        </p:nvCxnSpPr>
        <p:spPr>
          <a:xfrm flipV="1">
            <a:off x="4724400" y="2438400"/>
            <a:ext cx="0" cy="30480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9FBE600-A07B-45B0-B69A-6EBE6EB27133}"/>
              </a:ext>
            </a:extLst>
          </p:cNvPr>
          <p:cNvCxnSpPr>
            <a:cxnSpLocks/>
          </p:cNvCxnSpPr>
          <p:nvPr/>
        </p:nvCxnSpPr>
        <p:spPr>
          <a:xfrm>
            <a:off x="4572000" y="5334000"/>
            <a:ext cx="342900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753F1A8-E60C-4700-8C4B-9A1FB7B0EA3A}"/>
              </a:ext>
            </a:extLst>
          </p:cNvPr>
          <p:cNvSpPr txBox="1"/>
          <p:nvPr/>
        </p:nvSpPr>
        <p:spPr>
          <a:xfrm rot="16200000">
            <a:off x="4169823" y="3678515"/>
            <a:ext cx="702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Effort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81D7A8-9E25-4AC0-B33B-9B5B2F1F3C96}"/>
              </a:ext>
            </a:extLst>
          </p:cNvPr>
          <p:cNvSpPr txBox="1"/>
          <p:nvPr/>
        </p:nvSpPr>
        <p:spPr>
          <a:xfrm>
            <a:off x="5840544" y="5352745"/>
            <a:ext cx="891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Reward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2F7563B-63C5-4A42-8D59-1AC43ABD3C1C}"/>
              </a:ext>
            </a:extLst>
          </p:cNvPr>
          <p:cNvSpPr/>
          <p:nvPr/>
        </p:nvSpPr>
        <p:spPr>
          <a:xfrm>
            <a:off x="6584302" y="3813445"/>
            <a:ext cx="1354487" cy="1354487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Low Effort, High Reward</a:t>
            </a:r>
          </a:p>
        </p:txBody>
      </p:sp>
      <p:sp>
        <p:nvSpPr>
          <p:cNvPr id="18" name="Multiplication Sign 17">
            <a:extLst>
              <a:ext uri="{FF2B5EF4-FFF2-40B4-BE49-F238E27FC236}">
                <a16:creationId xmlns:a16="http://schemas.microsoft.com/office/drawing/2014/main" id="{9EFC7617-712D-44CF-AA5E-A7DE6B82C633}"/>
              </a:ext>
            </a:extLst>
          </p:cNvPr>
          <p:cNvSpPr/>
          <p:nvPr/>
        </p:nvSpPr>
        <p:spPr>
          <a:xfrm>
            <a:off x="4800597" y="2414980"/>
            <a:ext cx="1703232" cy="1547420"/>
          </a:xfrm>
          <a:prstGeom prst="mathMultiply">
            <a:avLst>
              <a:gd name="adj1" fmla="val 7843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High Effort, Low Reward</a:t>
            </a:r>
          </a:p>
        </p:txBody>
      </p:sp>
    </p:spTree>
    <p:extLst>
      <p:ext uri="{BB962C8B-B14F-4D97-AF65-F5344CB8AC3E}">
        <p14:creationId xmlns:p14="http://schemas.microsoft.com/office/powerpoint/2010/main" val="585520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02D73-F7F5-4002-907D-514ED5EF1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Pro Agile Architecture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4A5FCE-DC76-4A5D-9E53-148247EC0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Big-design-up-front is at odds with the iterative agile approach that delivers value in small chunks</a:t>
            </a:r>
          </a:p>
          <a:p>
            <a:r>
              <a:rPr lang="en-US" sz="2400" dirty="0"/>
              <a:t>The best teams may be self-organizing, but the best architectures require more than this</a:t>
            </a:r>
          </a:p>
          <a:p>
            <a:r>
              <a:rPr lang="en-US" sz="2400" dirty="0"/>
              <a:t>There’s nothing in Scrum to handle cross-team complexity</a:t>
            </a:r>
          </a:p>
          <a:p>
            <a:r>
              <a:rPr lang="en-US" sz="2400" dirty="0"/>
              <a:t>Agile approach designs for testability, </a:t>
            </a:r>
            <a:r>
              <a:rPr lang="en-US" sz="2400" dirty="0" err="1"/>
              <a:t>deployability</a:t>
            </a:r>
            <a:r>
              <a:rPr lang="en-US" sz="2400" dirty="0"/>
              <a:t>, and </a:t>
            </a:r>
            <a:r>
              <a:rPr lang="en-US" sz="2400" dirty="0" err="1"/>
              <a:t>releaseability</a:t>
            </a:r>
            <a:endParaRPr lang="en-US" sz="2400" dirty="0"/>
          </a:p>
          <a:p>
            <a:r>
              <a:rPr lang="en-US" sz="2000" dirty="0"/>
              <a:t>“</a:t>
            </a:r>
            <a:r>
              <a:rPr lang="en-US" sz="2400" dirty="0"/>
              <a:t>Agile </a:t>
            </a:r>
            <a:r>
              <a:rPr lang="en-US" sz="2400" dirty="0" err="1"/>
              <a:t>organisations</a:t>
            </a:r>
            <a:r>
              <a:rPr lang="en-US" sz="2400" dirty="0"/>
              <a:t> should not create a hierarchy that places architects at the top of the tree. It is a </a:t>
            </a:r>
            <a:r>
              <a:rPr lang="en-US" sz="2400" i="1" dirty="0"/>
              <a:t>specialism</a:t>
            </a:r>
            <a:r>
              <a:rPr lang="en-US" sz="2400" dirty="0"/>
              <a:t> that supports and enhances development.”</a:t>
            </a: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56C1CD-F3BC-42EB-92C3-B3C59C752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D344EC-57F9-4E2E-8BF6-523B9AAAA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744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AE1AF-A78B-4B08-BAEC-8C8489267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297CA-E575-410C-B3D0-EA43BB8CE5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Is there an inherent conflict between software architecture and agile philosophy?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If there is conflict, who wins?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D11B58-7831-476E-9D97-2E7393A63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CCDAF-172C-4D11-B5C7-FAB327091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96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E9473-FBDB-4DD3-920D-7E0F9D2CB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Observations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2F630-2E81-4765-B2A7-10DD3B7F5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metric of “working code” really does devalue or discourage architectural efforts (esp. documentation)</a:t>
            </a:r>
          </a:p>
          <a:p>
            <a:r>
              <a:rPr lang="en-US" sz="2400" dirty="0"/>
              <a:t>BDUF really does slow down development</a:t>
            </a:r>
          </a:p>
          <a:p>
            <a:r>
              <a:rPr lang="en-US" sz="2400" dirty="0"/>
              <a:t>But, ignoring architecture concerns can build substantial “technical debt” – e.g. Twitter case study</a:t>
            </a:r>
          </a:p>
          <a:p>
            <a:r>
              <a:rPr lang="en-US" sz="2400" dirty="0"/>
              <a:t>Critical judgement call- When and how do we stop development to do architecture? How much is enough?</a:t>
            </a:r>
          </a:p>
          <a:p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D13EB4-0781-4F12-A702-342C7515A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A88814-4F09-46C5-A89A-92E9ECAC2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212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994AD-B552-44F8-BD9A-AB9FF3188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630E0-D648-4CDB-BF3E-70AF5D480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If agile promotes testability, </a:t>
            </a:r>
            <a:r>
              <a:rPr lang="en-US" sz="2400" dirty="0" err="1"/>
              <a:t>deployability</a:t>
            </a:r>
            <a:r>
              <a:rPr lang="en-US" sz="2400" dirty="0"/>
              <a:t>, and </a:t>
            </a:r>
            <a:r>
              <a:rPr lang="en-US" sz="2400" dirty="0" err="1"/>
              <a:t>releaseability</a:t>
            </a:r>
            <a:r>
              <a:rPr lang="en-US" sz="2400" dirty="0"/>
              <a:t>, then what does software architecture promote?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(Our case studies give some concrete answers.)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EE3A7F-3146-49BA-A1DC-0ACFE4F95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5A6654-85E9-4AAF-85CE-B941359B9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146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67A39-BB8C-4C2F-BB65-B30880956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Observations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09ECDA-40B3-4E2F-B924-51E9D06AA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Arch. supports testability by codifying system-internals and interactions</a:t>
            </a:r>
          </a:p>
          <a:p>
            <a:r>
              <a:rPr lang="en-US" sz="2400" dirty="0"/>
              <a:t>Arch. supports </a:t>
            </a:r>
            <a:r>
              <a:rPr lang="en-US" sz="2400" dirty="0" err="1"/>
              <a:t>deployability</a:t>
            </a:r>
            <a:r>
              <a:rPr lang="en-US" sz="2400" dirty="0"/>
              <a:t> by isolating and component-</a:t>
            </a:r>
            <a:r>
              <a:rPr lang="en-US" sz="2400" dirty="0" err="1"/>
              <a:t>izing</a:t>
            </a:r>
            <a:r>
              <a:rPr lang="en-US" sz="2400" dirty="0"/>
              <a:t> software</a:t>
            </a:r>
          </a:p>
          <a:p>
            <a:r>
              <a:rPr lang="en-US" sz="2400" dirty="0"/>
              <a:t>Arch. supports </a:t>
            </a:r>
            <a:r>
              <a:rPr lang="en-US" sz="2400" dirty="0" err="1"/>
              <a:t>releasability</a:t>
            </a:r>
            <a:r>
              <a:rPr lang="en-US" sz="2400" dirty="0"/>
              <a:t> by simplifying the scope of development work to an immediate component and its interface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/>
              <a:t>Developer time is a zero-sum game, like with testing, architecture work consumes time that could be spent on other </a:t>
            </a:r>
            <a:r>
              <a:rPr lang="en-US" sz="2400"/>
              <a:t>productive activities.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D5AB55-99FA-49D2-AAB8-5E03C32D3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294029-AD1E-4CEA-B493-ADC58077D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8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213A2-E185-4AEA-A82F-B5686C17C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 Astronauts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CD9404-4A30-4BA6-8740-3FE76AA34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Abstractions let us “go up a level,” but if we go up too high, we run out of oxygen</a:t>
            </a:r>
          </a:p>
          <a:p>
            <a:r>
              <a:rPr lang="en-US" sz="2400" dirty="0"/>
              <a:t>Napster example: peer-to-peer is irrelevant, the fact you can listen to a song immediately is cool</a:t>
            </a:r>
          </a:p>
          <a:p>
            <a:r>
              <a:rPr lang="en-US" sz="2400" dirty="0"/>
              <a:t>Using “peer-to-peer” everywhere is silly and over-hyped (modern comparison: blockchain)</a:t>
            </a:r>
          </a:p>
          <a:p>
            <a:r>
              <a:rPr lang="en-US" sz="2400" dirty="0"/>
              <a:t>Some architectures are solving problems that are so high-level they’re not real problems in practice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80FB0E-556E-4D62-BC7A-F1F2E1CE5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7D99B8-12CF-4939-9BAD-D14D683D8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74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8A166-4966-4832-A14C-759F16529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34708-0FD2-4797-8C49-29CFE1CDA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Are there any times in your past where you felt that you or a project team wasted effort by focusing on software architecture? Why?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(Those of you with industry experience, please share!)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E41070-53EC-4577-A527-A48A47A84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1ADD7C-9E33-4EE7-B4C0-25D383ABC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874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D4DEA-3CD1-4EC8-9E1C-FE597365B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Observations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D1AFB-DCD6-46B1-A37A-160FFE5D2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As before, allocating time is a zero-sum game. There are legitimate gripes about too abstract architectures. That said:</a:t>
            </a:r>
          </a:p>
          <a:p>
            <a:r>
              <a:rPr lang="en-US" sz="2400" dirty="0"/>
              <a:t>Some technologies mentioned a lot of developers find value in : Java, XML, .NET… notice he only brings up </a:t>
            </a:r>
            <a:r>
              <a:rPr lang="en-US" sz="2400" dirty="0" err="1"/>
              <a:t>HailStorm</a:t>
            </a:r>
            <a:r>
              <a:rPr lang="en-US" sz="2400" dirty="0"/>
              <a:t> in the follow-up piece</a:t>
            </a:r>
          </a:p>
          <a:p>
            <a:r>
              <a:rPr lang="en-US" sz="2400" dirty="0"/>
              <a:t>Technologies can evolve ideas even if they’re not everyday names in tech- e.g. CORBA and similar approaches defined what we now call Service Oriented Architecture (Amazon, Twitter, etc.)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13E7A-00D0-423D-964C-4469509B7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5030 – Principles of Software Development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AC0CAA-3266-46B3-ADE3-167575290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556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1790</TotalTime>
  <Words>914</Words>
  <Application>Microsoft Office PowerPoint</Application>
  <PresentationFormat>On-screen Show (4:3)</PresentationFormat>
  <Paragraphs>100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Georgia</vt:lpstr>
      <vt:lpstr>Verdana</vt:lpstr>
      <vt:lpstr>Office Theme</vt:lpstr>
      <vt:lpstr>Software Architecture Discussion</vt:lpstr>
      <vt:lpstr> Pro Agile Architecture Statements</vt:lpstr>
      <vt:lpstr>Discussion 1</vt:lpstr>
      <vt:lpstr>My Observations 1</vt:lpstr>
      <vt:lpstr>Discussion 2</vt:lpstr>
      <vt:lpstr>My Observations 2</vt:lpstr>
      <vt:lpstr>Architecture Astronauts Statements</vt:lpstr>
      <vt:lpstr>Discussion 3</vt:lpstr>
      <vt:lpstr>My Observations 3</vt:lpstr>
      <vt:lpstr>Simple Things Statements</vt:lpstr>
      <vt:lpstr>Discussion 4</vt:lpstr>
      <vt:lpstr>My Observations 4</vt:lpstr>
      <vt:lpstr>Sprint 3 Retrospective</vt:lpstr>
      <vt:lpstr>Sprint 3 Retrospective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57</cp:revision>
  <dcterms:created xsi:type="dcterms:W3CDTF">2016-01-21T02:03:40Z</dcterms:created>
  <dcterms:modified xsi:type="dcterms:W3CDTF">2019-11-12T05:46:35Z</dcterms:modified>
</cp:coreProperties>
</file>