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  <p:sldMasterId id="2147483666" r:id="rId3"/>
  </p:sldMasterIdLst>
  <p:notesMasterIdLst>
    <p:notesMasterId r:id="rId50"/>
  </p:notesMasterIdLst>
  <p:handoutMasterIdLst>
    <p:handoutMasterId r:id="rId51"/>
  </p:handoutMasterIdLst>
  <p:sldIdLst>
    <p:sldId id="688" r:id="rId4"/>
    <p:sldId id="698" r:id="rId5"/>
    <p:sldId id="694" r:id="rId6"/>
    <p:sldId id="695" r:id="rId7"/>
    <p:sldId id="673" r:id="rId8"/>
    <p:sldId id="696" r:id="rId9"/>
    <p:sldId id="675" r:id="rId10"/>
    <p:sldId id="676" r:id="rId11"/>
    <p:sldId id="697" r:id="rId12"/>
    <p:sldId id="677" r:id="rId13"/>
    <p:sldId id="699" r:id="rId14"/>
    <p:sldId id="689" r:id="rId15"/>
    <p:sldId id="609" r:id="rId16"/>
    <p:sldId id="610" r:id="rId17"/>
    <p:sldId id="693" r:id="rId18"/>
    <p:sldId id="690" r:id="rId19"/>
    <p:sldId id="691" r:id="rId20"/>
    <p:sldId id="612" r:id="rId21"/>
    <p:sldId id="613" r:id="rId22"/>
    <p:sldId id="703" r:id="rId23"/>
    <p:sldId id="692" r:id="rId24"/>
    <p:sldId id="729" r:id="rId25"/>
    <p:sldId id="617" r:id="rId26"/>
    <p:sldId id="704" r:id="rId27"/>
    <p:sldId id="705" r:id="rId28"/>
    <p:sldId id="706" r:id="rId29"/>
    <p:sldId id="707" r:id="rId30"/>
    <p:sldId id="709" r:id="rId31"/>
    <p:sldId id="714" r:id="rId32"/>
    <p:sldId id="710" r:id="rId33"/>
    <p:sldId id="711" r:id="rId34"/>
    <p:sldId id="712" r:id="rId35"/>
    <p:sldId id="713" r:id="rId36"/>
    <p:sldId id="715" r:id="rId37"/>
    <p:sldId id="718" r:id="rId38"/>
    <p:sldId id="719" r:id="rId39"/>
    <p:sldId id="716" r:id="rId40"/>
    <p:sldId id="720" r:id="rId41"/>
    <p:sldId id="724" r:id="rId42"/>
    <p:sldId id="721" r:id="rId43"/>
    <p:sldId id="722" r:id="rId44"/>
    <p:sldId id="725" r:id="rId45"/>
    <p:sldId id="723" r:id="rId46"/>
    <p:sldId id="727" r:id="rId47"/>
    <p:sldId id="728" r:id="rId48"/>
    <p:sldId id="702" r:id="rId49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E0F4E3"/>
    <a:srgbClr val="E0E0E0"/>
    <a:srgbClr val="E3E4E6"/>
    <a:srgbClr val="FFFF99"/>
    <a:srgbClr val="EFBFBF"/>
    <a:srgbClr val="A8E799"/>
    <a:srgbClr val="CDF1C5"/>
    <a:srgbClr val="F1C7C7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6" autoAdjust="0"/>
    <p:restoredTop sz="94660"/>
  </p:normalViewPr>
  <p:slideViewPr>
    <p:cSldViewPr snapToObjects="1">
      <p:cViewPr varScale="1">
        <p:scale>
          <a:sx n="77" d="100"/>
          <a:sy n="77" d="100"/>
        </p:scale>
        <p:origin x="-23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07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76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75200" cy="35814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6788" cy="35829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33" y="4555686"/>
            <a:ext cx="5356434" cy="431316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286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2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7467600" y="22225"/>
            <a:ext cx="15240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 dirty="0" smtClean="0">
                <a:solidFill>
                  <a:srgbClr val="FFFFFF"/>
                </a:solidFill>
                <a:ea typeface="Gill Sans" charset="0"/>
                <a:cs typeface="Gill Sans" charset="0"/>
              </a:rPr>
              <a:t>Saint Louis University</a:t>
            </a:r>
            <a:endParaRPr lang="en-US" sz="1200" dirty="0">
              <a:solidFill>
                <a:srgbClr val="FFFFFF"/>
              </a:solidFill>
              <a:ea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eaLnBrk="0" fontAlgn="base" hangingPunct="0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2.doc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1.doc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3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4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5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Word_97_-_2003_Document6.doc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Word_97_-_2003_Document7.doc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Arithmetic and Bitwise Operations 	on Binary 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CSCI 2400:  </a:t>
            </a:r>
            <a:r>
              <a:rPr lang="en-US" sz="2000" b="0" dirty="0"/>
              <a:t>Computer Architecture</a:t>
            </a:r>
            <a:br>
              <a:rPr lang="en-US" sz="2000" b="0" dirty="0"/>
            </a:br>
            <a:r>
              <a:rPr lang="en-US" sz="2000" b="0" dirty="0"/>
              <a:t>ECE </a:t>
            </a:r>
            <a:r>
              <a:rPr lang="en-US" sz="2000" b="0" dirty="0" smtClean="0"/>
              <a:t>3217: Computer Architecture and Organization</a:t>
            </a:r>
            <a:br>
              <a:rPr lang="en-US" sz="2000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pPr lvl="0">
              <a:defRPr/>
            </a:pPr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/>
          </a:p>
          <a:p>
            <a:pPr lvl="0">
              <a:defRPr/>
            </a:pPr>
            <a:r>
              <a:rPr lang="en-US" dirty="0" smtClean="0"/>
              <a:t>David Ferry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2029028" y="5562600"/>
            <a:ext cx="5085944" cy="692497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Slides adapted from Bryant &amp;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O’Hallaron’s</a:t>
            </a: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slides</a:t>
            </a:r>
            <a:b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</a:br>
            <a:r>
              <a:rPr lang="en-US" sz="2000" b="0" dirty="0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by Jason </a:t>
            </a:r>
            <a:r>
              <a:rPr lang="en-US" sz="2000" b="0" dirty="0" err="1" smtClean="0">
                <a:solidFill>
                  <a:srgbClr val="C00000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Fritts</a:t>
            </a:r>
            <a:endParaRPr lang="en-US" sz="2000" b="0" dirty="0">
              <a:solidFill>
                <a:srgbClr val="C00000"/>
              </a:solidFill>
              <a:latin typeface="Calibri Italic" charset="0"/>
              <a:ea typeface="Calibri Italic" charset="0"/>
              <a:cs typeface="Calibri Italic" charset="0"/>
              <a:sym typeface="Calibri Ital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&lt;&lt;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>
                <a:latin typeface="Monaco" charset="0"/>
                <a:sym typeface="Monaco" charset="0"/>
              </a:rPr>
              <a:t>y</a:t>
            </a:r>
            <a:r>
              <a:rPr lang="en-US" dirty="0" smtClean="0"/>
              <a:t> places</a:t>
            </a:r>
            <a:endParaRPr lang="en-US" dirty="0"/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&gt;&gt;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right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01100010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10100010</a:t>
              </a: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Arith.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6250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49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49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Left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&lt;&lt;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>
                <a:latin typeface="Monaco" charset="0"/>
                <a:sym typeface="Monaco" charset="0"/>
              </a:rPr>
              <a:t>y</a:t>
            </a:r>
            <a:r>
              <a:rPr lang="en-US" dirty="0" smtClean="0"/>
              <a:t> places</a:t>
            </a:r>
            <a:endParaRPr lang="en-US" dirty="0"/>
          </a:p>
          <a:p>
            <a:pPr marL="1181100" lvl="3" eaLnBrk="1" hangingPunct="1"/>
            <a:r>
              <a:rPr lang="en-US" dirty="0"/>
              <a:t>Throw away extra bits on left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/>
            <a:r>
              <a:rPr lang="en-US" dirty="0"/>
              <a:t>Right Shift: 	</a:t>
            </a:r>
            <a:r>
              <a:rPr lang="en-US" dirty="0" smtClean="0"/>
              <a:t>   </a:t>
            </a:r>
            <a:r>
              <a:rPr lang="en-US" dirty="0" smtClean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x </a:t>
            </a:r>
            <a:r>
              <a:rPr lang="en-US" dirty="0">
                <a:latin typeface="Courier New" panose="02070309020205020404" pitchFamily="49" charset="0"/>
                <a:ea typeface="Monaco" charset="0"/>
                <a:cs typeface="Courier New" panose="02070309020205020404" pitchFamily="49" charset="0"/>
                <a:sym typeface="Monaco" charset="0"/>
              </a:rPr>
              <a:t>&gt;&gt;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52450" lvl="1" eaLnBrk="1" hangingPunct="1"/>
            <a:r>
              <a:rPr lang="en-US" dirty="0"/>
              <a:t>Shift bit-vector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/>
            <a:r>
              <a:rPr lang="en-US" dirty="0"/>
              <a:t>Throw away extra bits on right</a:t>
            </a:r>
          </a:p>
          <a:p>
            <a:pPr marL="552450" lvl="1" eaLnBrk="1" hangingPunct="1"/>
            <a:r>
              <a:rPr lang="en-US" dirty="0"/>
              <a:t>Logical shift</a:t>
            </a:r>
          </a:p>
          <a:p>
            <a:pPr marL="838200" lvl="2" eaLnBrk="1" hangingPunct="1"/>
            <a:r>
              <a:rPr lang="en-US" dirty="0"/>
              <a:t>Fill with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dirty="0"/>
              <a:t>’s on left</a:t>
            </a:r>
          </a:p>
          <a:p>
            <a:pPr marL="552450" lvl="1" eaLnBrk="1" hangingPunct="1"/>
            <a:r>
              <a:rPr lang="en-US" dirty="0"/>
              <a:t>Arithmetic shift</a:t>
            </a:r>
          </a:p>
          <a:p>
            <a:pPr marL="838200" lvl="2" eaLnBrk="1" hangingPunct="1"/>
            <a:r>
              <a:rPr lang="en-US" dirty="0"/>
              <a:t>Replicate most significant bit on right</a:t>
            </a:r>
          </a:p>
          <a:p>
            <a:pPr eaLnBrk="1" hangingPunct="1"/>
            <a:r>
              <a:rPr lang="en-US" dirty="0"/>
              <a:t>Undefined Behavior</a:t>
            </a:r>
          </a:p>
          <a:p>
            <a:pPr marL="552450" lvl="1" eaLnBrk="1" hangingPunct="1"/>
            <a:r>
              <a:rPr lang="en-US" dirty="0"/>
              <a:t>Shift amount &lt; 0 or ≥ word size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6255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3" name="Rectangle 7"/>
            <p:cNvSpPr>
              <a:spLocks/>
            </p:cNvSpPr>
            <p:nvPr/>
          </p:nvSpPr>
          <p:spPr bwMode="auto">
            <a:xfrm>
              <a:off x="40" y="24"/>
              <a:ext cx="785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00110011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6255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5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4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6254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7" name="Rectangle 16"/>
            <p:cNvSpPr>
              <a:spLocks/>
            </p:cNvSpPr>
            <p:nvPr/>
          </p:nvSpPr>
          <p:spPr bwMode="auto">
            <a:xfrm>
              <a:off x="213" y="24"/>
              <a:ext cx="43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3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4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6254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3" name="Rectangle 22"/>
            <p:cNvSpPr>
              <a:spLocks/>
            </p:cNvSpPr>
            <p:nvPr/>
          </p:nvSpPr>
          <p:spPr bwMode="auto">
            <a:xfrm>
              <a:off x="38" y="24"/>
              <a:ext cx="785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4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4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4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6253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9" name="Rectangle 28"/>
            <p:cNvSpPr>
              <a:spLocks/>
            </p:cNvSpPr>
            <p:nvPr/>
          </p:nvSpPr>
          <p:spPr bwMode="auto">
            <a:xfrm>
              <a:off x="3" y="24"/>
              <a:ext cx="85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3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6781800" y="3581400"/>
            <a:ext cx="1371601" cy="457200"/>
            <a:chOff x="0" y="0"/>
            <a:chExt cx="864" cy="288"/>
          </a:xfrm>
        </p:grpSpPr>
        <p:sp>
          <p:nvSpPr>
            <p:cNvPr id="6253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7" name="Rectangle 31"/>
            <p:cNvSpPr>
              <a:spLocks/>
            </p:cNvSpPr>
            <p:nvPr/>
          </p:nvSpPr>
          <p:spPr bwMode="auto">
            <a:xfrm>
              <a:off x="84" y="24"/>
              <a:ext cx="69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1111111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6253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Argument 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x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3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3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6253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3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&lt;&lt; 3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6781800" y="4495800"/>
            <a:ext cx="1371601" cy="457200"/>
            <a:chOff x="0" y="0"/>
            <a:chExt cx="864" cy="288"/>
          </a:xfrm>
        </p:grpSpPr>
        <p:sp>
          <p:nvSpPr>
            <p:cNvPr id="6252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 dirty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 dirty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6252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7" name="Rectangle 46"/>
            <p:cNvSpPr>
              <a:spLocks/>
            </p:cNvSpPr>
            <p:nvPr/>
          </p:nvSpPr>
          <p:spPr bwMode="auto">
            <a:xfrm>
              <a:off x="38" y="24"/>
              <a:ext cx="785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Log.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4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2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FFFFFF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6252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3" name="Rectangle 52"/>
            <p:cNvSpPr>
              <a:spLocks/>
            </p:cNvSpPr>
            <p:nvPr/>
          </p:nvSpPr>
          <p:spPr bwMode="auto">
            <a:xfrm>
              <a:off x="3" y="24"/>
              <a:ext cx="85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dirty="0" err="1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Arith</a:t>
              </a:r>
              <a:r>
                <a:rPr lang="en-US" sz="1800" dirty="0">
                  <a:solidFill>
                    <a:srgbClr val="000066"/>
                  </a:solidFill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. </a:t>
              </a:r>
              <a:r>
                <a:rPr lang="en-US" sz="1800" b="0" dirty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&gt;&gt; </a:t>
              </a:r>
              <a:r>
                <a:rPr lang="en-US" sz="1800" b="0" dirty="0" smtClean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3</a:t>
              </a:r>
              <a:endParaRPr lang="en-US" sz="18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2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2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6251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9" name="Rectangle 58"/>
            <p:cNvSpPr>
              <a:spLocks/>
            </p:cNvSpPr>
            <p:nvPr/>
          </p:nvSpPr>
          <p:spPr bwMode="auto">
            <a:xfrm>
              <a:off x="386" y="24"/>
              <a:ext cx="91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1800" b="0" dirty="0">
                <a:solidFill>
                  <a:srgbClr val="000066"/>
                </a:solidFill>
                <a:latin typeface="Courier New Bold Italic" charset="0"/>
                <a:ea typeface="Courier New Bold Italic" charset="0"/>
                <a:cs typeface="Courier New Bold Italic" charset="0"/>
                <a:sym typeface="Courier New Bold Italic" charset="0"/>
              </a:endParaRP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6251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sp>
        <p:nvSpPr>
          <p:cNvPr id="62514" name="Rectangle 63"/>
          <p:cNvSpPr>
            <a:spLocks/>
          </p:cNvSpPr>
          <p:nvPr/>
        </p:nvSpPr>
        <p:spPr bwMode="auto">
          <a:xfrm>
            <a:off x="6781800" y="2286000"/>
            <a:ext cx="13716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6251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1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011000</a:t>
              </a:r>
            </a:p>
          </p:txBody>
        </p:sp>
      </p:grpSp>
      <p:sp>
        <p:nvSpPr>
          <p:cNvPr id="62510" name="Rectangle 69"/>
          <p:cNvSpPr>
            <a:spLocks/>
          </p:cNvSpPr>
          <p:nvPr/>
        </p:nvSpPr>
        <p:spPr bwMode="auto">
          <a:xfrm>
            <a:off x="6781800" y="2743200"/>
            <a:ext cx="13716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6250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00010</a:t>
              </a:r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6250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 smtClean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6250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50800" tIns="50800" bIns="50800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 sz="1800" b="0">
                  <a:solidFill>
                    <a:srgbClr val="FFFFFF"/>
                  </a:solidFill>
                  <a:latin typeface="Courier New Bold Italic" charset="0"/>
                  <a:ea typeface="Courier New Bold Italic" charset="0"/>
                  <a:cs typeface="Courier New Bold Italic" charset="0"/>
                  <a:sym typeface="Courier New Bold Italic" charset="0"/>
                </a:rPr>
                <a:t>11</a:t>
              </a:r>
              <a:r>
                <a:rPr lang="en-US" sz="1800" b="0">
                  <a:solidFill>
                    <a:srgbClr val="000066"/>
                  </a:solidFill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101000</a:t>
              </a:r>
            </a:p>
          </p:txBody>
        </p:sp>
      </p:grpSp>
      <p:sp>
        <p:nvSpPr>
          <p:cNvPr id="62502" name="Rectangle 81"/>
          <p:cNvSpPr>
            <a:spLocks/>
          </p:cNvSpPr>
          <p:nvPr/>
        </p:nvSpPr>
        <p:spPr bwMode="auto">
          <a:xfrm>
            <a:off x="6781800" y="4038600"/>
            <a:ext cx="13716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62498" name="Rectangle 87"/>
          <p:cNvSpPr>
            <a:spLocks/>
          </p:cNvSpPr>
          <p:nvPr/>
        </p:nvSpPr>
        <p:spPr bwMode="auto">
          <a:xfrm>
            <a:off x="6781800" y="4953000"/>
            <a:ext cx="13716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66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03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Bitwise-NOT:  One’s Complement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Bitwise-NOT operation: 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~</a:t>
            </a:r>
            <a:endParaRPr lang="en-US" dirty="0" smtClean="0"/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Bitwise-NOT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 smtClean="0">
                <a:cs typeface="Calibri" panose="020F0502020204030204" pitchFamily="34" charset="0"/>
              </a:rPr>
              <a:t>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~x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Flip all bits </a:t>
            </a:r>
            <a:r>
              <a:rPr lang="en-US" dirty="0"/>
              <a:t>of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dirty="0" smtClean="0">
                <a:cs typeface="Calibri" panose="020F0502020204030204" pitchFamily="34" charset="0"/>
              </a:rPr>
              <a:t>to compute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2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flip each 1 to 0</a:t>
            </a:r>
          </a:p>
          <a:p>
            <a:pPr lvl="2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flip each 0 </a:t>
            </a:r>
            <a:r>
              <a:rPr lang="en-US" dirty="0">
                <a:cs typeface="Calibri" panose="020F0502020204030204" pitchFamily="34" charset="0"/>
              </a:rPr>
              <a:t>to </a:t>
            </a:r>
            <a:r>
              <a:rPr lang="en-US" dirty="0" smtClean="0">
                <a:cs typeface="Calibri" panose="020F0502020204030204" pitchFamily="34" charset="0"/>
              </a:rPr>
              <a:t>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cs typeface="Calibri" panose="020F0502020204030204" pitchFamily="34" charset="0"/>
              </a:rPr>
              <a:t>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10011101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Flip bits (one’s complement</a:t>
            </a:r>
            <a:r>
              <a:rPr lang="en-US" dirty="0" smtClean="0"/>
              <a:t>):</a:t>
            </a:r>
            <a:endParaRPr lang="en-US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029200" y="4267200"/>
            <a:ext cx="2438400" cy="461963"/>
            <a:chOff x="2448" y="1968"/>
            <a:chExt cx="1536" cy="291"/>
          </a:xfrm>
        </p:grpSpPr>
        <p:sp>
          <p:nvSpPr>
            <p:cNvPr id="31777" name="Rectangle 6"/>
            <p:cNvSpPr>
              <a:spLocks noChangeArrowheads="1"/>
            </p:cNvSpPr>
            <p:nvPr/>
          </p:nvSpPr>
          <p:spPr bwMode="auto">
            <a:xfrm>
              <a:off x="283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8" name="Rectangle 7"/>
            <p:cNvSpPr>
              <a:spLocks noChangeArrowheads="1"/>
            </p:cNvSpPr>
            <p:nvPr/>
          </p:nvSpPr>
          <p:spPr bwMode="auto">
            <a:xfrm>
              <a:off x="297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9" name="Rectangle 8"/>
            <p:cNvSpPr>
              <a:spLocks noChangeArrowheads="1"/>
            </p:cNvSpPr>
            <p:nvPr/>
          </p:nvSpPr>
          <p:spPr bwMode="auto">
            <a:xfrm>
              <a:off x="312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0" name="Rectangle 9"/>
            <p:cNvSpPr>
              <a:spLocks noChangeArrowheads="1"/>
            </p:cNvSpPr>
            <p:nvPr/>
          </p:nvSpPr>
          <p:spPr bwMode="auto">
            <a:xfrm>
              <a:off x="355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1" name="Rectangle 10"/>
            <p:cNvSpPr>
              <a:spLocks noChangeArrowheads="1"/>
            </p:cNvSpPr>
            <p:nvPr/>
          </p:nvSpPr>
          <p:spPr bwMode="auto">
            <a:xfrm>
              <a:off x="369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2" name="Rectangle 11"/>
            <p:cNvSpPr>
              <a:spLocks noChangeArrowheads="1"/>
            </p:cNvSpPr>
            <p:nvPr/>
          </p:nvSpPr>
          <p:spPr bwMode="auto">
            <a:xfrm>
              <a:off x="384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3" name="Rectangle 12"/>
            <p:cNvSpPr>
              <a:spLocks noChangeArrowheads="1"/>
            </p:cNvSpPr>
            <p:nvPr/>
          </p:nvSpPr>
          <p:spPr bwMode="auto">
            <a:xfrm>
              <a:off x="3264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4" name="Rectangle 13"/>
            <p:cNvSpPr>
              <a:spLocks noChangeArrowheads="1"/>
            </p:cNvSpPr>
            <p:nvPr/>
          </p:nvSpPr>
          <p:spPr bwMode="auto">
            <a:xfrm>
              <a:off x="3408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5" name="Rectangle 14"/>
            <p:cNvSpPr>
              <a:spLocks noChangeArrowheads="1"/>
            </p:cNvSpPr>
            <p:nvPr/>
          </p:nvSpPr>
          <p:spPr bwMode="auto">
            <a:xfrm>
              <a:off x="2448" y="1968"/>
              <a:ext cx="29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 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953000" y="5786437"/>
            <a:ext cx="2514600" cy="461963"/>
            <a:chOff x="2400" y="2448"/>
            <a:chExt cx="1584" cy="291"/>
          </a:xfrm>
        </p:grpSpPr>
        <p:sp>
          <p:nvSpPr>
            <p:cNvPr id="31768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69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0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1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3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5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6" name="Rectangle 24"/>
            <p:cNvSpPr>
              <a:spLocks noChangeArrowheads="1"/>
            </p:cNvSpPr>
            <p:nvPr/>
          </p:nvSpPr>
          <p:spPr bwMode="auto">
            <a:xfrm>
              <a:off x="2400" y="2448"/>
              <a:ext cx="349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~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>
            <a:off x="6553200" y="48768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62048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457200"/>
            <a:ext cx="8866187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Integer Negation:  Two’s Complement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7854950" cy="5224463"/>
          </a:xfrm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Negate a number by taking 2’s Complement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Flip bits (one’s complement) and add 1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 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Negation (Two’s Complement):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>
                <a:cs typeface="Calibri" panose="020F0502020204030204" pitchFamily="34" charset="0"/>
              </a:rPr>
              <a:t>Given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10011101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/>
              <a:t>Flip bits (one’s </a:t>
            </a:r>
            <a:r>
              <a:rPr lang="en-US" dirty="0" smtClean="0"/>
              <a:t>complement):</a:t>
            </a:r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dirty="0"/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lvl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Add 1:</a:t>
            </a:r>
            <a:endParaRPr lang="en-US" dirty="0"/>
          </a:p>
          <a:p>
            <a:pPr lvl="1">
              <a:tabLst>
                <a:tab pos="3200400" algn="l"/>
                <a:tab pos="4114800" algn="l"/>
              </a:tabLst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332288" y="3195637"/>
            <a:ext cx="2449513" cy="461963"/>
            <a:chOff x="2441" y="1968"/>
            <a:chExt cx="1543" cy="291"/>
          </a:xfrm>
        </p:grpSpPr>
        <p:sp>
          <p:nvSpPr>
            <p:cNvPr id="31777" name="Rectangle 6"/>
            <p:cNvSpPr>
              <a:spLocks noChangeArrowheads="1"/>
            </p:cNvSpPr>
            <p:nvPr/>
          </p:nvSpPr>
          <p:spPr bwMode="auto">
            <a:xfrm>
              <a:off x="283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8" name="Rectangle 7"/>
            <p:cNvSpPr>
              <a:spLocks noChangeArrowheads="1"/>
            </p:cNvSpPr>
            <p:nvPr/>
          </p:nvSpPr>
          <p:spPr bwMode="auto">
            <a:xfrm>
              <a:off x="297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9" name="Rectangle 8"/>
            <p:cNvSpPr>
              <a:spLocks noChangeArrowheads="1"/>
            </p:cNvSpPr>
            <p:nvPr/>
          </p:nvSpPr>
          <p:spPr bwMode="auto">
            <a:xfrm>
              <a:off x="312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0" name="Rectangle 9"/>
            <p:cNvSpPr>
              <a:spLocks noChangeArrowheads="1"/>
            </p:cNvSpPr>
            <p:nvPr/>
          </p:nvSpPr>
          <p:spPr bwMode="auto">
            <a:xfrm>
              <a:off x="3552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1" name="Rectangle 10"/>
            <p:cNvSpPr>
              <a:spLocks noChangeArrowheads="1"/>
            </p:cNvSpPr>
            <p:nvPr/>
          </p:nvSpPr>
          <p:spPr bwMode="auto">
            <a:xfrm>
              <a:off x="3696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82" name="Rectangle 11"/>
            <p:cNvSpPr>
              <a:spLocks noChangeArrowheads="1"/>
            </p:cNvSpPr>
            <p:nvPr/>
          </p:nvSpPr>
          <p:spPr bwMode="auto">
            <a:xfrm>
              <a:off x="3840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3" name="Rectangle 12"/>
            <p:cNvSpPr>
              <a:spLocks noChangeArrowheads="1"/>
            </p:cNvSpPr>
            <p:nvPr/>
          </p:nvSpPr>
          <p:spPr bwMode="auto">
            <a:xfrm>
              <a:off x="3264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4" name="Rectangle 13"/>
            <p:cNvSpPr>
              <a:spLocks noChangeArrowheads="1"/>
            </p:cNvSpPr>
            <p:nvPr/>
          </p:nvSpPr>
          <p:spPr bwMode="auto">
            <a:xfrm>
              <a:off x="3408" y="201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85" name="Rectangle 14"/>
            <p:cNvSpPr>
              <a:spLocks noChangeArrowheads="1"/>
            </p:cNvSpPr>
            <p:nvPr/>
          </p:nvSpPr>
          <p:spPr bwMode="auto">
            <a:xfrm>
              <a:off x="2441" y="1968"/>
              <a:ext cx="295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 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46563" y="4495800"/>
            <a:ext cx="2535238" cy="461963"/>
            <a:chOff x="2387" y="2448"/>
            <a:chExt cx="1597" cy="291"/>
          </a:xfrm>
        </p:grpSpPr>
        <p:sp>
          <p:nvSpPr>
            <p:cNvPr id="31768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69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0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1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31773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5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6" name="Rectangle 24"/>
            <p:cNvSpPr>
              <a:spLocks noChangeArrowheads="1"/>
            </p:cNvSpPr>
            <p:nvPr/>
          </p:nvSpPr>
          <p:spPr bwMode="auto">
            <a:xfrm>
              <a:off x="2387" y="2448"/>
              <a:ext cx="349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dirty="0">
                  <a:latin typeface="Calibri" pitchFamily="34" charset="0"/>
                </a:rPr>
                <a:t>~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  <p:sp>
        <p:nvSpPr>
          <p:cNvPr id="31756" name="Rectangle 25"/>
          <p:cNvSpPr>
            <a:spLocks noChangeArrowheads="1"/>
          </p:cNvSpPr>
          <p:nvPr/>
        </p:nvSpPr>
        <p:spPr bwMode="auto">
          <a:xfrm>
            <a:off x="3929062" y="4876800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31757" name="Line 26"/>
          <p:cNvSpPr>
            <a:spLocks noChangeShapeType="1"/>
          </p:cNvSpPr>
          <p:nvPr/>
        </p:nvSpPr>
        <p:spPr bwMode="auto">
          <a:xfrm>
            <a:off x="3962400" y="5410200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6517842" y="4953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867401" y="36576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4246562" y="5481637"/>
            <a:ext cx="2535238" cy="461963"/>
            <a:chOff x="2387" y="2448"/>
            <a:chExt cx="1597" cy="291"/>
          </a:xfrm>
        </p:grpSpPr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7" name="Rectangle 24"/>
            <p:cNvSpPr>
              <a:spLocks noChangeArrowheads="1"/>
            </p:cNvSpPr>
            <p:nvPr/>
          </p:nvSpPr>
          <p:spPr bwMode="auto">
            <a:xfrm>
              <a:off x="2387" y="2448"/>
              <a:ext cx="311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-</a:t>
              </a:r>
              <a:r>
                <a:rPr lang="en-US" sz="2400" b="0" dirty="0" smtClean="0">
                  <a:latin typeface="Calibri" pitchFamily="34" charset="0"/>
                </a:rPr>
                <a:t>x:</a:t>
              </a:r>
              <a:endParaRPr lang="en-US" sz="2400" b="0" dirty="0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72564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Complement &amp; Increment Examples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627239"/>
              </p:ext>
            </p:extLst>
          </p:nvPr>
        </p:nvGraphicFramePr>
        <p:xfrm>
          <a:off x="1447800" y="1828800"/>
          <a:ext cx="59690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2" name="Document" r:id="rId4" imgW="6195544" imgH="2110276" progId="Word.Document.8">
                  <p:embed/>
                </p:oleObj>
              </mc:Choice>
              <mc:Fallback>
                <p:oleObj name="Document" r:id="rId4" imgW="6195544" imgH="211027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28800"/>
                        <a:ext cx="59690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43000" y="1257300"/>
            <a:ext cx="13869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x = 15213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447800" y="4241800"/>
          <a:ext cx="59055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3" name="Document" r:id="rId6" imgW="6083300" imgH="1371600" progId="Word.Document.8">
                  <p:embed/>
                </p:oleObj>
              </mc:Choice>
              <mc:Fallback>
                <p:oleObj name="Document" r:id="rId6" imgW="6083300" imgH="1371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41800"/>
                        <a:ext cx="59055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3746500"/>
            <a:ext cx="79220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alibri" pitchFamily="34" charset="0"/>
              </a:rPr>
              <a:t>x = 0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and Bitwise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Bitwise AND, OR, NOT, and XOR</a:t>
            </a:r>
          </a:p>
          <a:p>
            <a:pPr lvl="1"/>
            <a:r>
              <a:rPr lang="en-US" dirty="0" smtClean="0"/>
              <a:t>Logical AND, OR, NOT</a:t>
            </a:r>
          </a:p>
          <a:p>
            <a:pPr lvl="1"/>
            <a:r>
              <a:rPr lang="en-US" dirty="0" smtClean="0"/>
              <a:t>Shifts</a:t>
            </a:r>
          </a:p>
          <a:p>
            <a:pPr lvl="1"/>
            <a:r>
              <a:rPr lang="en-US" dirty="0" smtClean="0"/>
              <a:t>Complements </a:t>
            </a:r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Unsigned addition</a:t>
            </a:r>
          </a:p>
          <a:p>
            <a:pPr lvl="1"/>
            <a:r>
              <a:rPr lang="en-US" dirty="0" smtClean="0"/>
              <a:t>Signed addition</a:t>
            </a:r>
          </a:p>
          <a:p>
            <a:pPr lvl="1"/>
            <a:r>
              <a:rPr lang="en-US" dirty="0" smtClean="0"/>
              <a:t>Unsigned/signed multiplication</a:t>
            </a:r>
          </a:p>
          <a:p>
            <a:pPr lvl="1"/>
            <a:r>
              <a:rPr lang="en-US" dirty="0" smtClean="0"/>
              <a:t>Unsigned/signed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352800"/>
            <a:ext cx="8083550" cy="1600200"/>
          </a:xfrm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Addition Operation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Carry output dropped at end of addition</a:t>
            </a:r>
          </a:p>
          <a:p>
            <a:pPr lvl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Valid ONLY if true sum is within </a:t>
            </a:r>
            <a:r>
              <a:rPr lang="en-US" i="1" dirty="0" smtClean="0"/>
              <a:t>w</a:t>
            </a:r>
            <a:r>
              <a:rPr lang="en-US" dirty="0" smtClean="0"/>
              <a:t>-bit range</a:t>
            </a:r>
          </a:p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#1: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965700" y="1371600"/>
            <a:ext cx="2743200" cy="228600"/>
            <a:chOff x="2976" y="816"/>
            <a:chExt cx="1728" cy="144"/>
          </a:xfrm>
        </p:grpSpPr>
        <p:sp>
          <p:nvSpPr>
            <p:cNvPr id="7210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1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2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3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4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5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16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65700" y="1828800"/>
            <a:ext cx="2743200" cy="228600"/>
            <a:chOff x="2976" y="1104"/>
            <a:chExt cx="1728" cy="144"/>
          </a:xfrm>
        </p:grpSpPr>
        <p:sp>
          <p:nvSpPr>
            <p:cNvPr id="7203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4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5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6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7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8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209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75" name="Rectangle 21"/>
          <p:cNvSpPr>
            <a:spLocks noChangeArrowheads="1"/>
          </p:cNvSpPr>
          <p:nvPr/>
        </p:nvSpPr>
        <p:spPr bwMode="auto">
          <a:xfrm>
            <a:off x="4425950" y="12192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 dirty="0">
                <a:latin typeface="Times" pitchFamily="18" charset="0"/>
              </a:rPr>
              <a:t>u</a:t>
            </a:r>
          </a:p>
        </p:txBody>
      </p:sp>
      <p:sp>
        <p:nvSpPr>
          <p:cNvPr id="7176" name="Rectangle 22"/>
          <p:cNvSpPr>
            <a:spLocks noChangeArrowheads="1"/>
          </p:cNvSpPr>
          <p:nvPr/>
        </p:nvSpPr>
        <p:spPr bwMode="auto">
          <a:xfrm>
            <a:off x="4438650" y="16764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7177" name="Line 23"/>
          <p:cNvSpPr>
            <a:spLocks noChangeShapeType="1"/>
          </p:cNvSpPr>
          <p:nvPr/>
        </p:nvSpPr>
        <p:spPr bwMode="auto">
          <a:xfrm>
            <a:off x="3975100" y="2133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24"/>
          <p:cNvSpPr>
            <a:spLocks noChangeArrowheads="1"/>
          </p:cNvSpPr>
          <p:nvPr/>
        </p:nvSpPr>
        <p:spPr bwMode="auto">
          <a:xfrm>
            <a:off x="4147417" y="1683760"/>
            <a:ext cx="35779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737100" y="2286000"/>
            <a:ext cx="2971800" cy="228600"/>
            <a:chOff x="2832" y="1392"/>
            <a:chExt cx="1872" cy="144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7196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7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8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199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0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1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7202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7195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7180" name="Rectangle 35"/>
          <p:cNvSpPr>
            <a:spLocks noChangeArrowheads="1"/>
          </p:cNvSpPr>
          <p:nvPr/>
        </p:nvSpPr>
        <p:spPr bwMode="auto">
          <a:xfrm>
            <a:off x="4081462" y="2133600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965700" y="2743200"/>
            <a:ext cx="2743200" cy="228600"/>
            <a:chOff x="2976" y="1392"/>
            <a:chExt cx="1728" cy="144"/>
          </a:xfrm>
        </p:grpSpPr>
        <p:sp>
          <p:nvSpPr>
            <p:cNvPr id="7187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8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89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0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1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2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7193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7182" name="Line 44"/>
          <p:cNvSpPr>
            <a:spLocks noChangeShapeType="1"/>
          </p:cNvSpPr>
          <p:nvPr/>
        </p:nvSpPr>
        <p:spPr bwMode="auto">
          <a:xfrm>
            <a:off x="3975100" y="25908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34243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dirty="0" smtClean="0">
                <a:latin typeface="Calibri" pitchFamily="34" charset="0"/>
              </a:rPr>
              <a:t> 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+1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sp>
        <p:nvSpPr>
          <p:cNvPr id="7184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20597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dirty="0" smtClean="0">
                <a:latin typeface="Calibri" pitchFamily="34" charset="0"/>
              </a:rPr>
              <a:t>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sp>
        <p:nvSpPr>
          <p:cNvPr id="7185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dirty="0" smtClean="0">
                <a:latin typeface="Calibri" pitchFamily="34" charset="0"/>
              </a:rPr>
              <a:t>  </a:t>
            </a:r>
            <a:r>
              <a:rPr lang="en-US" sz="2000" b="0" i="1" dirty="0" smtClean="0">
                <a:latin typeface="Calibri" pitchFamily="34" charset="0"/>
              </a:rPr>
              <a:t>w</a:t>
            </a:r>
            <a:r>
              <a:rPr lang="en-US" sz="2000" b="0" dirty="0" smtClean="0">
                <a:latin typeface="Calibri" pitchFamily="34" charset="0"/>
              </a:rPr>
              <a:t> </a:t>
            </a:r>
            <a:r>
              <a:rPr lang="en-US" sz="2000" b="0" dirty="0">
                <a:latin typeface="Calibri" pitchFamily="34" charset="0"/>
              </a:rPr>
              <a:t>bits</a:t>
            </a:r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309939" y="5238750"/>
            <a:ext cx="3090863" cy="400050"/>
            <a:chOff x="2832" y="2448"/>
            <a:chExt cx="1947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98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286000" y="56197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319338" y="615315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309936" y="6229350"/>
            <a:ext cx="3076575" cy="400050"/>
            <a:chOff x="2832" y="2451"/>
            <a:chExt cx="1938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172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309938" y="5695954"/>
            <a:ext cx="3055938" cy="400050"/>
            <a:chOff x="2832" y="2451"/>
            <a:chExt cx="1925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74</a:t>
              </a:r>
              <a:r>
                <a:rPr lang="en-US" sz="2000" b="0" baseline="-25000" dirty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384242" y="4857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819400" y="63031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0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241242" y="4857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858000" y="5391150"/>
            <a:ext cx="209621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995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 animBg="1"/>
      <p:bldP spid="82" grpId="0"/>
      <p:bldP spid="83" grpId="0" animBg="1"/>
      <p:bldP spid="84" grpId="0"/>
      <p:bldP spid="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371600"/>
            <a:ext cx="8083550" cy="457200"/>
          </a:xfrm>
        </p:spPr>
        <p:txBody>
          <a:bodyPr lIns="90487" tIns="44450" rIns="90487" bIns="44450"/>
          <a:lstStyle/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#2:</a:t>
            </a:r>
            <a:endParaRPr lang="en-US" dirty="0"/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081338" y="2133600"/>
            <a:ext cx="3076575" cy="400050"/>
            <a:chOff x="2832" y="2448"/>
            <a:chExt cx="1938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299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110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57400" y="251460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090738" y="304800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081336" y="3124200"/>
            <a:ext cx="3022600" cy="400050"/>
            <a:chOff x="2832" y="2451"/>
            <a:chExt cx="1904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081337" y="2590804"/>
            <a:ext cx="3076575" cy="400050"/>
            <a:chOff x="2832" y="2451"/>
            <a:chExt cx="1938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202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1556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590800" y="319796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0126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519466" y="2286000"/>
            <a:ext cx="231608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(312 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is &gt; 255)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85" name="Group 15"/>
          <p:cNvGrpSpPr>
            <a:grpSpLocks/>
          </p:cNvGrpSpPr>
          <p:nvPr/>
        </p:nvGrpSpPr>
        <p:grpSpPr bwMode="auto">
          <a:xfrm>
            <a:off x="3081339" y="4933950"/>
            <a:ext cx="3319463" cy="400050"/>
            <a:chOff x="2832" y="2448"/>
            <a:chExt cx="2091" cy="252"/>
          </a:xfrm>
        </p:grpSpPr>
        <p:sp>
          <p:nvSpPr>
            <p:cNvPr id="8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8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8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9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" name="Rectangle 24"/>
            <p:cNvSpPr>
              <a:spLocks noChangeArrowheads="1"/>
            </p:cNvSpPr>
            <p:nvPr/>
          </p:nvSpPr>
          <p:spPr bwMode="auto">
            <a:xfrm>
              <a:off x="4289" y="2448"/>
              <a:ext cx="6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10082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96" name="Rectangle 25"/>
          <p:cNvSpPr>
            <a:spLocks noChangeArrowheads="1"/>
          </p:cNvSpPr>
          <p:nvPr/>
        </p:nvSpPr>
        <p:spPr bwMode="auto">
          <a:xfrm>
            <a:off x="457200" y="53149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97" name="Line 26"/>
          <p:cNvSpPr>
            <a:spLocks noChangeShapeType="1"/>
          </p:cNvSpPr>
          <p:nvPr/>
        </p:nvSpPr>
        <p:spPr bwMode="auto">
          <a:xfrm>
            <a:off x="457200" y="5848354"/>
            <a:ext cx="45291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98" name="Group 15"/>
          <p:cNvGrpSpPr>
            <a:grpSpLocks/>
          </p:cNvGrpSpPr>
          <p:nvPr/>
        </p:nvGrpSpPr>
        <p:grpSpPr bwMode="auto">
          <a:xfrm>
            <a:off x="3081337" y="5924550"/>
            <a:ext cx="3319463" cy="400050"/>
            <a:chOff x="2832" y="2451"/>
            <a:chExt cx="2091" cy="252"/>
          </a:xfrm>
        </p:grpSpPr>
        <p:sp>
          <p:nvSpPr>
            <p:cNvPr id="9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0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0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7" name="Rectangle 24"/>
            <p:cNvSpPr>
              <a:spLocks noChangeArrowheads="1"/>
            </p:cNvSpPr>
            <p:nvPr/>
          </p:nvSpPr>
          <p:spPr bwMode="auto">
            <a:xfrm>
              <a:off x="4370" y="2451"/>
              <a:ext cx="553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4524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08" name="Group 15"/>
          <p:cNvGrpSpPr>
            <a:grpSpLocks/>
          </p:cNvGrpSpPr>
          <p:nvPr/>
        </p:nvGrpSpPr>
        <p:grpSpPr bwMode="auto">
          <a:xfrm>
            <a:off x="3081338" y="5391154"/>
            <a:ext cx="3335338" cy="400050"/>
            <a:chOff x="2832" y="2451"/>
            <a:chExt cx="2101" cy="252"/>
          </a:xfrm>
        </p:grpSpPr>
        <p:sp>
          <p:nvSpPr>
            <p:cNvPr id="10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1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4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6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7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6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59978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18" name="Rectangle 36"/>
          <p:cNvSpPr>
            <a:spLocks noChangeArrowheads="1"/>
          </p:cNvSpPr>
          <p:nvPr/>
        </p:nvSpPr>
        <p:spPr bwMode="auto">
          <a:xfrm>
            <a:off x="4155642" y="45529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19" name="Rectangle 16"/>
          <p:cNvSpPr>
            <a:spLocks noChangeArrowheads="1"/>
          </p:cNvSpPr>
          <p:nvPr/>
        </p:nvSpPr>
        <p:spPr bwMode="auto">
          <a:xfrm>
            <a:off x="685800" y="59983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20" name="Rectangle 36"/>
          <p:cNvSpPr>
            <a:spLocks noChangeArrowheads="1"/>
          </p:cNvSpPr>
          <p:nvPr/>
        </p:nvSpPr>
        <p:spPr bwMode="auto">
          <a:xfrm>
            <a:off x="3012642" y="45529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39270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3" name="Rectangle 36"/>
          <p:cNvSpPr>
            <a:spLocks noChangeArrowheads="1"/>
          </p:cNvSpPr>
          <p:nvPr/>
        </p:nvSpPr>
        <p:spPr bwMode="auto">
          <a:xfrm>
            <a:off x="3698442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2590800" y="17526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5410201" y="3048004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Rectangle 3"/>
          <p:cNvSpPr txBox="1">
            <a:spLocks noChangeArrowheads="1"/>
          </p:cNvSpPr>
          <p:nvPr/>
        </p:nvSpPr>
        <p:spPr bwMode="auto">
          <a:xfrm>
            <a:off x="755650" y="3810000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#3:</a:t>
            </a:r>
            <a:endParaRPr lang="en-US" dirty="0"/>
          </a:p>
        </p:txBody>
      </p:sp>
      <p:grpSp>
        <p:nvGrpSpPr>
          <p:cNvPr id="126" name="Group 15"/>
          <p:cNvGrpSpPr>
            <a:grpSpLocks/>
          </p:cNvGrpSpPr>
          <p:nvPr/>
        </p:nvGrpSpPr>
        <p:grpSpPr bwMode="auto">
          <a:xfrm>
            <a:off x="1257300" y="5010150"/>
            <a:ext cx="1828800" cy="304800"/>
            <a:chOff x="2832" y="2496"/>
            <a:chExt cx="1152" cy="192"/>
          </a:xfrm>
        </p:grpSpPr>
        <p:sp>
          <p:nvSpPr>
            <p:cNvPr id="12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2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3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3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136" name="Group 15"/>
          <p:cNvGrpSpPr>
            <a:grpSpLocks/>
          </p:cNvGrpSpPr>
          <p:nvPr/>
        </p:nvGrpSpPr>
        <p:grpSpPr bwMode="auto">
          <a:xfrm>
            <a:off x="1252536" y="5462592"/>
            <a:ext cx="1828800" cy="304800"/>
            <a:chOff x="2832" y="2496"/>
            <a:chExt cx="1152" cy="192"/>
          </a:xfrm>
        </p:grpSpPr>
        <p:sp>
          <p:nvSpPr>
            <p:cNvPr id="137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8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39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40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1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42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3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4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145" name="Group 15"/>
          <p:cNvGrpSpPr>
            <a:grpSpLocks/>
          </p:cNvGrpSpPr>
          <p:nvPr/>
        </p:nvGrpSpPr>
        <p:grpSpPr bwMode="auto">
          <a:xfrm>
            <a:off x="1252536" y="5995988"/>
            <a:ext cx="1828800" cy="304800"/>
            <a:chOff x="2832" y="2496"/>
            <a:chExt cx="1152" cy="192"/>
          </a:xfrm>
        </p:grpSpPr>
        <p:sp>
          <p:nvSpPr>
            <p:cNvPr id="146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47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48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4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5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1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2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53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54" name="Rectangle 36"/>
          <p:cNvSpPr>
            <a:spLocks noChangeArrowheads="1"/>
          </p:cNvSpPr>
          <p:nvPr/>
        </p:nvSpPr>
        <p:spPr bwMode="auto">
          <a:xfrm>
            <a:off x="2326842" y="4567535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5" name="Rectangle 36"/>
          <p:cNvSpPr>
            <a:spLocks noChangeArrowheads="1"/>
          </p:cNvSpPr>
          <p:nvPr/>
        </p:nvSpPr>
        <p:spPr bwMode="auto">
          <a:xfrm>
            <a:off x="2098242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6" name="Rectangle 36"/>
          <p:cNvSpPr>
            <a:spLocks noChangeArrowheads="1"/>
          </p:cNvSpPr>
          <p:nvPr/>
        </p:nvSpPr>
        <p:spPr bwMode="auto">
          <a:xfrm>
            <a:off x="1869642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7" name="Rectangle 36"/>
          <p:cNvSpPr>
            <a:spLocks noChangeArrowheads="1"/>
          </p:cNvSpPr>
          <p:nvPr/>
        </p:nvSpPr>
        <p:spPr bwMode="auto">
          <a:xfrm>
            <a:off x="14478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8" name="Rectangle 36"/>
          <p:cNvSpPr>
            <a:spLocks noChangeArrowheads="1"/>
          </p:cNvSpPr>
          <p:nvPr/>
        </p:nvSpPr>
        <p:spPr bwMode="auto">
          <a:xfrm>
            <a:off x="12192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59" name="Rectangle 36"/>
          <p:cNvSpPr>
            <a:spLocks noChangeArrowheads="1"/>
          </p:cNvSpPr>
          <p:nvPr/>
        </p:nvSpPr>
        <p:spPr bwMode="auto">
          <a:xfrm>
            <a:off x="685800" y="45720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60" name="Rectangle 36"/>
          <p:cNvSpPr>
            <a:spLocks noChangeArrowheads="1"/>
          </p:cNvSpPr>
          <p:nvPr/>
        </p:nvSpPr>
        <p:spPr bwMode="auto">
          <a:xfrm>
            <a:off x="6509566" y="4998666"/>
            <a:ext cx="2471575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16-bit</a:t>
            </a:r>
          </a:p>
          <a:p>
            <a:pPr algn="ctr">
              <a:lnSpc>
                <a:spcPct val="100000"/>
              </a:lnSpc>
            </a:pPr>
            <a:r>
              <a:rPr lang="en-US" b="0" i="1" dirty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nsigned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(70060 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is &gt; 65535)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61" name="Straight Connector 160"/>
          <p:cNvCxnSpPr/>
          <p:nvPr/>
        </p:nvCxnSpPr>
        <p:spPr bwMode="auto">
          <a:xfrm flipV="1">
            <a:off x="5486400" y="5867400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4882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  <p:bldP spid="59" grpId="0"/>
      <p:bldP spid="60" grpId="0" animBg="1"/>
      <p:bldP spid="82" grpId="0"/>
      <p:bldP spid="83" grpId="0" animBg="1"/>
      <p:bldP spid="84" grpId="0"/>
      <p:bldP spid="86" grpId="0"/>
      <p:bldP spid="96" grpId="0"/>
      <p:bldP spid="97" grpId="0" animBg="1"/>
      <p:bldP spid="118" grpId="0"/>
      <p:bldP spid="119" grpId="0" animBg="1"/>
      <p:bldP spid="120" grpId="0"/>
      <p:bldP spid="122" grpId="0"/>
      <p:bldP spid="123" grpId="0"/>
      <p:bldP spid="124" grpId="0"/>
      <p:bldP spid="125" grpId="0"/>
      <p:bldP spid="154" grpId="0"/>
      <p:bldP spid="155" grpId="0"/>
      <p:bldP spid="156" grpId="0"/>
      <p:bldP spid="157" grpId="0"/>
      <p:bldP spid="158" grpId="0"/>
      <p:bldP spid="159" grpId="0"/>
      <p:bldP spid="1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240143"/>
              </p:ext>
            </p:extLst>
          </p:nvPr>
        </p:nvGraphicFramePr>
        <p:xfrm>
          <a:off x="3810000" y="2065717"/>
          <a:ext cx="4495800" cy="4106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1" name="Worksheet" r:id="rId4" imgW="6448357" imgH="5572125" progId="Excel.Sheet.8">
                  <p:embed/>
                </p:oleObj>
              </mc:Choice>
              <mc:Fallback>
                <p:oleObj name="Worksheet" r:id="rId4" imgW="6448357" imgH="557212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65717"/>
                        <a:ext cx="4495800" cy="4106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Visualizing True Sum (Mathematical) Addition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557338"/>
            <a:ext cx="3290887" cy="5224462"/>
          </a:xfrm>
        </p:spPr>
        <p:txBody>
          <a:bodyPr lIns="90487" tIns="44450" rIns="90487" bIns="44450"/>
          <a:lstStyle/>
          <a:p>
            <a:pPr marL="228600" indent="-228600" eaLnBrk="1" hangingPunct="1">
              <a:defRPr/>
            </a:pPr>
            <a:r>
              <a:rPr lang="en-US" dirty="0" smtClean="0"/>
              <a:t>Integer Addition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4-bit integers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endParaRPr lang="en-US" dirty="0" smtClean="0"/>
          </a:p>
          <a:p>
            <a:pPr marL="635000" lvl="1" indent="-228600" eaLnBrk="1" hangingPunct="1">
              <a:defRPr/>
            </a:pPr>
            <a:r>
              <a:rPr lang="en-US" dirty="0" smtClean="0"/>
              <a:t>Compute true sum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Values increase linearly with </a:t>
            </a:r>
            <a:r>
              <a:rPr lang="en-US" i="1" dirty="0" smtClean="0"/>
              <a:t>u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</a:p>
          <a:p>
            <a:pPr marL="635000" lvl="1" indent="-228600" eaLnBrk="1" hangingPunct="1">
              <a:defRPr/>
            </a:pPr>
            <a:r>
              <a:rPr lang="en-US" dirty="0" smtClean="0"/>
              <a:t>Forms planar surface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43400" y="536575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239000" y="483235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0" y="224155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5" name="Worksheet" r:id="rId4" imgW="6146800" imgH="5067300" progId="Excel.Sheet.8">
                  <p:embed/>
                </p:oleObj>
              </mc:Choice>
              <mc:Fallback>
                <p:oleObj name="Workshee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4155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511175"/>
            <a:ext cx="7853363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Unsigned Addition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633538"/>
            <a:ext cx="3476625" cy="5224462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true sum ≥ 2</a:t>
            </a:r>
            <a:r>
              <a:rPr lang="en-US" i="1" baseline="30000" smtClean="0"/>
              <a:t>w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At most once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3743325"/>
            <a:ext cx="2044699" cy="1830388"/>
            <a:chOff x="384" y="2098"/>
            <a:chExt cx="1288" cy="115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76" y="2208"/>
              <a:ext cx="80" cy="864"/>
              <a:chOff x="776" y="2208"/>
              <a:chExt cx="80" cy="864"/>
            </a:xfrm>
          </p:grpSpPr>
          <p:sp>
            <p:nvSpPr>
              <p:cNvPr id="9240" name="Line 7"/>
              <p:cNvSpPr>
                <a:spLocks noChangeShapeType="1"/>
              </p:cNvSpPr>
              <p:nvPr/>
            </p:nvSpPr>
            <p:spPr bwMode="auto">
              <a:xfrm>
                <a:off x="816" y="2216"/>
                <a:ext cx="0" cy="84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8"/>
              <p:cNvSpPr>
                <a:spLocks noChangeShapeType="1"/>
              </p:cNvSpPr>
              <p:nvPr/>
            </p:nvSpPr>
            <p:spPr bwMode="auto">
              <a:xfrm>
                <a:off x="776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Line 9"/>
              <p:cNvSpPr>
                <a:spLocks noChangeShapeType="1"/>
              </p:cNvSpPr>
              <p:nvPr/>
            </p:nvSpPr>
            <p:spPr bwMode="auto">
              <a:xfrm>
                <a:off x="776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Line 10"/>
              <p:cNvSpPr>
                <a:spLocks noChangeShapeType="1"/>
              </p:cNvSpPr>
              <p:nvPr/>
            </p:nvSpPr>
            <p:spPr bwMode="auto">
              <a:xfrm>
                <a:off x="776" y="2208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592" y="2640"/>
              <a:ext cx="80" cy="432"/>
              <a:chOff x="1592" y="2640"/>
              <a:chExt cx="80" cy="432"/>
            </a:xfrm>
          </p:grpSpPr>
          <p:sp>
            <p:nvSpPr>
              <p:cNvPr id="9237" name="Line 12"/>
              <p:cNvSpPr>
                <a:spLocks noChangeShapeType="1"/>
              </p:cNvSpPr>
              <p:nvPr/>
            </p:nvSpPr>
            <p:spPr bwMode="auto">
              <a:xfrm>
                <a:off x="1632" y="2648"/>
                <a:ext cx="0" cy="4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13"/>
              <p:cNvSpPr>
                <a:spLocks noChangeShapeType="1"/>
              </p:cNvSpPr>
              <p:nvPr/>
            </p:nvSpPr>
            <p:spPr bwMode="auto">
              <a:xfrm>
                <a:off x="1592" y="3072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14"/>
              <p:cNvSpPr>
                <a:spLocks noChangeShapeType="1"/>
              </p:cNvSpPr>
              <p:nvPr/>
            </p:nvSpPr>
            <p:spPr bwMode="auto">
              <a:xfrm>
                <a:off x="1592" y="2640"/>
                <a:ext cx="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>
              <a:off x="920" y="2880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16"/>
            <p:cNvSpPr>
              <a:spLocks/>
            </p:cNvSpPr>
            <p:nvPr/>
          </p:nvSpPr>
          <p:spPr bwMode="auto">
            <a:xfrm>
              <a:off x="912" y="2400"/>
              <a:ext cx="625" cy="337"/>
            </a:xfrm>
            <a:custGeom>
              <a:avLst/>
              <a:gdLst>
                <a:gd name="T0" fmla="*/ 0 w 625"/>
                <a:gd name="T1" fmla="*/ 0 h 337"/>
                <a:gd name="T2" fmla="*/ 240 w 625"/>
                <a:gd name="T3" fmla="*/ 0 h 337"/>
                <a:gd name="T4" fmla="*/ 384 w 625"/>
                <a:gd name="T5" fmla="*/ 336 h 337"/>
                <a:gd name="T6" fmla="*/ 624 w 625"/>
                <a:gd name="T7" fmla="*/ 336 h 3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5"/>
                <a:gd name="T13" fmla="*/ 0 h 337"/>
                <a:gd name="T14" fmla="*/ 625 w 625"/>
                <a:gd name="T15" fmla="*/ 337 h 3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5" h="337">
                  <a:moveTo>
                    <a:pt x="0" y="0"/>
                  </a:moveTo>
                  <a:lnTo>
                    <a:pt x="240" y="0"/>
                  </a:lnTo>
                  <a:lnTo>
                    <a:pt x="384" y="336"/>
                  </a:lnTo>
                  <a:lnTo>
                    <a:pt x="624" y="33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Rectangle 17"/>
            <p:cNvSpPr>
              <a:spLocks noChangeArrowheads="1"/>
            </p:cNvSpPr>
            <p:nvPr/>
          </p:nvSpPr>
          <p:spPr bwMode="auto">
            <a:xfrm>
              <a:off x="384" y="2962"/>
              <a:ext cx="21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235" name="Rectangle 18"/>
            <p:cNvSpPr>
              <a:spLocks noChangeArrowheads="1"/>
            </p:cNvSpPr>
            <p:nvPr/>
          </p:nvSpPr>
          <p:spPr bwMode="auto">
            <a:xfrm>
              <a:off x="384" y="2530"/>
              <a:ext cx="30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</a:p>
          </p:txBody>
        </p:sp>
        <p:sp>
          <p:nvSpPr>
            <p:cNvPr id="9236" name="Rectangle 19"/>
            <p:cNvSpPr>
              <a:spLocks noChangeArrowheads="1"/>
            </p:cNvSpPr>
            <p:nvPr/>
          </p:nvSpPr>
          <p:spPr bwMode="auto">
            <a:xfrm>
              <a:off x="384" y="2098"/>
              <a:ext cx="453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2</a:t>
              </a:r>
              <a:r>
                <a:rPr lang="en-US" b="0" i="1" baseline="30000" dirty="0">
                  <a:latin typeface="Calibri" pitchFamily="34" charset="0"/>
                </a:rPr>
                <a:t>w</a:t>
              </a:r>
              <a:r>
                <a:rPr lang="en-US" b="0" baseline="30000" dirty="0">
                  <a:latin typeface="Calibri" pitchFamily="34" charset="0"/>
                </a:rPr>
                <a:t>+1</a:t>
              </a:r>
            </a:p>
          </p:txBody>
        </p:sp>
      </p:grpSp>
      <p:sp>
        <p:nvSpPr>
          <p:cNvPr id="9223" name="Rectangle 21"/>
          <p:cNvSpPr>
            <a:spLocks noChangeArrowheads="1"/>
          </p:cNvSpPr>
          <p:nvPr/>
        </p:nvSpPr>
        <p:spPr bwMode="auto">
          <a:xfrm>
            <a:off x="4240213" y="5618163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9224" name="Rectangle 22"/>
          <p:cNvSpPr>
            <a:spLocks noChangeArrowheads="1"/>
          </p:cNvSpPr>
          <p:nvPr/>
        </p:nvSpPr>
        <p:spPr bwMode="auto">
          <a:xfrm>
            <a:off x="7764463" y="4932363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9225" name="Rectangle 23"/>
          <p:cNvSpPr>
            <a:spLocks noChangeArrowheads="1"/>
          </p:cNvSpPr>
          <p:nvPr/>
        </p:nvSpPr>
        <p:spPr bwMode="auto">
          <a:xfrm>
            <a:off x="442913" y="3438525"/>
            <a:ext cx="1378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True Sum</a:t>
            </a:r>
          </a:p>
        </p:txBody>
      </p:sp>
      <p:sp>
        <p:nvSpPr>
          <p:cNvPr id="9226" name="Rectangle 24"/>
          <p:cNvSpPr>
            <a:spLocks noChangeArrowheads="1"/>
          </p:cNvSpPr>
          <p:nvPr/>
        </p:nvSpPr>
        <p:spPr bwMode="auto">
          <a:xfrm>
            <a:off x="1662113" y="5343525"/>
            <a:ext cx="1913984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Modular Sum</a:t>
            </a:r>
          </a:p>
        </p:txBody>
      </p:sp>
      <p:sp>
        <p:nvSpPr>
          <p:cNvPr id="9227" name="Text Box 25"/>
          <p:cNvSpPr txBox="1">
            <a:spLocks noChangeArrowheads="1"/>
          </p:cNvSpPr>
          <p:nvPr/>
        </p:nvSpPr>
        <p:spPr bwMode="auto">
          <a:xfrm>
            <a:off x="1524000" y="3917950"/>
            <a:ext cx="9858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dirty="0">
                <a:latin typeface="Calibri" pitchFamily="34" charset="0"/>
              </a:rPr>
              <a:t>Overflow</a:t>
            </a:r>
          </a:p>
        </p:txBody>
      </p:sp>
      <p:sp>
        <p:nvSpPr>
          <p:cNvPr id="9228" name="Text Box 26"/>
          <p:cNvSpPr txBox="1">
            <a:spLocks noChangeArrowheads="1"/>
          </p:cNvSpPr>
          <p:nvPr/>
        </p:nvSpPr>
        <p:spPr bwMode="auto">
          <a:xfrm>
            <a:off x="6477000" y="1631950"/>
            <a:ext cx="97424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Overflow</a:t>
            </a:r>
          </a:p>
        </p:txBody>
      </p:sp>
      <p:sp>
        <p:nvSpPr>
          <p:cNvPr id="9229" name="Line 27"/>
          <p:cNvSpPr>
            <a:spLocks noChangeShapeType="1"/>
          </p:cNvSpPr>
          <p:nvPr/>
        </p:nvSpPr>
        <p:spPr bwMode="auto">
          <a:xfrm>
            <a:off x="7010400" y="2089150"/>
            <a:ext cx="3810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and Bitwise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Bitwise AND, OR, NOT, and XOR</a:t>
            </a:r>
          </a:p>
          <a:p>
            <a:pPr lvl="1"/>
            <a:r>
              <a:rPr lang="en-US" dirty="0" smtClean="0"/>
              <a:t>Logical AND, OR, NOT</a:t>
            </a:r>
          </a:p>
          <a:p>
            <a:pPr lvl="1"/>
            <a:r>
              <a:rPr lang="en-US" dirty="0" smtClean="0"/>
              <a:t>Shifts</a:t>
            </a:r>
          </a:p>
          <a:p>
            <a:pPr lvl="1"/>
            <a:r>
              <a:rPr lang="en-US" dirty="0" smtClean="0"/>
              <a:t>Complements </a:t>
            </a:r>
          </a:p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Unsigned addition</a:t>
            </a:r>
          </a:p>
          <a:p>
            <a:pPr lvl="1"/>
            <a:r>
              <a:rPr lang="en-US" dirty="0" smtClean="0"/>
              <a:t>Signed addition</a:t>
            </a:r>
          </a:p>
          <a:p>
            <a:pPr lvl="1"/>
            <a:r>
              <a:rPr lang="en-US" dirty="0"/>
              <a:t>Unsigned/signed multiplication</a:t>
            </a:r>
          </a:p>
          <a:p>
            <a:pPr lvl="1"/>
            <a:r>
              <a:rPr lang="en-US" dirty="0"/>
              <a:t>Unsigned/signed division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11175"/>
            <a:ext cx="74739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Two’s Complement Addition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Signed/Unsigned adds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	s = (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) ((unsigned) u + (unsigned) 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sz="1800" b="1" dirty="0" smtClean="0">
                <a:latin typeface="Courier New" pitchFamily="49" charset="0"/>
              </a:rPr>
              <a:t> 	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s == 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26534" y="1392381"/>
            <a:ext cx="2743200" cy="228600"/>
            <a:chOff x="2976" y="816"/>
            <a:chExt cx="1728" cy="144"/>
          </a:xfrm>
        </p:grpSpPr>
        <p:sp>
          <p:nvSpPr>
            <p:cNvPr id="33833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4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5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6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7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8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9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626534" y="1849581"/>
            <a:ext cx="2743200" cy="228600"/>
            <a:chOff x="2976" y="1104"/>
            <a:chExt cx="1728" cy="144"/>
          </a:xfrm>
        </p:grpSpPr>
        <p:sp>
          <p:nvSpPr>
            <p:cNvPr id="33826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7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8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29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0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1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32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798" name="Rectangle 20"/>
          <p:cNvSpPr>
            <a:spLocks noChangeArrowheads="1"/>
          </p:cNvSpPr>
          <p:nvPr/>
        </p:nvSpPr>
        <p:spPr bwMode="auto">
          <a:xfrm>
            <a:off x="4016934" y="1316181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3799" name="Rectangle 21"/>
          <p:cNvSpPr>
            <a:spLocks noChangeArrowheads="1"/>
          </p:cNvSpPr>
          <p:nvPr/>
        </p:nvSpPr>
        <p:spPr bwMode="auto">
          <a:xfrm>
            <a:off x="4016934" y="1773381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3800" name="Line 22"/>
          <p:cNvSpPr>
            <a:spLocks noChangeShapeType="1"/>
          </p:cNvSpPr>
          <p:nvPr/>
        </p:nvSpPr>
        <p:spPr bwMode="auto">
          <a:xfrm>
            <a:off x="3635934" y="21543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23"/>
          <p:cNvSpPr>
            <a:spLocks noChangeArrowheads="1"/>
          </p:cNvSpPr>
          <p:nvPr/>
        </p:nvSpPr>
        <p:spPr bwMode="auto">
          <a:xfrm>
            <a:off x="3635934" y="1773381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+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397934" y="2306781"/>
            <a:ext cx="2971800" cy="228600"/>
            <a:chOff x="2832" y="1392"/>
            <a:chExt cx="1872" cy="144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33819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0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1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2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3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4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endParaRPr lang="en-US" b="0"/>
              </a:p>
            </p:txBody>
          </p:sp>
          <p:sp>
            <p:nvSpPr>
              <p:cNvPr id="33825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b="0"/>
                  <a:t>• • •</a:t>
                </a:r>
              </a:p>
            </p:txBody>
          </p:sp>
        </p:grpSp>
        <p:sp>
          <p:nvSpPr>
            <p:cNvPr id="33818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rgbClr val="FF99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</p:grpSp>
      <p:sp>
        <p:nvSpPr>
          <p:cNvPr id="33803" name="Rectangle 34"/>
          <p:cNvSpPr>
            <a:spLocks noChangeArrowheads="1"/>
          </p:cNvSpPr>
          <p:nvPr/>
        </p:nvSpPr>
        <p:spPr bwMode="auto">
          <a:xfrm>
            <a:off x="3635934" y="2154381"/>
            <a:ext cx="64293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+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626534" y="2763981"/>
            <a:ext cx="2743200" cy="228600"/>
            <a:chOff x="2976" y="1392"/>
            <a:chExt cx="1728" cy="144"/>
          </a:xfrm>
        </p:grpSpPr>
        <p:sp>
          <p:nvSpPr>
            <p:cNvPr id="33810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1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2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3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4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5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3816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3805" name="Line 43"/>
          <p:cNvSpPr>
            <a:spLocks noChangeShapeType="1"/>
          </p:cNvSpPr>
          <p:nvPr/>
        </p:nvSpPr>
        <p:spPr bwMode="auto">
          <a:xfrm>
            <a:off x="3635934" y="2611581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693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Sum: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+1 bits</a:t>
            </a:r>
          </a:p>
        </p:txBody>
      </p:sp>
      <p:sp>
        <p:nvSpPr>
          <p:cNvPr id="33807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3808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Carry: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</p:spTree>
    <p:extLst>
      <p:ext uri="{BB962C8B-B14F-4D97-AF65-F5344CB8AC3E}">
        <p14:creationId xmlns:p14="http://schemas.microsoft.com/office/powerpoint/2010/main" val="1646475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371600"/>
            <a:ext cx="8083550" cy="457200"/>
          </a:xfrm>
        </p:spPr>
        <p:txBody>
          <a:bodyPr lIns="90487" tIns="44450" rIns="90487" bIns="44450"/>
          <a:lstStyle/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#1:</a:t>
            </a:r>
            <a:endParaRPr lang="en-US" dirty="0"/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081338" y="4876800"/>
            <a:ext cx="3076575" cy="400050"/>
            <a:chOff x="2832" y="2448"/>
            <a:chExt cx="1938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299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110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57400" y="525780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090738" y="579120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081336" y="5867400"/>
            <a:ext cx="3022600" cy="400050"/>
            <a:chOff x="2832" y="2451"/>
            <a:chExt cx="1904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56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081338" y="5334004"/>
            <a:ext cx="3024188" cy="400050"/>
            <a:chOff x="2832" y="2451"/>
            <a:chExt cx="1905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-54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41556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590800" y="594116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30126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531199" y="5029200"/>
            <a:ext cx="2292615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(-128 &lt; 56 &lt;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 127)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39270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3" name="Rectangle 36"/>
          <p:cNvSpPr>
            <a:spLocks noChangeArrowheads="1"/>
          </p:cNvSpPr>
          <p:nvPr/>
        </p:nvSpPr>
        <p:spPr bwMode="auto">
          <a:xfrm>
            <a:off x="36984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2590800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 bwMode="auto">
          <a:xfrm>
            <a:off x="755650" y="3810000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#2:</a:t>
            </a:r>
            <a:endParaRPr lang="en-US" dirty="0"/>
          </a:p>
        </p:txBody>
      </p:sp>
      <p:grpSp>
        <p:nvGrpSpPr>
          <p:cNvPr id="121" name="Group 15"/>
          <p:cNvGrpSpPr>
            <a:grpSpLocks/>
          </p:cNvGrpSpPr>
          <p:nvPr/>
        </p:nvGrpSpPr>
        <p:grpSpPr bwMode="auto">
          <a:xfrm>
            <a:off x="3081339" y="2190750"/>
            <a:ext cx="3090863" cy="400050"/>
            <a:chOff x="2832" y="2448"/>
            <a:chExt cx="1947" cy="252"/>
          </a:xfrm>
        </p:grpSpPr>
        <p:sp>
          <p:nvSpPr>
            <p:cNvPr id="13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6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66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7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8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9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98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70" name="Rectangle 25"/>
          <p:cNvSpPr>
            <a:spLocks noChangeArrowheads="1"/>
          </p:cNvSpPr>
          <p:nvPr/>
        </p:nvSpPr>
        <p:spPr bwMode="auto">
          <a:xfrm>
            <a:off x="2057400" y="25717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171" name="Line 26"/>
          <p:cNvSpPr>
            <a:spLocks noChangeShapeType="1"/>
          </p:cNvSpPr>
          <p:nvPr/>
        </p:nvSpPr>
        <p:spPr bwMode="auto">
          <a:xfrm>
            <a:off x="2090738" y="310515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172" name="Group 15"/>
          <p:cNvGrpSpPr>
            <a:grpSpLocks/>
          </p:cNvGrpSpPr>
          <p:nvPr/>
        </p:nvGrpSpPr>
        <p:grpSpPr bwMode="auto">
          <a:xfrm>
            <a:off x="3081337" y="3181350"/>
            <a:ext cx="3100388" cy="400050"/>
            <a:chOff x="2832" y="2451"/>
            <a:chExt cx="1953" cy="252"/>
          </a:xfrm>
        </p:grpSpPr>
        <p:sp>
          <p:nvSpPr>
            <p:cNvPr id="1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-84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82" name="Group 15"/>
          <p:cNvGrpSpPr>
            <a:grpSpLocks/>
          </p:cNvGrpSpPr>
          <p:nvPr/>
        </p:nvGrpSpPr>
        <p:grpSpPr bwMode="auto">
          <a:xfrm>
            <a:off x="3081338" y="2647954"/>
            <a:ext cx="3055938" cy="400050"/>
            <a:chOff x="2832" y="2451"/>
            <a:chExt cx="1925" cy="252"/>
          </a:xfrm>
        </p:grpSpPr>
        <p:sp>
          <p:nvSpPr>
            <p:cNvPr id="18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8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9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74</a:t>
              </a:r>
              <a:r>
                <a:rPr lang="en-US" sz="2000" b="0" baseline="-25000" dirty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92" name="Rectangle 36"/>
          <p:cNvSpPr>
            <a:spLocks noChangeArrowheads="1"/>
          </p:cNvSpPr>
          <p:nvPr/>
        </p:nvSpPr>
        <p:spPr bwMode="auto">
          <a:xfrm>
            <a:off x="4155642" y="1809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93" name="Rectangle 16"/>
          <p:cNvSpPr>
            <a:spLocks noChangeArrowheads="1"/>
          </p:cNvSpPr>
          <p:nvPr/>
        </p:nvSpPr>
        <p:spPr bwMode="auto">
          <a:xfrm>
            <a:off x="2590800" y="32551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0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94" name="Rectangle 36"/>
          <p:cNvSpPr>
            <a:spLocks noChangeArrowheads="1"/>
          </p:cNvSpPr>
          <p:nvPr/>
        </p:nvSpPr>
        <p:spPr bwMode="auto">
          <a:xfrm>
            <a:off x="3012642" y="1809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95" name="Rectangle 36"/>
          <p:cNvSpPr>
            <a:spLocks noChangeArrowheads="1"/>
          </p:cNvSpPr>
          <p:nvPr/>
        </p:nvSpPr>
        <p:spPr bwMode="auto">
          <a:xfrm>
            <a:off x="5029200" y="381000"/>
            <a:ext cx="395832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Note:  Same bytes as for Ex #1 and Ex #2</a:t>
            </a:r>
          </a:p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in unsigned integer addition, but</a:t>
            </a:r>
          </a:p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now interpreted as 8-bit signed integers</a:t>
            </a:r>
            <a:endParaRPr lang="en-US" sz="1800" b="0" i="1" dirty="0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96" name="Straight Connector 195"/>
          <p:cNvCxnSpPr/>
          <p:nvPr/>
        </p:nvCxnSpPr>
        <p:spPr bwMode="auto">
          <a:xfrm flipV="1">
            <a:off x="5410201" y="3048004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7" name="Rectangle 36"/>
          <p:cNvSpPr>
            <a:spLocks noChangeArrowheads="1"/>
          </p:cNvSpPr>
          <p:nvPr/>
        </p:nvSpPr>
        <p:spPr bwMode="auto">
          <a:xfrm>
            <a:off x="6671866" y="2495550"/>
            <a:ext cx="2316082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(172 &gt; 127)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09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  <p:bldP spid="59" grpId="0"/>
      <p:bldP spid="60" grpId="0" animBg="1"/>
      <p:bldP spid="82" grpId="0"/>
      <p:bldP spid="83" grpId="0" animBg="1"/>
      <p:bldP spid="84" grpId="0"/>
      <p:bldP spid="86" grpId="0"/>
      <p:bldP spid="122" grpId="0"/>
      <p:bldP spid="123" grpId="0"/>
      <p:bldP spid="124" grpId="0"/>
      <p:bldP spid="125" grpId="0"/>
      <p:bldP spid="170" grpId="0"/>
      <p:bldP spid="171" grpId="0" animBg="1"/>
      <p:bldP spid="192" grpId="0"/>
      <p:bldP spid="193" grpId="0" animBg="1"/>
      <p:bldP spid="194" grpId="0"/>
      <p:bldP spid="1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6381750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Addition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1371600"/>
            <a:ext cx="8083550" cy="457200"/>
          </a:xfrm>
        </p:spPr>
        <p:txBody>
          <a:bodyPr lIns="90487" tIns="44450" rIns="90487" bIns="44450"/>
          <a:lstStyle/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#3:</a:t>
            </a:r>
            <a:endParaRPr lang="en-US" dirty="0"/>
          </a:p>
        </p:txBody>
      </p: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3081339" y="4876800"/>
            <a:ext cx="3154363" cy="400050"/>
            <a:chOff x="2832" y="2448"/>
            <a:chExt cx="1987" cy="252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	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4299" y="2448"/>
              <a:ext cx="520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-100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2057400" y="525780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60" name="Line 26"/>
          <p:cNvSpPr>
            <a:spLocks noChangeShapeType="1"/>
          </p:cNvSpPr>
          <p:nvPr/>
        </p:nvSpPr>
        <p:spPr bwMode="auto">
          <a:xfrm>
            <a:off x="2090738" y="579120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081336" y="5867400"/>
            <a:ext cx="3152775" cy="400050"/>
            <a:chOff x="2832" y="2451"/>
            <a:chExt cx="1986" cy="252"/>
          </a:xfrm>
        </p:grpSpPr>
        <p:sp>
          <p:nvSpPr>
            <p:cNvPr id="6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106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3081338" y="5334004"/>
            <a:ext cx="3024188" cy="400050"/>
            <a:chOff x="2832" y="2451"/>
            <a:chExt cx="1905" cy="25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1" name="Rectangle 24"/>
            <p:cNvSpPr>
              <a:spLocks noChangeArrowheads="1"/>
            </p:cNvSpPr>
            <p:nvPr/>
          </p:nvSpPr>
          <p:spPr bwMode="auto">
            <a:xfrm>
              <a:off x="4299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-50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2590800" y="594116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6519465" y="5029200"/>
            <a:ext cx="2316083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Not 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(-150 &lt; -128</a:t>
            </a: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22" name="Rectangle 36"/>
          <p:cNvSpPr>
            <a:spLocks noChangeArrowheads="1"/>
          </p:cNvSpPr>
          <p:nvPr/>
        </p:nvSpPr>
        <p:spPr bwMode="auto">
          <a:xfrm>
            <a:off x="39270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3" name="Rectangle 36"/>
          <p:cNvSpPr>
            <a:spLocks noChangeArrowheads="1"/>
          </p:cNvSpPr>
          <p:nvPr/>
        </p:nvSpPr>
        <p:spPr bwMode="auto">
          <a:xfrm>
            <a:off x="3698442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4" name="Rectangle 36"/>
          <p:cNvSpPr>
            <a:spLocks noChangeArrowheads="1"/>
          </p:cNvSpPr>
          <p:nvPr/>
        </p:nvSpPr>
        <p:spPr bwMode="auto">
          <a:xfrm>
            <a:off x="2590800" y="449580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25" name="Rectangle 3"/>
          <p:cNvSpPr txBox="1">
            <a:spLocks noChangeArrowheads="1"/>
          </p:cNvSpPr>
          <p:nvPr/>
        </p:nvSpPr>
        <p:spPr bwMode="auto">
          <a:xfrm>
            <a:off x="755650" y="3810000"/>
            <a:ext cx="808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Example #2:</a:t>
            </a:r>
            <a:endParaRPr lang="en-US" dirty="0"/>
          </a:p>
        </p:txBody>
      </p:sp>
      <p:grpSp>
        <p:nvGrpSpPr>
          <p:cNvPr id="121" name="Group 15"/>
          <p:cNvGrpSpPr>
            <a:grpSpLocks/>
          </p:cNvGrpSpPr>
          <p:nvPr/>
        </p:nvGrpSpPr>
        <p:grpSpPr bwMode="auto">
          <a:xfrm>
            <a:off x="3081340" y="2190750"/>
            <a:ext cx="3133726" cy="400050"/>
            <a:chOff x="2832" y="2448"/>
            <a:chExt cx="1974" cy="252"/>
          </a:xfrm>
        </p:grpSpPr>
        <p:sp>
          <p:nvSpPr>
            <p:cNvPr id="13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6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66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7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8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69" name="Rectangle 24"/>
            <p:cNvSpPr>
              <a:spLocks noChangeArrowheads="1"/>
            </p:cNvSpPr>
            <p:nvPr/>
          </p:nvSpPr>
          <p:spPr bwMode="auto">
            <a:xfrm>
              <a:off x="4368" y="2448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-30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70" name="Rectangle 25"/>
          <p:cNvSpPr>
            <a:spLocks noChangeArrowheads="1"/>
          </p:cNvSpPr>
          <p:nvPr/>
        </p:nvSpPr>
        <p:spPr bwMode="auto">
          <a:xfrm>
            <a:off x="2057400" y="2571754"/>
            <a:ext cx="3381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>
                <a:latin typeface="Calibri" pitchFamily="34" charset="0"/>
              </a:rPr>
              <a:t>+</a:t>
            </a:r>
          </a:p>
        </p:txBody>
      </p:sp>
      <p:sp>
        <p:nvSpPr>
          <p:cNvPr id="171" name="Line 26"/>
          <p:cNvSpPr>
            <a:spLocks noChangeShapeType="1"/>
          </p:cNvSpPr>
          <p:nvPr/>
        </p:nvSpPr>
        <p:spPr bwMode="auto">
          <a:xfrm>
            <a:off x="2090738" y="3105154"/>
            <a:ext cx="289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>
              <a:latin typeface="Calibri" pitchFamily="34" charset="0"/>
            </a:endParaRPr>
          </a:p>
        </p:txBody>
      </p:sp>
      <p:grpSp>
        <p:nvGrpSpPr>
          <p:cNvPr id="172" name="Group 15"/>
          <p:cNvGrpSpPr>
            <a:grpSpLocks/>
          </p:cNvGrpSpPr>
          <p:nvPr/>
        </p:nvGrpSpPr>
        <p:grpSpPr bwMode="auto">
          <a:xfrm>
            <a:off x="3081337" y="3181350"/>
            <a:ext cx="3100388" cy="400050"/>
            <a:chOff x="2832" y="2451"/>
            <a:chExt cx="1953" cy="252"/>
          </a:xfrm>
        </p:grpSpPr>
        <p:sp>
          <p:nvSpPr>
            <p:cNvPr id="1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7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1" name="Rectangle 24"/>
            <p:cNvSpPr>
              <a:spLocks noChangeArrowheads="1"/>
            </p:cNvSpPr>
            <p:nvPr/>
          </p:nvSpPr>
          <p:spPr bwMode="auto">
            <a:xfrm>
              <a:off x="4347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-70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82" name="Group 15"/>
          <p:cNvGrpSpPr>
            <a:grpSpLocks/>
          </p:cNvGrpSpPr>
          <p:nvPr/>
        </p:nvGrpSpPr>
        <p:grpSpPr bwMode="auto">
          <a:xfrm>
            <a:off x="3081339" y="2647954"/>
            <a:ext cx="3133726" cy="400050"/>
            <a:chOff x="2832" y="2451"/>
            <a:chExt cx="1974" cy="252"/>
          </a:xfrm>
        </p:grpSpPr>
        <p:sp>
          <p:nvSpPr>
            <p:cNvPr id="18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8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8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9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38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-40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193" name="Rectangle 16"/>
          <p:cNvSpPr>
            <a:spLocks noChangeArrowheads="1"/>
          </p:cNvSpPr>
          <p:nvPr/>
        </p:nvSpPr>
        <p:spPr bwMode="auto">
          <a:xfrm>
            <a:off x="2590800" y="3255114"/>
            <a:ext cx="228600" cy="304800"/>
          </a:xfrm>
          <a:prstGeom prst="rect">
            <a:avLst/>
          </a:prstGeom>
          <a:solidFill>
            <a:srgbClr val="FF99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 dirty="0" smtClean="0">
                <a:latin typeface="Calibri" pitchFamily="34" charset="0"/>
              </a:rPr>
              <a:t>1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94" name="Rectangle 36"/>
          <p:cNvSpPr>
            <a:spLocks noChangeArrowheads="1"/>
          </p:cNvSpPr>
          <p:nvPr/>
        </p:nvSpPr>
        <p:spPr bwMode="auto">
          <a:xfrm>
            <a:off x="3012642" y="1809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95" name="Rectangle 36"/>
          <p:cNvSpPr>
            <a:spLocks noChangeArrowheads="1"/>
          </p:cNvSpPr>
          <p:nvPr/>
        </p:nvSpPr>
        <p:spPr bwMode="auto">
          <a:xfrm>
            <a:off x="5029200" y="381000"/>
            <a:ext cx="395832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Note:  Same bytes as for Ex #1 and Ex #2</a:t>
            </a:r>
          </a:p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in unsigned integer addition, but</a:t>
            </a:r>
          </a:p>
          <a:p>
            <a:pPr algn="ctr">
              <a:lnSpc>
                <a:spcPct val="100000"/>
              </a:lnSpc>
            </a:pPr>
            <a:r>
              <a:rPr lang="en-US" sz="1800" b="0" i="1" dirty="0" smtClean="0">
                <a:solidFill>
                  <a:srgbClr val="00B050"/>
                </a:solidFill>
                <a:latin typeface="Calibri" pitchFamily="34" charset="0"/>
              </a:rPr>
              <a:t>now interpreted as 8-bit signed integers</a:t>
            </a:r>
            <a:endParaRPr lang="en-US" sz="1800" b="0" i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97" name="Rectangle 36"/>
          <p:cNvSpPr>
            <a:spLocks noChangeArrowheads="1"/>
          </p:cNvSpPr>
          <p:nvPr/>
        </p:nvSpPr>
        <p:spPr bwMode="auto">
          <a:xfrm>
            <a:off x="6931263" y="2495550"/>
            <a:ext cx="1797287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i="1" dirty="0" smtClean="0">
                <a:solidFill>
                  <a:srgbClr val="FF0000"/>
                </a:solidFill>
                <a:latin typeface="Calibri" pitchFamily="34" charset="0"/>
              </a:rPr>
              <a:t>Valid</a:t>
            </a:r>
            <a:r>
              <a:rPr lang="en-US" sz="2400" b="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in 8-bit</a:t>
            </a:r>
          </a:p>
          <a:p>
            <a:pPr algn="ctr">
              <a:lnSpc>
                <a:spcPct val="100000"/>
              </a:lnSpc>
            </a:pPr>
            <a:r>
              <a:rPr lang="en-US" b="0" i="1" dirty="0" smtClean="0">
                <a:solidFill>
                  <a:srgbClr val="0070C0"/>
                </a:solidFill>
                <a:latin typeface="Calibri" pitchFamily="34" charset="0"/>
              </a:rPr>
              <a:t>signed range</a:t>
            </a:r>
          </a:p>
          <a:p>
            <a:pPr algn="ctr">
              <a:lnSpc>
                <a:spcPct val="100000"/>
              </a:lnSpc>
            </a:pPr>
            <a:r>
              <a:rPr lang="en-US" sz="2400" b="0" i="1" dirty="0" smtClean="0">
                <a:solidFill>
                  <a:srgbClr val="0070C0"/>
                </a:solidFill>
                <a:latin typeface="Calibri" pitchFamily="34" charset="0"/>
              </a:rPr>
              <a:t>(-128 &lt; -74)</a:t>
            </a:r>
            <a:endParaRPr lang="en-US" sz="2400" b="0" i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85" name="Rectangle 36"/>
          <p:cNvSpPr>
            <a:spLocks noChangeArrowheads="1"/>
          </p:cNvSpPr>
          <p:nvPr/>
        </p:nvSpPr>
        <p:spPr bwMode="auto">
          <a:xfrm>
            <a:off x="2590800" y="1809750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87" name="Rectangle 36"/>
          <p:cNvSpPr>
            <a:spLocks noChangeArrowheads="1"/>
          </p:cNvSpPr>
          <p:nvPr/>
        </p:nvSpPr>
        <p:spPr bwMode="auto">
          <a:xfrm>
            <a:off x="3482761" y="4491335"/>
            <a:ext cx="3401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dirty="0" smtClean="0">
                <a:latin typeface="Calibri" pitchFamily="34" charset="0"/>
              </a:rPr>
              <a:t>1</a:t>
            </a:r>
            <a:endParaRPr lang="en-US" sz="2400" b="0" dirty="0">
              <a:latin typeface="Calibri" pitchFamily="34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 flipV="1">
            <a:off x="5497706" y="5791204"/>
            <a:ext cx="693736" cy="533396"/>
          </a:xfrm>
          <a:prstGeom prst="lin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22078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  <p:bldP spid="59" grpId="0"/>
      <p:bldP spid="60" grpId="0" animBg="1"/>
      <p:bldP spid="83" grpId="0" animBg="1"/>
      <p:bldP spid="86" grpId="0"/>
      <p:bldP spid="122" grpId="0"/>
      <p:bldP spid="123" grpId="0"/>
      <p:bldP spid="124" grpId="0"/>
      <p:bldP spid="125" grpId="0"/>
      <p:bldP spid="170" grpId="0"/>
      <p:bldP spid="171" grpId="0" animBg="1"/>
      <p:bldP spid="193" grpId="0" animBg="1"/>
      <p:bldP spid="194" grpId="0"/>
      <p:bldP spid="197" grpId="0"/>
      <p:bldP spid="85" grpId="0"/>
      <p:bldP spid="8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886200" y="2057400"/>
          <a:ext cx="4560888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" name="Chart" r:id="rId4" imgW="6146800" imgH="5067300" progId="Excel.Sheet.8">
                  <p:embed/>
                </p:oleObj>
              </mc:Choice>
              <mc:Fallback>
                <p:oleObj name="Chart" r:id="rId4" imgW="6146800" imgH="50673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7400"/>
                        <a:ext cx="4560888" cy="397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983538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Visualizing Signed Addition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3354388" cy="4592638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Values</a:t>
            </a:r>
          </a:p>
          <a:p>
            <a:pPr lvl="1" eaLnBrk="1" hangingPunct="1">
              <a:defRPr/>
            </a:pPr>
            <a:r>
              <a:rPr lang="en-US" smtClean="0"/>
              <a:t>4-bit two’s comp.</a:t>
            </a:r>
          </a:p>
          <a:p>
            <a:pPr lvl="1" eaLnBrk="1" hangingPunct="1">
              <a:defRPr/>
            </a:pPr>
            <a:r>
              <a:rPr lang="en-US" smtClean="0"/>
              <a:t>Range from -8 to +7</a:t>
            </a:r>
          </a:p>
          <a:p>
            <a:pPr eaLnBrk="1" hangingPunct="1">
              <a:defRPr/>
            </a:pPr>
            <a:r>
              <a:rPr lang="en-US" smtClean="0"/>
              <a:t>Wraps Around</a:t>
            </a:r>
          </a:p>
          <a:p>
            <a:pPr lvl="1" eaLnBrk="1" hangingPunct="1">
              <a:defRPr/>
            </a:pPr>
            <a:r>
              <a:rPr lang="en-US" smtClean="0"/>
              <a:t>If sum </a:t>
            </a:r>
            <a:r>
              <a:rPr lang="en-US" smtClean="0">
                <a:sym typeface="Symbol" pitchFamily="18" charset="2"/>
              </a:rPr>
              <a:t> </a:t>
            </a:r>
            <a:r>
              <a:rPr lang="en-US" smtClean="0"/>
              <a:t>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negative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  <a:p>
            <a:pPr lvl="1" eaLnBrk="1" hangingPunct="1">
              <a:defRPr/>
            </a:pPr>
            <a:r>
              <a:rPr lang="en-US" smtClean="0"/>
              <a:t>If sum &lt; –2</a:t>
            </a:r>
            <a:r>
              <a:rPr lang="en-US" i="1" baseline="30000" smtClean="0"/>
              <a:t>w</a:t>
            </a:r>
            <a:r>
              <a:rPr lang="en-US" baseline="30000" smtClean="0"/>
              <a:t>–1</a:t>
            </a:r>
            <a:endParaRPr lang="en-US" smtClean="0"/>
          </a:p>
          <a:p>
            <a:pPr lvl="2" eaLnBrk="1" hangingPunct="1">
              <a:defRPr/>
            </a:pPr>
            <a:r>
              <a:rPr lang="en-US" smtClean="0"/>
              <a:t>Becomes positive</a:t>
            </a:r>
          </a:p>
          <a:p>
            <a:pPr lvl="2" eaLnBrk="1" hangingPunct="1">
              <a:defRPr/>
            </a:pPr>
            <a:r>
              <a:rPr lang="en-US" smtClean="0"/>
              <a:t>At most once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48200" y="5562600"/>
            <a:ext cx="34464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15200" y="5029200"/>
            <a:ext cx="32701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spcBef>
                <a:spcPct val="30000"/>
              </a:spcBef>
            </a:pPr>
            <a:r>
              <a:rPr lang="en-US" i="1" dirty="0">
                <a:solidFill>
                  <a:schemeClr val="tx2"/>
                </a:solidFill>
                <a:latin typeface="Calibri" pitchFamily="34" charset="0"/>
              </a:rPr>
              <a:t>v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723447" y="5567680"/>
            <a:ext cx="168712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Positive Overflow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371600"/>
            <a:ext cx="176997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 smtClean="0">
                <a:latin typeface="Calibri" pitchFamily="34" charset="0"/>
              </a:rPr>
              <a:t>Negative Overflow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038600" y="1752600"/>
            <a:ext cx="838200" cy="17526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H="1" flipV="1">
            <a:off x="7543800" y="4191000"/>
            <a:ext cx="609600" cy="12954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87375"/>
            <a:ext cx="5908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Multiplication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28737"/>
            <a:ext cx="8307388" cy="5224463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Goal: Computing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But, exact results can be bigger than </a:t>
            </a:r>
            <a:r>
              <a:rPr lang="en-US" b="0" i="1" dirty="0" err="1" smtClean="0"/>
              <a:t>w</a:t>
            </a:r>
            <a:r>
              <a:rPr lang="en-US" b="0" i="1" dirty="0" smtClean="0"/>
              <a:t> </a:t>
            </a:r>
            <a:r>
              <a:rPr lang="en-US" dirty="0" smtClean="0"/>
              <a:t>bits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2">
              <a:defRPr/>
            </a:pPr>
            <a:r>
              <a:rPr lang="en-US" b="0" dirty="0" smtClean="0"/>
              <a:t>Result range: 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 (negative): Up to 2</a:t>
            </a:r>
            <a:r>
              <a:rPr lang="en-US" i="1" dirty="0" smtClean="0"/>
              <a:t>w</a:t>
            </a:r>
            <a:r>
              <a:rPr lang="en-US" dirty="0" smtClean="0"/>
              <a:t>-1 bits</a:t>
            </a:r>
          </a:p>
          <a:p>
            <a:pPr lvl="2">
              <a:defRPr/>
            </a:pPr>
            <a:r>
              <a:rPr lang="en-US" b="0" dirty="0" smtClean="0"/>
              <a:t>Result range</a:t>
            </a:r>
            <a:r>
              <a:rPr lang="en-US" b="0" i="1" dirty="0" smtClean="0"/>
              <a:t>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1">
              <a:defRPr/>
            </a:pPr>
            <a:r>
              <a:rPr lang="en-US" dirty="0" smtClean="0"/>
              <a:t>Two’s complement max (positive): 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err="1"/>
              <a:t>S</a:t>
            </a:r>
            <a:r>
              <a:rPr lang="en-US" i="1" dirty="0" err="1" smtClean="0"/>
              <a:t>Min</a:t>
            </a:r>
            <a:r>
              <a:rPr lang="en-US" i="1" baseline="-25000" dirty="0" err="1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lvl="2">
              <a:defRPr/>
            </a:pPr>
            <a:r>
              <a:rPr lang="en-US" b="0" dirty="0" smtClean="0"/>
              <a:t>Result range: </a:t>
            </a:r>
            <a:r>
              <a:rPr lang="en-US" b="0" i="1" dirty="0" err="1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eaLnBrk="1" hangingPunct="1">
              <a:defRPr/>
            </a:pPr>
            <a:r>
              <a:rPr lang="en-US" dirty="0" smtClean="0"/>
              <a:t>So, maintaining exact results…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is done in software, if needed</a:t>
            </a:r>
          </a:p>
          <a:p>
            <a:pPr lvl="2">
              <a:defRPr/>
            </a:pPr>
            <a:r>
              <a:rPr lang="en-US" dirty="0" smtClean="0"/>
              <a:t>e.g., by “arbitrary precision” arithmetic packages</a:t>
            </a:r>
          </a:p>
        </p:txBody>
      </p:sp>
    </p:spTree>
    <p:extLst>
      <p:ext uri="{BB962C8B-B14F-4D97-AF65-F5344CB8AC3E}">
        <p14:creationId xmlns:p14="http://schemas.microsoft.com/office/powerpoint/2010/main" val="593953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Unsigned Multiplication in C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3689350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Ignores high order </a:t>
            </a:r>
            <a:r>
              <a:rPr lang="en-US" b="0" i="1" dirty="0" smtClean="0"/>
              <a:t>w</a:t>
            </a:r>
            <a:r>
              <a:rPr lang="en-US" dirty="0" smtClean="0"/>
              <a:t> bits</a:t>
            </a:r>
          </a:p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dirty="0" smtClean="0"/>
              <a:t>Implements Modular Arithmetic</a:t>
            </a:r>
          </a:p>
          <a:p>
            <a:pPr lvl="1">
              <a:buNone/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b="0" dirty="0" smtClean="0"/>
              <a:t>	</a:t>
            </a:r>
            <a:r>
              <a:rPr lang="en-US" i="1" dirty="0"/>
              <a:t> </a:t>
            </a:r>
            <a:r>
              <a:rPr lang="en-US" i="1" dirty="0" smtClean="0"/>
              <a:t>machine</a:t>
            </a:r>
            <a:r>
              <a:rPr lang="en-US" dirty="0" smtClean="0"/>
              <a:t>(u  · v)</a:t>
            </a:r>
            <a:r>
              <a:rPr lang="en-US" i="1" dirty="0" smtClean="0"/>
              <a:t>   </a:t>
            </a:r>
            <a:r>
              <a:rPr lang="en-US" b="0" dirty="0" smtClean="0"/>
              <a:t>=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smtClean="0"/>
              <a:t>true</a:t>
            </a:r>
            <a:r>
              <a:rPr lang="en-US" dirty="0" smtClean="0"/>
              <a:t>(</a:t>
            </a:r>
            <a:r>
              <a:rPr lang="en-US" b="0" dirty="0" smtClean="0"/>
              <a:t>u · v)  mod 2</a:t>
            </a:r>
            <a:r>
              <a:rPr lang="en-US" b="0" i="1" baseline="30000" dirty="0" smtClean="0"/>
              <a:t>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24000"/>
            <a:ext cx="2743200" cy="228600"/>
            <a:chOff x="2976" y="816"/>
            <a:chExt cx="1728" cy="144"/>
          </a:xfrm>
        </p:grpSpPr>
        <p:sp>
          <p:nvSpPr>
            <p:cNvPr id="36911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2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3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4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5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6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7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81200"/>
            <a:ext cx="2743200" cy="228600"/>
            <a:chOff x="2976" y="1104"/>
            <a:chExt cx="1728" cy="144"/>
          </a:xfrm>
        </p:grpSpPr>
        <p:sp>
          <p:nvSpPr>
            <p:cNvPr id="36904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5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6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7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8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9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10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0" name="Rectangle 20"/>
          <p:cNvSpPr>
            <a:spLocks noChangeArrowheads="1"/>
          </p:cNvSpPr>
          <p:nvPr/>
        </p:nvSpPr>
        <p:spPr bwMode="auto">
          <a:xfrm>
            <a:off x="5562600" y="14478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36871" name="Rectangle 21"/>
          <p:cNvSpPr>
            <a:spLocks noChangeArrowheads="1"/>
          </p:cNvSpPr>
          <p:nvPr/>
        </p:nvSpPr>
        <p:spPr bwMode="auto">
          <a:xfrm>
            <a:off x="5562600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36872" name="Line 22"/>
          <p:cNvSpPr>
            <a:spLocks noChangeShapeType="1"/>
          </p:cNvSpPr>
          <p:nvPr/>
        </p:nvSpPr>
        <p:spPr bwMode="auto">
          <a:xfrm>
            <a:off x="2743200" y="2286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23"/>
          <p:cNvSpPr>
            <a:spLocks noChangeArrowheads="1"/>
          </p:cNvSpPr>
          <p:nvPr/>
        </p:nvSpPr>
        <p:spPr bwMode="auto">
          <a:xfrm>
            <a:off x="5181600" y="19050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38400"/>
            <a:ext cx="2743200" cy="228600"/>
            <a:chOff x="2976" y="1392"/>
            <a:chExt cx="1728" cy="144"/>
          </a:xfrm>
        </p:grpSpPr>
        <p:sp>
          <p:nvSpPr>
            <p:cNvPr id="36897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8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9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0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1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2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903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5" name="Rectangle 32"/>
          <p:cNvSpPr>
            <a:spLocks noChangeArrowheads="1"/>
          </p:cNvSpPr>
          <p:nvPr/>
        </p:nvSpPr>
        <p:spPr bwMode="auto">
          <a:xfrm>
            <a:off x="2857500" y="228600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95600"/>
            <a:ext cx="2743200" cy="228600"/>
            <a:chOff x="2976" y="1392"/>
            <a:chExt cx="1728" cy="144"/>
          </a:xfrm>
        </p:grpSpPr>
        <p:sp>
          <p:nvSpPr>
            <p:cNvPr id="36890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1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2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3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4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5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96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36877" name="Line 41"/>
          <p:cNvSpPr>
            <a:spLocks noChangeShapeType="1"/>
          </p:cNvSpPr>
          <p:nvPr/>
        </p:nvSpPr>
        <p:spPr bwMode="auto">
          <a:xfrm flipV="1">
            <a:off x="2743200" y="2743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Text Box 42"/>
          <p:cNvSpPr txBox="1">
            <a:spLocks noChangeArrowheads="1"/>
          </p:cNvSpPr>
          <p:nvPr/>
        </p:nvSpPr>
        <p:spPr bwMode="auto">
          <a:xfrm>
            <a:off x="228600" y="236220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36879" name="Text Box 43"/>
          <p:cNvSpPr txBox="1">
            <a:spLocks noChangeArrowheads="1"/>
          </p:cNvSpPr>
          <p:nvPr/>
        </p:nvSpPr>
        <p:spPr bwMode="auto">
          <a:xfrm>
            <a:off x="228600" y="16764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36880" name="Text Box 44"/>
          <p:cNvSpPr txBox="1">
            <a:spLocks noChangeArrowheads="1"/>
          </p:cNvSpPr>
          <p:nvPr/>
        </p:nvSpPr>
        <p:spPr bwMode="auto">
          <a:xfrm>
            <a:off x="228600" y="297180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38400"/>
            <a:ext cx="2743200" cy="228600"/>
            <a:chOff x="2976" y="1392"/>
            <a:chExt cx="1728" cy="14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6883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4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5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6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7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8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36889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grp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5335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7375"/>
            <a:ext cx="7686675" cy="555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Multiplication in C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550" y="3690937"/>
            <a:ext cx="5149850" cy="1643063"/>
          </a:xfrm>
        </p:spPr>
        <p:txBody>
          <a:bodyPr lIns="90487" tIns="44450" rIns="90487" bIns="44450"/>
          <a:lstStyle/>
          <a:p>
            <a:pPr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Standard Multiplication Function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Ignores high order </a:t>
            </a:r>
            <a:r>
              <a:rPr lang="en-US" b="0" i="1" smtClean="0"/>
              <a:t>w</a:t>
            </a:r>
            <a:r>
              <a:rPr lang="en-US" smtClean="0"/>
              <a:t> bits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Some of which are different for signed vs. unsigned multiplication</a:t>
            </a:r>
          </a:p>
          <a:p>
            <a:pPr lvl="1" eaLnBrk="1" hangingPunct="1">
              <a:tabLst>
                <a:tab pos="1828800" algn="l"/>
                <a:tab pos="2286000" algn="l"/>
                <a:tab pos="3035300" algn="l"/>
                <a:tab pos="3429000" algn="l"/>
              </a:tabLst>
              <a:defRPr/>
            </a:pPr>
            <a:r>
              <a:rPr lang="en-US" smtClean="0"/>
              <a:t>Lower bits are the same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504890"/>
            <a:ext cx="2743200" cy="228600"/>
            <a:chOff x="2976" y="816"/>
            <a:chExt cx="1728" cy="144"/>
          </a:xfrm>
        </p:grpSpPr>
        <p:sp>
          <p:nvSpPr>
            <p:cNvPr id="41007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8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9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0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1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2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13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72200" y="1962090"/>
            <a:ext cx="2743200" cy="228600"/>
            <a:chOff x="2976" y="1104"/>
            <a:chExt cx="1728" cy="144"/>
          </a:xfrm>
        </p:grpSpPr>
        <p:sp>
          <p:nvSpPr>
            <p:cNvPr id="41000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1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2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3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4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5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1006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66" name="Rectangle 20"/>
          <p:cNvSpPr>
            <a:spLocks noChangeArrowheads="1"/>
          </p:cNvSpPr>
          <p:nvPr/>
        </p:nvSpPr>
        <p:spPr bwMode="auto">
          <a:xfrm>
            <a:off x="5562600" y="142869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5562600" y="188589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v</a:t>
            </a:r>
          </a:p>
        </p:txBody>
      </p:sp>
      <p:sp>
        <p:nvSpPr>
          <p:cNvPr id="40968" name="Line 22"/>
          <p:cNvSpPr>
            <a:spLocks noChangeShapeType="1"/>
          </p:cNvSpPr>
          <p:nvPr/>
        </p:nvSpPr>
        <p:spPr bwMode="auto">
          <a:xfrm>
            <a:off x="2743200" y="22668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23"/>
          <p:cNvSpPr>
            <a:spLocks noChangeArrowheads="1"/>
          </p:cNvSpPr>
          <p:nvPr/>
        </p:nvSpPr>
        <p:spPr bwMode="auto">
          <a:xfrm>
            <a:off x="5181600" y="188589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172200" y="2419290"/>
            <a:ext cx="2743200" cy="228600"/>
            <a:chOff x="2976" y="1392"/>
            <a:chExt cx="1728" cy="144"/>
          </a:xfrm>
        </p:grpSpPr>
        <p:sp>
          <p:nvSpPr>
            <p:cNvPr id="40993" name="Rectangle 25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4" name="Rectangle 26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5" name="Rectangle 27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6" name="Rectangle 28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7" name="Rectangle 29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8" name="Rectangle 30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9" name="Rectangle 31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1" name="Rectangle 32"/>
          <p:cNvSpPr>
            <a:spLocks noChangeArrowheads="1"/>
          </p:cNvSpPr>
          <p:nvPr/>
        </p:nvSpPr>
        <p:spPr bwMode="auto">
          <a:xfrm>
            <a:off x="2857500" y="2266890"/>
            <a:ext cx="571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</a:t>
            </a:r>
            <a:r>
              <a:rPr lang="en-US" b="0" i="1">
                <a:latin typeface="Times" pitchFamily="18" charset="0"/>
              </a:rPr>
              <a:t>v</a:t>
            </a: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172200" y="2876490"/>
            <a:ext cx="2743200" cy="228600"/>
            <a:chOff x="2976" y="1392"/>
            <a:chExt cx="1728" cy="144"/>
          </a:xfrm>
        </p:grpSpPr>
        <p:sp>
          <p:nvSpPr>
            <p:cNvPr id="40986" name="Rectangle 34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7" name="Rectangle 35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8" name="Rectangle 36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9" name="Rectangle 37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0" name="Rectangle 38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1" name="Rectangle 39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92" name="Rectangle 40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  <p:sp>
        <p:nvSpPr>
          <p:cNvPr id="40973" name="Line 41"/>
          <p:cNvSpPr>
            <a:spLocks noChangeShapeType="1"/>
          </p:cNvSpPr>
          <p:nvPr/>
        </p:nvSpPr>
        <p:spPr bwMode="auto">
          <a:xfrm flipV="1">
            <a:off x="2743200" y="272409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Text Box 42"/>
          <p:cNvSpPr txBox="1">
            <a:spLocks noChangeArrowheads="1"/>
          </p:cNvSpPr>
          <p:nvPr/>
        </p:nvSpPr>
        <p:spPr bwMode="auto">
          <a:xfrm>
            <a:off x="228600" y="2343090"/>
            <a:ext cx="25867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2*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0975" name="Text Box 43"/>
          <p:cNvSpPr txBox="1">
            <a:spLocks noChangeArrowheads="1"/>
          </p:cNvSpPr>
          <p:nvPr/>
        </p:nvSpPr>
        <p:spPr bwMode="auto">
          <a:xfrm>
            <a:off x="228600" y="165729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0976" name="Text Box 44"/>
          <p:cNvSpPr txBox="1">
            <a:spLocks noChangeArrowheads="1"/>
          </p:cNvSpPr>
          <p:nvPr/>
        </p:nvSpPr>
        <p:spPr bwMode="auto">
          <a:xfrm>
            <a:off x="228600" y="2952690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429000" y="2419290"/>
            <a:ext cx="2743200" cy="228600"/>
            <a:chOff x="2976" y="1392"/>
            <a:chExt cx="1728" cy="144"/>
          </a:xfrm>
        </p:grpSpPr>
        <p:sp>
          <p:nvSpPr>
            <p:cNvPr id="40979" name="Rectangle 4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0" name="Rectangle 4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1" name="Rectangle 4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2" name="Rectangle 5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3" name="Rectangle 5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4" name="Rectangle 5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40985" name="Rectangle 5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 • 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065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4267200" y="26276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4267200" y="3027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4267200" y="350133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949484" y="301873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938240" y="342779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4140044" y="385378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3840480" y="420624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938240" y="472440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038600" y="486664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674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106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Processor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file (active data)</a:t>
            </a:r>
          </a:p>
          <a:p>
            <a:pPr lvl="1"/>
            <a:r>
              <a:rPr lang="en-US" dirty="0" smtClean="0"/>
              <a:t>We’ll be a lot more specific later…</a:t>
            </a:r>
          </a:p>
          <a:p>
            <a:r>
              <a:rPr lang="en-US" dirty="0" smtClean="0"/>
              <a:t>Arithmetic Logic Unit (ALU)</a:t>
            </a:r>
          </a:p>
          <a:p>
            <a:pPr lvl="1"/>
            <a:r>
              <a:rPr lang="en-US" dirty="0" smtClean="0"/>
              <a:t>Performs signed and unsigned</a:t>
            </a:r>
            <a:br>
              <a:rPr lang="en-US" dirty="0" smtClean="0"/>
            </a:br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Performs logic operations</a:t>
            </a:r>
          </a:p>
          <a:p>
            <a:pPr lvl="1"/>
            <a:r>
              <a:rPr lang="en-US" dirty="0" smtClean="0"/>
              <a:t>Performs bitwise operations</a:t>
            </a:r>
          </a:p>
          <a:p>
            <a:r>
              <a:rPr lang="en-US" dirty="0" smtClean="0"/>
              <a:t>Many other structures…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21" name="Group 20"/>
          <p:cNvGrpSpPr/>
          <p:nvPr/>
        </p:nvGrpSpPr>
        <p:grpSpPr>
          <a:xfrm>
            <a:off x="5017519" y="2049990"/>
            <a:ext cx="3352800" cy="3352800"/>
            <a:chOff x="3886200" y="3285067"/>
            <a:chExt cx="3352800" cy="3352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3886200" y="3285067"/>
              <a:ext cx="3352800" cy="3352800"/>
            </a:xfrm>
            <a:prstGeom prst="rect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rPr>
                <a:t>CPU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4106333" y="4267200"/>
              <a:ext cx="914400" cy="1524000"/>
            </a:xfrm>
            <a:prstGeom prst="rect">
              <a:avLst/>
            </a:prstGeom>
            <a:noFill/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rPr>
                <a:t>Register File</a:t>
              </a:r>
            </a:p>
          </p:txBody>
        </p: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5190771" y="4724400"/>
              <a:ext cx="1743429" cy="635000"/>
              <a:chOff x="4398" y="1808"/>
              <a:chExt cx="464" cy="169"/>
            </a:xfrm>
          </p:grpSpPr>
          <p:sp>
            <p:nvSpPr>
              <p:cNvPr id="9" name="Freeform 26"/>
              <p:cNvSpPr>
                <a:spLocks/>
              </p:cNvSpPr>
              <p:nvPr/>
            </p:nvSpPr>
            <p:spPr bwMode="auto">
              <a:xfrm>
                <a:off x="4407" y="1817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8" y="0"/>
                  </a:cxn>
                  <a:cxn ang="0">
                    <a:pos x="683" y="0"/>
                  </a:cxn>
                  <a:cxn ang="0">
                    <a:pos x="910" y="321"/>
                  </a:cxn>
                  <a:cxn ang="0">
                    <a:pos x="0" y="321"/>
                  </a:cxn>
                </a:cxnLst>
                <a:rect l="0" t="0" r="r" b="b"/>
                <a:pathLst>
                  <a:path w="910" h="321">
                    <a:moveTo>
                      <a:pt x="0" y="321"/>
                    </a:moveTo>
                    <a:lnTo>
                      <a:pt x="228" y="0"/>
                    </a:lnTo>
                    <a:lnTo>
                      <a:pt x="683" y="0"/>
                    </a:lnTo>
                    <a:lnTo>
                      <a:pt x="910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27"/>
              <p:cNvSpPr>
                <a:spLocks/>
              </p:cNvSpPr>
              <p:nvPr/>
            </p:nvSpPr>
            <p:spPr bwMode="auto">
              <a:xfrm>
                <a:off x="4398" y="1808"/>
                <a:ext cx="455" cy="160"/>
              </a:xfrm>
              <a:custGeom>
                <a:avLst/>
                <a:gdLst/>
                <a:ahLst/>
                <a:cxnLst>
                  <a:cxn ang="0">
                    <a:pos x="0" y="321"/>
                  </a:cxn>
                  <a:cxn ang="0">
                    <a:pos x="227" y="0"/>
                  </a:cxn>
                  <a:cxn ang="0">
                    <a:pos x="682" y="0"/>
                  </a:cxn>
                  <a:cxn ang="0">
                    <a:pos x="909" y="321"/>
                  </a:cxn>
                  <a:cxn ang="0">
                    <a:pos x="0" y="321"/>
                  </a:cxn>
                </a:cxnLst>
                <a:rect l="0" t="0" r="r" b="b"/>
                <a:pathLst>
                  <a:path w="909" h="321">
                    <a:moveTo>
                      <a:pt x="0" y="321"/>
                    </a:moveTo>
                    <a:lnTo>
                      <a:pt x="227" y="0"/>
                    </a:lnTo>
                    <a:lnTo>
                      <a:pt x="682" y="0"/>
                    </a:lnTo>
                    <a:lnTo>
                      <a:pt x="909" y="321"/>
                    </a:lnTo>
                    <a:lnTo>
                      <a:pt x="0" y="321"/>
                    </a:lnTo>
                    <a:close/>
                  </a:path>
                </a:pathLst>
              </a:custGeom>
              <a:solidFill>
                <a:srgbClr val="CCFFFF"/>
              </a:solidFill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dirty="0" smtClean="0"/>
                  <a:t>ALU</a:t>
                </a:r>
                <a:endParaRPr lang="en-US" dirty="0"/>
              </a:p>
            </p:txBody>
          </p:sp>
        </p:grpSp>
        <p:sp>
          <p:nvSpPr>
            <p:cNvPr id="15" name="Rectangle 124"/>
            <p:cNvSpPr>
              <a:spLocks noChangeArrowheads="1"/>
            </p:cNvSpPr>
            <p:nvPr/>
          </p:nvSpPr>
          <p:spPr bwMode="auto">
            <a:xfrm>
              <a:off x="5043713" y="5629275"/>
              <a:ext cx="1063625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25"/>
            <p:cNvSpPr>
              <a:spLocks noChangeArrowheads="1"/>
            </p:cNvSpPr>
            <p:nvPr/>
          </p:nvSpPr>
          <p:spPr bwMode="auto">
            <a:xfrm>
              <a:off x="6021613" y="5543550"/>
              <a:ext cx="85725" cy="171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26"/>
            <p:cNvSpPr>
              <a:spLocks/>
            </p:cNvSpPr>
            <p:nvPr/>
          </p:nvSpPr>
          <p:spPr bwMode="auto">
            <a:xfrm>
              <a:off x="5935888" y="5373687"/>
              <a:ext cx="255588" cy="169863"/>
            </a:xfrm>
            <a:custGeom>
              <a:avLst/>
              <a:gdLst/>
              <a:ahLst/>
              <a:cxnLst>
                <a:cxn ang="0">
                  <a:pos x="0" y="214"/>
                </a:cxn>
                <a:cxn ang="0">
                  <a:pos x="161" y="0"/>
                </a:cxn>
                <a:cxn ang="0">
                  <a:pos x="321" y="214"/>
                </a:cxn>
                <a:cxn ang="0">
                  <a:pos x="0" y="214"/>
                </a:cxn>
              </a:cxnLst>
              <a:rect l="0" t="0" r="r" b="b"/>
              <a:pathLst>
                <a:path w="321" h="214">
                  <a:moveTo>
                    <a:pt x="0" y="214"/>
                  </a:moveTo>
                  <a:lnTo>
                    <a:pt x="161" y="0"/>
                  </a:lnTo>
                  <a:lnTo>
                    <a:pt x="321" y="214"/>
                  </a:lnTo>
                  <a:lnTo>
                    <a:pt x="0" y="214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33"/>
            <p:cNvSpPr>
              <a:spLocks noChangeArrowheads="1"/>
            </p:cNvSpPr>
            <p:nvPr/>
          </p:nvSpPr>
          <p:spPr bwMode="auto">
            <a:xfrm>
              <a:off x="6021613" y="4427537"/>
              <a:ext cx="85725" cy="298450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34"/>
            <p:cNvSpPr>
              <a:spLocks noChangeArrowheads="1"/>
            </p:cNvSpPr>
            <p:nvPr/>
          </p:nvSpPr>
          <p:spPr bwMode="auto">
            <a:xfrm>
              <a:off x="5172301" y="4427537"/>
              <a:ext cx="935037" cy="85725"/>
            </a:xfrm>
            <a:prstGeom prst="rect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35"/>
            <p:cNvSpPr>
              <a:spLocks/>
            </p:cNvSpPr>
            <p:nvPr/>
          </p:nvSpPr>
          <p:spPr bwMode="auto">
            <a:xfrm>
              <a:off x="5043713" y="4343400"/>
              <a:ext cx="169863" cy="254000"/>
            </a:xfrm>
            <a:custGeom>
              <a:avLst/>
              <a:gdLst/>
              <a:ahLst/>
              <a:cxnLst>
                <a:cxn ang="0">
                  <a:pos x="214" y="321"/>
                </a:cxn>
                <a:cxn ang="0">
                  <a:pos x="0" y="160"/>
                </a:cxn>
                <a:cxn ang="0">
                  <a:pos x="214" y="0"/>
                </a:cxn>
                <a:cxn ang="0">
                  <a:pos x="214" y="321"/>
                </a:cxn>
              </a:cxnLst>
              <a:rect l="0" t="0" r="r" b="b"/>
              <a:pathLst>
                <a:path w="214" h="321">
                  <a:moveTo>
                    <a:pt x="214" y="321"/>
                  </a:moveTo>
                  <a:lnTo>
                    <a:pt x="0" y="160"/>
                  </a:lnTo>
                  <a:lnTo>
                    <a:pt x="214" y="0"/>
                  </a:lnTo>
                  <a:lnTo>
                    <a:pt x="214" y="321"/>
                  </a:lnTo>
                  <a:close/>
                </a:path>
              </a:pathLst>
            </a:custGeom>
            <a:solidFill>
              <a:srgbClr val="000000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Rectangle 33"/>
          <p:cNvSpPr/>
          <p:nvPr/>
        </p:nvSpPr>
        <p:spPr bwMode="auto">
          <a:xfrm>
            <a:off x="5030444" y="5715000"/>
            <a:ext cx="3352800" cy="830790"/>
          </a:xfrm>
          <a:prstGeom prst="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Memory</a:t>
            </a:r>
          </a:p>
        </p:txBody>
      </p:sp>
      <p:sp>
        <p:nvSpPr>
          <p:cNvPr id="35" name="Rectangle 125"/>
          <p:cNvSpPr>
            <a:spLocks noChangeArrowheads="1"/>
          </p:cNvSpPr>
          <p:nvPr/>
        </p:nvSpPr>
        <p:spPr bwMode="auto">
          <a:xfrm>
            <a:off x="5642995" y="4727042"/>
            <a:ext cx="85725" cy="812006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126"/>
          <p:cNvSpPr>
            <a:spLocks/>
          </p:cNvSpPr>
          <p:nvPr/>
        </p:nvSpPr>
        <p:spPr bwMode="auto">
          <a:xfrm>
            <a:off x="5557270" y="4557179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126"/>
          <p:cNvSpPr>
            <a:spLocks/>
          </p:cNvSpPr>
          <p:nvPr/>
        </p:nvSpPr>
        <p:spPr bwMode="auto">
          <a:xfrm rot="10800000">
            <a:off x="5557270" y="5539048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54" name="Group 15"/>
          <p:cNvGrpSpPr>
            <a:grpSpLocks/>
          </p:cNvGrpSpPr>
          <p:nvPr/>
        </p:nvGrpSpPr>
        <p:grpSpPr bwMode="auto">
          <a:xfrm>
            <a:off x="4648200" y="3820160"/>
            <a:ext cx="1836738" cy="304800"/>
            <a:chOff x="2832" y="2496"/>
            <a:chExt cx="1157" cy="192"/>
          </a:xfrm>
        </p:grpSpPr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54" name="Group 15"/>
          <p:cNvGrpSpPr>
            <a:grpSpLocks/>
          </p:cNvGrpSpPr>
          <p:nvPr/>
        </p:nvGrpSpPr>
        <p:grpSpPr bwMode="auto">
          <a:xfrm>
            <a:off x="4648200" y="3820160"/>
            <a:ext cx="1836738" cy="304800"/>
            <a:chOff x="2832" y="2496"/>
            <a:chExt cx="1157" cy="192"/>
          </a:xfrm>
        </p:grpSpPr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4419600" y="4114800"/>
            <a:ext cx="1836738" cy="304800"/>
            <a:chOff x="2832" y="2496"/>
            <a:chExt cx="1157" cy="19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402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54" name="Group 15"/>
          <p:cNvGrpSpPr>
            <a:grpSpLocks/>
          </p:cNvGrpSpPr>
          <p:nvPr/>
        </p:nvGrpSpPr>
        <p:grpSpPr bwMode="auto">
          <a:xfrm>
            <a:off x="4648200" y="3820160"/>
            <a:ext cx="1836738" cy="304800"/>
            <a:chOff x="2832" y="2496"/>
            <a:chExt cx="1157" cy="192"/>
          </a:xfrm>
        </p:grpSpPr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63" name="Group 15"/>
          <p:cNvGrpSpPr>
            <a:grpSpLocks/>
          </p:cNvGrpSpPr>
          <p:nvPr/>
        </p:nvGrpSpPr>
        <p:grpSpPr bwMode="auto">
          <a:xfrm>
            <a:off x="4201160" y="4409440"/>
            <a:ext cx="1836738" cy="304800"/>
            <a:chOff x="2832" y="2496"/>
            <a:chExt cx="1157" cy="192"/>
          </a:xfrm>
        </p:grpSpPr>
        <p:sp>
          <p:nvSpPr>
            <p:cNvPr id="64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66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8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4419600" y="4114800"/>
            <a:ext cx="1836738" cy="304800"/>
            <a:chOff x="2832" y="2496"/>
            <a:chExt cx="1157" cy="19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02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Binary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 </a:t>
            </a:r>
            <a:r>
              <a:rPr lang="en-US" u="sng" dirty="0" smtClean="0"/>
              <a:t>positive</a:t>
            </a:r>
            <a:r>
              <a:rPr lang="en-US" dirty="0" smtClean="0"/>
              <a:t> integers using the same place-value algorithm you learned in grade school</a:t>
            </a:r>
            <a:endParaRPr lang="en-US" dirty="0"/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1143000" y="261868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123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9" name="Rectangle 24"/>
          <p:cNvSpPr>
            <a:spLocks noChangeArrowheads="1"/>
          </p:cNvSpPr>
          <p:nvPr/>
        </p:nvSpPr>
        <p:spPr bwMode="auto">
          <a:xfrm>
            <a:off x="1143000" y="3018730"/>
            <a:ext cx="7473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234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143000" y="3492380"/>
            <a:ext cx="57419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492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825284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14040" y="341884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015844" y="3844835"/>
            <a:ext cx="70403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369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16280" y="4197290"/>
            <a:ext cx="101983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+ 246</a:t>
            </a: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00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14040" y="4715450"/>
            <a:ext cx="123211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914400" y="4857690"/>
            <a:ext cx="10070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28782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879953" y="2526026"/>
            <a:ext cx="3221038" cy="400050"/>
            <a:chOff x="2832" y="2448"/>
            <a:chExt cx="2029" cy="25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123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32" name="Group 15"/>
          <p:cNvGrpSpPr>
            <a:grpSpLocks/>
          </p:cNvGrpSpPr>
          <p:nvPr/>
        </p:nvGrpSpPr>
        <p:grpSpPr bwMode="auto">
          <a:xfrm>
            <a:off x="4879952" y="2983230"/>
            <a:ext cx="3186113" cy="400050"/>
            <a:chOff x="2832" y="2451"/>
            <a:chExt cx="2007" cy="252"/>
          </a:xfrm>
        </p:grpSpPr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3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8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41" name="Rectangle 24"/>
            <p:cNvSpPr>
              <a:spLocks noChangeArrowheads="1"/>
            </p:cNvSpPr>
            <p:nvPr/>
          </p:nvSpPr>
          <p:spPr bwMode="auto">
            <a:xfrm>
              <a:off x="4368" y="2451"/>
              <a:ext cx="47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234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4503738" y="300978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4492494" y="3418840"/>
            <a:ext cx="3608497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4" name="Group 15"/>
          <p:cNvGrpSpPr>
            <a:grpSpLocks/>
          </p:cNvGrpSpPr>
          <p:nvPr/>
        </p:nvGrpSpPr>
        <p:grpSpPr bwMode="auto">
          <a:xfrm>
            <a:off x="4879954" y="3542571"/>
            <a:ext cx="1836738" cy="304800"/>
            <a:chOff x="2832" y="2496"/>
            <a:chExt cx="1157" cy="192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54" name="Group 15"/>
          <p:cNvGrpSpPr>
            <a:grpSpLocks/>
          </p:cNvGrpSpPr>
          <p:nvPr/>
        </p:nvGrpSpPr>
        <p:grpSpPr bwMode="auto">
          <a:xfrm>
            <a:off x="4648200" y="3820160"/>
            <a:ext cx="1836738" cy="304800"/>
            <a:chOff x="2832" y="2496"/>
            <a:chExt cx="1157" cy="192"/>
          </a:xfrm>
        </p:grpSpPr>
        <p:sp>
          <p:nvSpPr>
            <p:cNvPr id="55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56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57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61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63" name="Group 15"/>
          <p:cNvGrpSpPr>
            <a:grpSpLocks/>
          </p:cNvGrpSpPr>
          <p:nvPr/>
        </p:nvGrpSpPr>
        <p:grpSpPr bwMode="auto">
          <a:xfrm>
            <a:off x="4201160" y="4409440"/>
            <a:ext cx="1836738" cy="304800"/>
            <a:chOff x="2832" y="2496"/>
            <a:chExt cx="1157" cy="192"/>
          </a:xfrm>
        </p:grpSpPr>
        <p:sp>
          <p:nvSpPr>
            <p:cNvPr id="64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66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8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69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0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72" name="Group 15"/>
          <p:cNvGrpSpPr>
            <a:grpSpLocks/>
          </p:cNvGrpSpPr>
          <p:nvPr/>
        </p:nvGrpSpPr>
        <p:grpSpPr bwMode="auto">
          <a:xfrm>
            <a:off x="4419600" y="4114800"/>
            <a:ext cx="1836738" cy="304800"/>
            <a:chOff x="2832" y="2496"/>
            <a:chExt cx="1157" cy="192"/>
          </a:xfrm>
        </p:grpSpPr>
        <p:sp>
          <p:nvSpPr>
            <p:cNvPr id="73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8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0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81" name="Group 15"/>
          <p:cNvGrpSpPr>
            <a:grpSpLocks/>
          </p:cNvGrpSpPr>
          <p:nvPr/>
        </p:nvGrpSpPr>
        <p:grpSpPr bwMode="auto">
          <a:xfrm>
            <a:off x="3967480" y="4683760"/>
            <a:ext cx="1836738" cy="304800"/>
            <a:chOff x="2832" y="2496"/>
            <a:chExt cx="1157" cy="192"/>
          </a:xfrm>
        </p:grpSpPr>
        <p:sp>
          <p:nvSpPr>
            <p:cNvPr id="82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83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4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5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86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7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8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9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90" name="Group 15"/>
          <p:cNvGrpSpPr>
            <a:grpSpLocks/>
          </p:cNvGrpSpPr>
          <p:nvPr/>
        </p:nvGrpSpPr>
        <p:grpSpPr bwMode="auto">
          <a:xfrm>
            <a:off x="3733800" y="4953000"/>
            <a:ext cx="1836738" cy="304800"/>
            <a:chOff x="2832" y="2496"/>
            <a:chExt cx="1157" cy="192"/>
          </a:xfrm>
        </p:grpSpPr>
        <p:sp>
          <p:nvSpPr>
            <p:cNvPr id="91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92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93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9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9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6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97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98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99" name="Group 15"/>
          <p:cNvGrpSpPr>
            <a:grpSpLocks/>
          </p:cNvGrpSpPr>
          <p:nvPr/>
        </p:nvGrpSpPr>
        <p:grpSpPr bwMode="auto">
          <a:xfrm>
            <a:off x="3505200" y="5257800"/>
            <a:ext cx="1836738" cy="304800"/>
            <a:chOff x="2832" y="2496"/>
            <a:chExt cx="1157" cy="192"/>
          </a:xfrm>
        </p:grpSpPr>
        <p:sp>
          <p:nvSpPr>
            <p:cNvPr id="10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0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0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0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0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0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0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108" name="Group 15"/>
          <p:cNvGrpSpPr>
            <a:grpSpLocks/>
          </p:cNvGrpSpPr>
          <p:nvPr/>
        </p:nvGrpSpPr>
        <p:grpSpPr bwMode="auto">
          <a:xfrm>
            <a:off x="3268662" y="5562600"/>
            <a:ext cx="1836738" cy="304800"/>
            <a:chOff x="2832" y="2496"/>
            <a:chExt cx="1157" cy="192"/>
          </a:xfrm>
        </p:grpSpPr>
        <p:sp>
          <p:nvSpPr>
            <p:cNvPr id="109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10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11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1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1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4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15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16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</p:grpSp>
      <p:cxnSp>
        <p:nvCxnSpPr>
          <p:cNvPr id="117" name="Straight Connector 116"/>
          <p:cNvCxnSpPr/>
          <p:nvPr/>
        </p:nvCxnSpPr>
        <p:spPr bwMode="auto">
          <a:xfrm>
            <a:off x="3048000" y="5943600"/>
            <a:ext cx="5018065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24"/>
          <p:cNvSpPr>
            <a:spLocks noChangeArrowheads="1"/>
          </p:cNvSpPr>
          <p:nvPr/>
        </p:nvSpPr>
        <p:spPr bwMode="auto">
          <a:xfrm>
            <a:off x="2950946" y="551494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119" name="Group 15"/>
          <p:cNvGrpSpPr>
            <a:grpSpLocks/>
          </p:cNvGrpSpPr>
          <p:nvPr/>
        </p:nvGrpSpPr>
        <p:grpSpPr bwMode="auto">
          <a:xfrm>
            <a:off x="4872039" y="6000750"/>
            <a:ext cx="3319463" cy="400050"/>
            <a:chOff x="2832" y="2448"/>
            <a:chExt cx="2091" cy="252"/>
          </a:xfrm>
        </p:grpSpPr>
        <p:sp>
          <p:nvSpPr>
            <p:cNvPr id="12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2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1</a:t>
              </a:r>
            </a:p>
          </p:txBody>
        </p:sp>
        <p:sp>
          <p:nvSpPr>
            <p:cNvPr id="12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2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28" name="Rectangle 24"/>
            <p:cNvSpPr>
              <a:spLocks noChangeArrowheads="1"/>
            </p:cNvSpPr>
            <p:nvPr/>
          </p:nvSpPr>
          <p:spPr bwMode="auto">
            <a:xfrm>
              <a:off x="4289" y="2448"/>
              <a:ext cx="63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28782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129" name="Group 15"/>
          <p:cNvGrpSpPr>
            <a:grpSpLocks/>
          </p:cNvGrpSpPr>
          <p:nvPr/>
        </p:nvGrpSpPr>
        <p:grpSpPr bwMode="auto">
          <a:xfrm>
            <a:off x="3048000" y="6076950"/>
            <a:ext cx="1828800" cy="304800"/>
            <a:chOff x="2832" y="2496"/>
            <a:chExt cx="1152" cy="192"/>
          </a:xfrm>
        </p:grpSpPr>
        <p:sp>
          <p:nvSpPr>
            <p:cNvPr id="130" name="Rectangle 16"/>
            <p:cNvSpPr>
              <a:spLocks noChangeArrowheads="1"/>
            </p:cNvSpPr>
            <p:nvPr/>
          </p:nvSpPr>
          <p:spPr bwMode="auto">
            <a:xfrm>
              <a:off x="283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131" name="Rectangle 17"/>
            <p:cNvSpPr>
              <a:spLocks noChangeArrowheads="1"/>
            </p:cNvSpPr>
            <p:nvPr/>
          </p:nvSpPr>
          <p:spPr bwMode="auto">
            <a:xfrm>
              <a:off x="297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2" name="Rectangle 18"/>
            <p:cNvSpPr>
              <a:spLocks noChangeArrowheads="1"/>
            </p:cNvSpPr>
            <p:nvPr/>
          </p:nvSpPr>
          <p:spPr bwMode="auto">
            <a:xfrm>
              <a:off x="312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3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5" name="Rectangle 21"/>
            <p:cNvSpPr>
              <a:spLocks noChangeArrowheads="1"/>
            </p:cNvSpPr>
            <p:nvPr/>
          </p:nvSpPr>
          <p:spPr bwMode="auto">
            <a:xfrm>
              <a:off x="3840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6" name="Rectangle 22"/>
            <p:cNvSpPr>
              <a:spLocks noChangeArrowheads="1"/>
            </p:cNvSpPr>
            <p:nvPr/>
          </p:nvSpPr>
          <p:spPr bwMode="auto">
            <a:xfrm>
              <a:off x="3264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137" name="Rectangle 23"/>
            <p:cNvSpPr>
              <a:spLocks noChangeArrowheads="1"/>
            </p:cNvSpPr>
            <p:nvPr/>
          </p:nvSpPr>
          <p:spPr bwMode="auto">
            <a:xfrm>
              <a:off x="3408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56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Consider:</a:t>
            </a:r>
          </a:p>
          <a:p>
            <a:pPr marL="0" indent="0" eaLnBrk="1" hangingPunct="1">
              <a:buNone/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2137144" y="1428690"/>
            <a:ext cx="17107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6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= 12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71" name="Group 15"/>
          <p:cNvGrpSpPr>
            <a:grpSpLocks/>
          </p:cNvGrpSpPr>
          <p:nvPr/>
        </p:nvGrpSpPr>
        <p:grpSpPr bwMode="auto">
          <a:xfrm>
            <a:off x="4057922" y="2214185"/>
            <a:ext cx="2038350" cy="400050"/>
            <a:chOff x="3413" y="2448"/>
            <a:chExt cx="1284" cy="252"/>
          </a:xfrm>
        </p:grpSpPr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7" name="Group 15"/>
          <p:cNvGrpSpPr>
            <a:grpSpLocks/>
          </p:cNvGrpSpPr>
          <p:nvPr/>
        </p:nvGrpSpPr>
        <p:grpSpPr bwMode="auto">
          <a:xfrm>
            <a:off x="4057922" y="2668210"/>
            <a:ext cx="2038350" cy="400050"/>
            <a:chOff x="3413" y="2448"/>
            <a:chExt cx="1284" cy="252"/>
          </a:xfrm>
        </p:grpSpPr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673771" y="2684660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3662527" y="3093720"/>
            <a:ext cx="243374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83336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Consider: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marL="0" indent="0" eaLnBrk="1" hangingPunct="1">
              <a:buNone/>
              <a:tabLst>
                <a:tab pos="2971800" algn="l"/>
              </a:tabLst>
              <a:defRPr/>
            </a:pPr>
            <a:endParaRPr lang="en-US" dirty="0" smtClean="0"/>
          </a:p>
          <a:p>
            <a:pPr marL="0" indent="0" eaLnBrk="1" hangingPunct="1">
              <a:buNone/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2137144" y="1428690"/>
            <a:ext cx="17107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6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= 12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71" name="Group 15"/>
          <p:cNvGrpSpPr>
            <a:grpSpLocks/>
          </p:cNvGrpSpPr>
          <p:nvPr/>
        </p:nvGrpSpPr>
        <p:grpSpPr bwMode="auto">
          <a:xfrm>
            <a:off x="4057922" y="2209800"/>
            <a:ext cx="2038350" cy="400050"/>
            <a:chOff x="3413" y="2448"/>
            <a:chExt cx="1284" cy="252"/>
          </a:xfrm>
        </p:grpSpPr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7" name="Group 15"/>
          <p:cNvGrpSpPr>
            <a:grpSpLocks/>
          </p:cNvGrpSpPr>
          <p:nvPr/>
        </p:nvGrpSpPr>
        <p:grpSpPr bwMode="auto">
          <a:xfrm>
            <a:off x="4057922" y="2663825"/>
            <a:ext cx="2038350" cy="400050"/>
            <a:chOff x="3413" y="2448"/>
            <a:chExt cx="1284" cy="252"/>
          </a:xfrm>
        </p:grpSpPr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673771" y="269043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3662527" y="3099495"/>
            <a:ext cx="243374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4058466" y="3171731"/>
            <a:ext cx="914400" cy="304800"/>
            <a:chOff x="3413" y="2496"/>
            <a:chExt cx="576" cy="192"/>
          </a:xfrm>
        </p:grpSpPr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3591560" y="3728720"/>
            <a:ext cx="914400" cy="304800"/>
            <a:chOff x="3413" y="2496"/>
            <a:chExt cx="576" cy="192"/>
          </a:xfrm>
        </p:grpSpPr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33" name="Group 15"/>
          <p:cNvGrpSpPr>
            <a:grpSpLocks/>
          </p:cNvGrpSpPr>
          <p:nvPr/>
        </p:nvGrpSpPr>
        <p:grpSpPr bwMode="auto">
          <a:xfrm>
            <a:off x="3820160" y="3440971"/>
            <a:ext cx="914400" cy="304800"/>
            <a:chOff x="3413" y="2496"/>
            <a:chExt cx="576" cy="192"/>
          </a:xfrm>
        </p:grpSpPr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3352800" y="4018280"/>
            <a:ext cx="914400" cy="304800"/>
            <a:chOff x="3413" y="2496"/>
            <a:chExt cx="576" cy="192"/>
          </a:xfrm>
        </p:grpSpPr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 bwMode="auto">
          <a:xfrm>
            <a:off x="3035084" y="4399280"/>
            <a:ext cx="3061189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3035084" y="397062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058466" y="4429760"/>
            <a:ext cx="2168525" cy="400050"/>
            <a:chOff x="3413" y="2448"/>
            <a:chExt cx="1366" cy="252"/>
          </a:xfrm>
        </p:grpSpPr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3866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Consider: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marL="0" indent="0" eaLnBrk="1" hangingPunct="1">
              <a:buNone/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tabLst>
                <a:tab pos="2971800" algn="l"/>
              </a:tabLst>
              <a:defRPr/>
            </a:pPr>
            <a:r>
              <a:rPr lang="en-US" dirty="0" smtClean="0"/>
              <a:t>Multiplying by two always shifts the input bit pattern by one to the left. That is:  </a:t>
            </a:r>
          </a:p>
          <a:p>
            <a:pPr>
              <a:tabLst>
                <a:tab pos="2971800" algn="l"/>
              </a:tabLst>
              <a:defRPr/>
            </a:pPr>
            <a:r>
              <a:rPr lang="en-US" dirty="0" smtClean="0"/>
              <a:t>More generally- multiplying by 2</a:t>
            </a:r>
            <a:r>
              <a:rPr lang="en-US" baseline="30000" dirty="0" smtClean="0"/>
              <a:t>k</a:t>
            </a:r>
            <a:r>
              <a:rPr lang="en-US" dirty="0" smtClean="0"/>
              <a:t> always shifts the input by k to the left: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2137144" y="1428690"/>
            <a:ext cx="171072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6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= 12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71" name="Group 15"/>
          <p:cNvGrpSpPr>
            <a:grpSpLocks/>
          </p:cNvGrpSpPr>
          <p:nvPr/>
        </p:nvGrpSpPr>
        <p:grpSpPr bwMode="auto">
          <a:xfrm>
            <a:off x="4057922" y="1828800"/>
            <a:ext cx="2038350" cy="400050"/>
            <a:chOff x="3413" y="2448"/>
            <a:chExt cx="1284" cy="252"/>
          </a:xfrm>
        </p:grpSpPr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3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5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6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6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grpSp>
        <p:nvGrpSpPr>
          <p:cNvPr id="77" name="Group 15"/>
          <p:cNvGrpSpPr>
            <a:grpSpLocks/>
          </p:cNvGrpSpPr>
          <p:nvPr/>
        </p:nvGrpSpPr>
        <p:grpSpPr bwMode="auto">
          <a:xfrm>
            <a:off x="4057922" y="2282825"/>
            <a:ext cx="2038350" cy="400050"/>
            <a:chOff x="3413" y="2448"/>
            <a:chExt cx="1284" cy="252"/>
          </a:xfrm>
        </p:grpSpPr>
        <p:sp>
          <p:nvSpPr>
            <p:cNvPr id="7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8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0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3673771" y="230943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X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3662527" y="2718495"/>
            <a:ext cx="243374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4058466" y="2790731"/>
            <a:ext cx="914400" cy="304800"/>
            <a:chOff x="3413" y="2496"/>
            <a:chExt cx="576" cy="192"/>
          </a:xfrm>
        </p:grpSpPr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28" name="Group 15"/>
          <p:cNvGrpSpPr>
            <a:grpSpLocks/>
          </p:cNvGrpSpPr>
          <p:nvPr/>
        </p:nvGrpSpPr>
        <p:grpSpPr bwMode="auto">
          <a:xfrm>
            <a:off x="3591560" y="3347720"/>
            <a:ext cx="914400" cy="304800"/>
            <a:chOff x="3413" y="2496"/>
            <a:chExt cx="576" cy="192"/>
          </a:xfrm>
        </p:grpSpPr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1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33" name="Group 15"/>
          <p:cNvGrpSpPr>
            <a:grpSpLocks/>
          </p:cNvGrpSpPr>
          <p:nvPr/>
        </p:nvGrpSpPr>
        <p:grpSpPr bwMode="auto">
          <a:xfrm>
            <a:off x="3820160" y="3059971"/>
            <a:ext cx="914400" cy="304800"/>
            <a:chOff x="3413" y="2496"/>
            <a:chExt cx="576" cy="192"/>
          </a:xfrm>
        </p:grpSpPr>
        <p:sp>
          <p:nvSpPr>
            <p:cNvPr id="34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grpSp>
        <p:nvGrpSpPr>
          <p:cNvPr id="38" name="Group 15"/>
          <p:cNvGrpSpPr>
            <a:grpSpLocks/>
          </p:cNvGrpSpPr>
          <p:nvPr/>
        </p:nvGrpSpPr>
        <p:grpSpPr bwMode="auto">
          <a:xfrm>
            <a:off x="3352800" y="3637280"/>
            <a:ext cx="914400" cy="304800"/>
            <a:chOff x="3413" y="2496"/>
            <a:chExt cx="576" cy="192"/>
          </a:xfrm>
        </p:grpSpPr>
        <p:sp>
          <p:nvSpPr>
            <p:cNvPr id="39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>
                  <a:latin typeface="Calibri" pitchFamily="34" charset="0"/>
                </a:rPr>
                <a:t>0</a:t>
              </a:r>
            </a:p>
          </p:txBody>
        </p:sp>
        <p:sp>
          <p:nvSpPr>
            <p:cNvPr id="40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 bwMode="auto">
          <a:xfrm>
            <a:off x="3035084" y="4018280"/>
            <a:ext cx="3061189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3035084" y="3589625"/>
            <a:ext cx="3177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+</a:t>
            </a:r>
            <a:endParaRPr lang="en-US" sz="2000" b="0" dirty="0">
              <a:latin typeface="Calibri" pitchFamily="34" charset="0"/>
            </a:endParaRP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058466" y="4048760"/>
            <a:ext cx="2168525" cy="400050"/>
            <a:chOff x="3413" y="2448"/>
            <a:chExt cx="1366" cy="252"/>
          </a:xfrm>
        </p:grpSpPr>
        <p:sp>
          <p:nvSpPr>
            <p:cNvPr id="48" name="Rectangle 19"/>
            <p:cNvSpPr>
              <a:spLocks noChangeArrowheads="1"/>
            </p:cNvSpPr>
            <p:nvPr/>
          </p:nvSpPr>
          <p:spPr bwMode="auto">
            <a:xfrm>
              <a:off x="3552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49" name="Rectangle 20"/>
            <p:cNvSpPr>
              <a:spLocks noChangeArrowheads="1"/>
            </p:cNvSpPr>
            <p:nvPr/>
          </p:nvSpPr>
          <p:spPr bwMode="auto">
            <a:xfrm>
              <a:off x="3696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0" name="Rectangle 21"/>
            <p:cNvSpPr>
              <a:spLocks noChangeArrowheads="1"/>
            </p:cNvSpPr>
            <p:nvPr/>
          </p:nvSpPr>
          <p:spPr bwMode="auto">
            <a:xfrm>
              <a:off x="3845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0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1" name="Rectangle 23"/>
            <p:cNvSpPr>
              <a:spLocks noChangeArrowheads="1"/>
            </p:cNvSpPr>
            <p:nvPr/>
          </p:nvSpPr>
          <p:spPr bwMode="auto">
            <a:xfrm>
              <a:off x="3413" y="2496"/>
              <a:ext cx="144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 smtClean="0">
                  <a:latin typeface="Calibri" pitchFamily="34" charset="0"/>
                </a:rPr>
                <a:t>1</a:t>
              </a:r>
              <a:endParaRPr lang="en-US" b="0" dirty="0">
                <a:latin typeface="Calibri" pitchFamily="34" charset="0"/>
              </a:endParaRPr>
            </a:p>
          </p:txBody>
        </p:sp>
        <p:sp>
          <p:nvSpPr>
            <p:cNvPr id="52" name="Rectangle 24"/>
            <p:cNvSpPr>
              <a:spLocks noChangeArrowheads="1"/>
            </p:cNvSpPr>
            <p:nvPr/>
          </p:nvSpPr>
          <p:spPr bwMode="auto">
            <a:xfrm>
              <a:off x="4390" y="2448"/>
              <a:ext cx="389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dirty="0" smtClean="0">
                  <a:latin typeface="Calibri" pitchFamily="34" charset="0"/>
                </a:rPr>
                <a:t>12</a:t>
              </a:r>
              <a:r>
                <a:rPr lang="en-US" sz="2000" b="0" baseline="-25000" dirty="0" smtClean="0">
                  <a:latin typeface="Calibri" pitchFamily="34" charset="0"/>
                </a:rPr>
                <a:t>10</a:t>
              </a:r>
              <a:endParaRPr lang="en-US" sz="2000" b="0" dirty="0">
                <a:latin typeface="Calibri" pitchFamily="34" charset="0"/>
              </a:endParaRPr>
            </a:p>
          </p:txBody>
        </p:sp>
      </p:grp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3705860" y="4851400"/>
            <a:ext cx="292419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(6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) == (0110</a:t>
            </a:r>
            <a:r>
              <a:rPr lang="en-US" sz="2000" b="0" baseline="-25000" dirty="0" smtClean="0">
                <a:latin typeface="Calibri" pitchFamily="34" charset="0"/>
              </a:rPr>
              <a:t>2</a:t>
            </a:r>
            <a:r>
              <a:rPr lang="en-US" sz="2000" b="0" dirty="0" smtClean="0">
                <a:latin typeface="Calibri" pitchFamily="34" charset="0"/>
              </a:rPr>
              <a:t> &lt;&lt; 1)</a:t>
            </a:r>
            <a:r>
              <a:rPr lang="en-US" sz="2000" b="0" baseline="-25000" dirty="0" smtClean="0">
                <a:latin typeface="Calibri" pitchFamily="34" charset="0"/>
              </a:rPr>
              <a:t> </a:t>
            </a:r>
            <a:endParaRPr lang="en-US" sz="2000" b="0" dirty="0">
              <a:latin typeface="Calibri" pitchFamily="34" charset="0"/>
            </a:endParaRPr>
          </a:p>
        </p:txBody>
      </p:sp>
      <p:cxnSp>
        <p:nvCxnSpPr>
          <p:cNvPr id="3" name="Straight Arrow Connector 2"/>
          <p:cNvCxnSpPr>
            <a:stCxn id="72" idx="2"/>
            <a:endCxn id="51" idx="0"/>
          </p:cNvCxnSpPr>
          <p:nvPr/>
        </p:nvCxnSpPr>
        <p:spPr bwMode="auto">
          <a:xfrm flipH="1">
            <a:off x="4172766" y="2209800"/>
            <a:ext cx="220119" cy="191516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73" idx="2"/>
            <a:endCxn id="48" idx="0"/>
          </p:cNvCxnSpPr>
          <p:nvPr/>
        </p:nvCxnSpPr>
        <p:spPr bwMode="auto">
          <a:xfrm flipH="1">
            <a:off x="4393429" y="2209800"/>
            <a:ext cx="228056" cy="191516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2767943" y="5634930"/>
            <a:ext cx="24000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latin typeface="Calibri" pitchFamily="34" charset="0"/>
              </a:rPr>
              <a:t>(x</a:t>
            </a:r>
            <a:r>
              <a:rPr lang="en-US" sz="2000" b="0" baseline="-25000" dirty="0" smtClean="0">
                <a:latin typeface="Calibri" pitchFamily="34" charset="0"/>
              </a:rPr>
              <a:t>10</a:t>
            </a:r>
            <a:r>
              <a:rPr lang="en-US" sz="2000" b="0" dirty="0" smtClean="0">
                <a:latin typeface="Calibri" pitchFamily="34" charset="0"/>
              </a:rPr>
              <a:t> * 2</a:t>
            </a:r>
            <a:r>
              <a:rPr lang="en-US" sz="2000" b="0" baseline="30000" dirty="0">
                <a:latin typeface="Calibri" pitchFamily="34" charset="0"/>
              </a:rPr>
              <a:t>k</a:t>
            </a:r>
            <a:r>
              <a:rPr lang="en-US" sz="2000" b="0" dirty="0" smtClean="0">
                <a:latin typeface="Calibri" pitchFamily="34" charset="0"/>
              </a:rPr>
              <a:t> ) == (x</a:t>
            </a:r>
            <a:r>
              <a:rPr lang="en-US" sz="2000" b="0" baseline="-25000" dirty="0" smtClean="0">
                <a:latin typeface="Calibri" pitchFamily="34" charset="0"/>
              </a:rPr>
              <a:t>2</a:t>
            </a:r>
            <a:r>
              <a:rPr lang="en-US" sz="2000" b="0" dirty="0" smtClean="0">
                <a:latin typeface="Calibri" pitchFamily="34" charset="0"/>
              </a:rPr>
              <a:t> &lt;&lt; k)</a:t>
            </a:r>
            <a:r>
              <a:rPr lang="en-US" sz="2000" b="0" baseline="-25000" dirty="0" smtClean="0">
                <a:latin typeface="Calibri" pitchFamily="34" charset="0"/>
              </a:rPr>
              <a:t> </a:t>
            </a:r>
            <a:endParaRPr lang="en-US" sz="20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391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3993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Power-of-2 Multiply with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k</a:t>
            </a:r>
            <a:r>
              <a:rPr lang="en-US" b="1" dirty="0" smtClean="0"/>
              <a:t> </a:t>
            </a: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</a:rPr>
              <a:t>u *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&lt;&lt; 3 ==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(u &lt;&lt; 5) – (u &lt;&lt; 3) == 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943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172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64008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0010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82296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8458200" y="2514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6629400" y="2514600"/>
            <a:ext cx="1371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 • •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943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68580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86600" y="29718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82296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8458200" y="29718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61722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334000" y="2438400"/>
            <a:ext cx="298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34000" y="2895600"/>
            <a:ext cx="3667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514600" y="3276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953000" y="2895600"/>
            <a:ext cx="32067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*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886200" y="3276600"/>
            <a:ext cx="6524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·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 flipV="1">
            <a:off x="2514600" y="37338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990600" y="3352800"/>
            <a:ext cx="25739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True Product: </a:t>
            </a:r>
            <a:r>
              <a:rPr lang="en-US" sz="2000" b="0" i="1" dirty="0" err="1">
                <a:latin typeface="Calibri" pitchFamily="34" charset="0"/>
              </a:rPr>
              <a:t>w</a:t>
            </a:r>
            <a:r>
              <a:rPr lang="en-US" sz="2000" b="0" dirty="0" err="1">
                <a:latin typeface="Calibri" pitchFamily="34" charset="0"/>
              </a:rPr>
              <a:t>+</a:t>
            </a:r>
            <a:r>
              <a:rPr lang="en-US" sz="2000" b="0" i="1" dirty="0" err="1">
                <a:latin typeface="Calibri" pitchFamily="34" charset="0"/>
              </a:rPr>
              <a:t>k</a:t>
            </a:r>
            <a:r>
              <a:rPr lang="en-US" sz="2000" b="0" dirty="0">
                <a:latin typeface="Calibri" pitchFamily="34" charset="0"/>
              </a:rPr>
              <a:t>  bits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90600" y="2667000"/>
            <a:ext cx="194431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990600" y="3795712"/>
            <a:ext cx="2438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Discard </a:t>
            </a:r>
            <a:r>
              <a:rPr lang="en-US" sz="2000" b="0" i="1" dirty="0">
                <a:latin typeface="Calibri" pitchFamily="34" charset="0"/>
              </a:rPr>
              <a:t>k </a:t>
            </a:r>
            <a:r>
              <a:rPr lang="en-US" sz="2000" b="0" dirty="0">
                <a:latin typeface="Calibri" pitchFamily="34" charset="0"/>
              </a:rPr>
              <a:t> bits: </a:t>
            </a:r>
            <a:r>
              <a:rPr lang="en-US" sz="2000" b="0" i="1" dirty="0">
                <a:latin typeface="Calibri" pitchFamily="34" charset="0"/>
              </a:rPr>
              <a:t>w</a:t>
            </a:r>
            <a:r>
              <a:rPr lang="en-US" sz="2000" b="0" dirty="0">
                <a:latin typeface="Calibri" pitchFamily="34" charset="0"/>
              </a:rPr>
              <a:t> bits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543800" y="29718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105650" y="2057400"/>
            <a:ext cx="2857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72000" y="3429000"/>
            <a:ext cx="2743200" cy="228600"/>
            <a:chOff x="2976" y="816"/>
            <a:chExt cx="1728" cy="144"/>
          </a:xfrm>
        </p:grpSpPr>
        <p:sp>
          <p:nvSpPr>
            <p:cNvPr id="42028" name="Rectangle 31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29" name="Rectangle 32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0" name="Rectangle 33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1" name="Rectangle 34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2" name="Rectangle 35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3" name="Rectangle 36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42034" name="Rectangle 37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• • •</a:t>
              </a:r>
            </a:p>
          </p:txBody>
        </p:sp>
      </p:grpSp>
      <p:sp>
        <p:nvSpPr>
          <p:cNvPr id="42015" name="Rectangle 38"/>
          <p:cNvSpPr>
            <a:spLocks noChangeArrowheads="1"/>
          </p:cNvSpPr>
          <p:nvPr/>
        </p:nvSpPr>
        <p:spPr bwMode="auto">
          <a:xfrm>
            <a:off x="7315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6" name="Rectangle 39"/>
          <p:cNvSpPr>
            <a:spLocks noChangeArrowheads="1"/>
          </p:cNvSpPr>
          <p:nvPr/>
        </p:nvSpPr>
        <p:spPr bwMode="auto">
          <a:xfrm>
            <a:off x="82296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7" name="Rectangle 40"/>
          <p:cNvSpPr>
            <a:spLocks noChangeArrowheads="1"/>
          </p:cNvSpPr>
          <p:nvPr/>
        </p:nvSpPr>
        <p:spPr bwMode="auto">
          <a:xfrm>
            <a:off x="8458200" y="3429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18" name="Rectangle 41"/>
          <p:cNvSpPr>
            <a:spLocks noChangeArrowheads="1"/>
          </p:cNvSpPr>
          <p:nvPr/>
        </p:nvSpPr>
        <p:spPr bwMode="auto">
          <a:xfrm>
            <a:off x="7543800" y="3429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0" name="Rectangle 43"/>
          <p:cNvSpPr>
            <a:spLocks noChangeArrowheads="1"/>
          </p:cNvSpPr>
          <p:nvPr/>
        </p:nvSpPr>
        <p:spPr bwMode="auto">
          <a:xfrm>
            <a:off x="7315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1" name="Rectangle 44"/>
          <p:cNvSpPr>
            <a:spLocks noChangeArrowheads="1"/>
          </p:cNvSpPr>
          <p:nvPr/>
        </p:nvSpPr>
        <p:spPr bwMode="auto">
          <a:xfrm>
            <a:off x="82296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2022" name="Rectangle 45"/>
          <p:cNvSpPr>
            <a:spLocks noChangeArrowheads="1"/>
          </p:cNvSpPr>
          <p:nvPr/>
        </p:nvSpPr>
        <p:spPr bwMode="auto">
          <a:xfrm>
            <a:off x="8458200" y="38862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42023" name="Rectangle 46"/>
          <p:cNvSpPr>
            <a:spLocks noChangeArrowheads="1"/>
          </p:cNvSpPr>
          <p:nvPr/>
        </p:nvSpPr>
        <p:spPr bwMode="auto">
          <a:xfrm>
            <a:off x="7543800" y="38862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42024" name="Rectangle 47"/>
          <p:cNvSpPr>
            <a:spLocks noChangeArrowheads="1"/>
          </p:cNvSpPr>
          <p:nvPr/>
        </p:nvSpPr>
        <p:spPr bwMode="auto">
          <a:xfrm>
            <a:off x="66294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5" name="Rectangle 48"/>
          <p:cNvSpPr>
            <a:spLocks noChangeArrowheads="1"/>
          </p:cNvSpPr>
          <p:nvPr/>
        </p:nvSpPr>
        <p:spPr bwMode="auto">
          <a:xfrm>
            <a:off x="68580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6" name="Rectangle 49"/>
          <p:cNvSpPr>
            <a:spLocks noChangeArrowheads="1"/>
          </p:cNvSpPr>
          <p:nvPr/>
        </p:nvSpPr>
        <p:spPr bwMode="auto">
          <a:xfrm>
            <a:off x="7086600" y="38862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2027" name="Rectangle 50"/>
          <p:cNvSpPr>
            <a:spLocks noChangeArrowheads="1"/>
          </p:cNvSpPr>
          <p:nvPr/>
        </p:nvSpPr>
        <p:spPr bwMode="auto">
          <a:xfrm>
            <a:off x="5943600" y="38862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•••</a:t>
            </a:r>
          </a:p>
        </p:txBody>
      </p:sp>
    </p:spTree>
    <p:extLst>
      <p:ext uri="{BB962C8B-B14F-4D97-AF65-F5344CB8AC3E}">
        <p14:creationId xmlns:p14="http://schemas.microsoft.com/office/powerpoint/2010/main" val="3272756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82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Unsigned Power-of-2 Divide with Shift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u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u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762000" y="49149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0" name="Document" r:id="rId4" imgW="7988300" imgH="1651000" progId="Word.Document.8">
                  <p:embed/>
                </p:oleObj>
              </mc:Choice>
              <mc:Fallback>
                <p:oleObj name="Document" r:id="rId4" imgW="7988300" imgH="1651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149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2000" b="0">
              <a:latin typeface="Calibri"/>
              <a:cs typeface="Calibri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533400" y="3581400"/>
            <a:ext cx="131959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Division: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533400" y="2895600"/>
            <a:ext cx="14784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Operands: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13367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8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69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2000" b="0">
                <a:latin typeface="Calibri"/>
                <a:cs typeface="Calibri"/>
              </a:endParaRPr>
            </a:p>
          </p:txBody>
        </p:sp>
        <p:sp>
          <p:nvSpPr>
            <p:cNvPr id="13370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38" name="Rectangle 30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39" name="Rectangle 31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0" name="Rectangle 32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41" name="Rectangle 33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42" name="Rectangle 34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43" name="Rectangle 35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4" name="Rectangle 36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45" name="Rectangle 37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13363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4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5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sz="1800" b="0">
                <a:latin typeface="Calibri"/>
                <a:cs typeface="Calibri"/>
              </a:endParaRPr>
            </a:p>
          </p:txBody>
        </p:sp>
        <p:sp>
          <p:nvSpPr>
            <p:cNvPr id="13366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sz="1800" b="0" dirty="0">
                  <a:latin typeface="Calibri"/>
                  <a:cs typeface="Calibri"/>
                </a:rPr>
                <a:t>•••</a:t>
              </a:r>
            </a:p>
          </p:txBody>
        </p:sp>
      </p:grpSp>
      <p:sp>
        <p:nvSpPr>
          <p:cNvPr id="13347" name="Line 43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44"/>
          <p:cNvSpPr>
            <a:spLocks noChangeArrowheads="1"/>
          </p:cNvSpPr>
          <p:nvPr/>
        </p:nvSpPr>
        <p:spPr bwMode="auto">
          <a:xfrm>
            <a:off x="2642741" y="4133850"/>
            <a:ext cx="11624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</a:t>
            </a:r>
            <a:r>
              <a:rPr lang="en-US" sz="1600" b="0" i="1" dirty="0">
                <a:latin typeface="Times" pitchFamily="18" charset="0"/>
              </a:rPr>
              <a:t> </a:t>
            </a:r>
            <a:r>
              <a:rPr lang="en-US" b="0" i="1" dirty="0">
                <a:latin typeface="Times" pitchFamily="18" charset="0"/>
              </a:rPr>
              <a:t>u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 </a:t>
            </a:r>
            <a:r>
              <a:rPr lang="en-US" b="0" dirty="0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</a:t>
            </a:r>
          </a:p>
        </p:txBody>
      </p:sp>
      <p:sp>
        <p:nvSpPr>
          <p:cNvPr id="13349" name="Rectangle 45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0" name="Rectangle 46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1" name="Rectangle 47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13352" name="Rectangle 48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53" name="Text Box 49"/>
          <p:cNvSpPr txBox="1">
            <a:spLocks noChangeArrowheads="1"/>
          </p:cNvSpPr>
          <p:nvPr/>
        </p:nvSpPr>
        <p:spPr bwMode="auto">
          <a:xfrm>
            <a:off x="533400" y="4114800"/>
            <a:ext cx="103688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Result:</a:t>
            </a:r>
          </a:p>
        </p:txBody>
      </p:sp>
      <p:sp>
        <p:nvSpPr>
          <p:cNvPr id="13354" name="Text Box 50"/>
          <p:cNvSpPr txBox="1">
            <a:spLocks noChangeArrowheads="1"/>
          </p:cNvSpPr>
          <p:nvPr/>
        </p:nvSpPr>
        <p:spPr bwMode="auto">
          <a:xfrm>
            <a:off x="6629400" y="3581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13355" name="Text Box 51"/>
          <p:cNvSpPr txBox="1">
            <a:spLocks noChangeArrowheads="1"/>
          </p:cNvSpPr>
          <p:nvPr/>
        </p:nvSpPr>
        <p:spPr bwMode="auto">
          <a:xfrm>
            <a:off x="6934200" y="2667000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3356" name="Line 52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Rectangle 53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58" name="Rectangle 54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3359" name="Rectangle 55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0" name="Rectangle 56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  <p:sp>
        <p:nvSpPr>
          <p:cNvPr id="13361" name="Rectangle 57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3362" name="Rectangle 58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 smtClean="0">
                <a:latin typeface="Calibri"/>
                <a:cs typeface="Calibri"/>
              </a:rPr>
              <a:t>0</a:t>
            </a:r>
            <a:endParaRPr lang="en-US" sz="18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1096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Power-of-2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-25 / 2</a:t>
            </a:r>
          </a:p>
          <a:p>
            <a:r>
              <a:rPr lang="en-US" dirty="0" smtClean="0"/>
              <a:t>We expect that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-25 / 2 = -12</a:t>
            </a:r>
            <a:r>
              <a:rPr lang="en-US" dirty="0" smtClean="0"/>
              <a:t>, however: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-25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11100111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(-25 / 2 ) </a:t>
            </a:r>
            <a:r>
              <a:rPr lang="en-US" dirty="0" smtClean="0">
                <a:cs typeface="Courier New" panose="02070309020205020404" pitchFamily="49" charset="0"/>
              </a:rPr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(11100111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11100111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11110011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11110011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-13</a:t>
            </a: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>
          <a:xfrm>
            <a:off x="561975" y="1219200"/>
            <a:ext cx="7896225" cy="4972050"/>
          </a:xfrm>
        </p:spPr>
        <p:txBody>
          <a:bodyPr/>
          <a:lstStyle/>
          <a:p>
            <a:pPr eaLnBrk="1" hangingPunct="1"/>
            <a:r>
              <a:rPr lang="en-US" dirty="0"/>
              <a:t>Developed by George Boole in 19th Century</a:t>
            </a:r>
          </a:p>
          <a:p>
            <a:pPr marL="552450" lvl="1" eaLnBrk="1" hangingPunct="1"/>
            <a:r>
              <a:rPr lang="en-US" dirty="0"/>
              <a:t>Algebraic representation of logic</a:t>
            </a:r>
          </a:p>
          <a:p>
            <a:pPr marL="838200" lvl="2" eaLnBrk="1" hangingPunct="1"/>
            <a:r>
              <a:rPr lang="en-US" dirty="0"/>
              <a:t>Encode “True” as 1 and “False” as 0</a:t>
            </a:r>
          </a:p>
        </p:txBody>
      </p:sp>
      <p:sp>
        <p:nvSpPr>
          <p:cNvPr id="56326" name="Rectangle 5"/>
          <p:cNvSpPr>
            <a:spLocks/>
          </p:cNvSpPr>
          <p:nvPr/>
        </p:nvSpPr>
        <p:spPr bwMode="auto">
          <a:xfrm>
            <a:off x="533400" y="24384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And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&amp;B = 1 when both A=1 and B=1</a:t>
            </a:r>
          </a:p>
        </p:txBody>
      </p:sp>
      <p:pic>
        <p:nvPicPr>
          <p:cNvPr id="56327" name="Picture 6"/>
          <p:cNvPicPr>
            <a:picLocks noChangeArrowheads="1"/>
          </p:cNvPicPr>
          <p:nvPr/>
        </p:nvPicPr>
        <p:blipFill>
          <a:blip r:embed="rId2"/>
          <a:srcRect r="77623"/>
          <a:stretch>
            <a:fillRect/>
          </a:stretch>
        </p:blipFill>
        <p:spPr bwMode="auto">
          <a:xfrm>
            <a:off x="800100" y="32639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8" name="Rectangle 7"/>
          <p:cNvSpPr>
            <a:spLocks/>
          </p:cNvSpPr>
          <p:nvPr/>
        </p:nvSpPr>
        <p:spPr bwMode="auto">
          <a:xfrm>
            <a:off x="4635500" y="2438400"/>
            <a:ext cx="3746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Or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|B = 1 when either A=1 or B=1</a:t>
            </a:r>
          </a:p>
        </p:txBody>
      </p:sp>
      <p:pic>
        <p:nvPicPr>
          <p:cNvPr id="56329" name="Picture 8"/>
          <p:cNvPicPr>
            <a:picLocks noChangeArrowheads="1"/>
          </p:cNvPicPr>
          <p:nvPr/>
        </p:nvPicPr>
        <p:blipFill>
          <a:blip r:embed="rId3"/>
          <a:srcRect r="77623"/>
          <a:stretch>
            <a:fillRect/>
          </a:stretch>
        </p:blipFill>
        <p:spPr bwMode="auto">
          <a:xfrm>
            <a:off x="4978400" y="32718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0" name="Picture 9"/>
          <p:cNvPicPr>
            <a:picLocks noChangeArrowheads="1"/>
          </p:cNvPicPr>
          <p:nvPr/>
        </p:nvPicPr>
        <p:blipFill>
          <a:blip r:embed="rId4"/>
          <a:srcRect r="77623"/>
          <a:stretch>
            <a:fillRect/>
          </a:stretch>
        </p:blipFill>
        <p:spPr bwMode="auto">
          <a:xfrm>
            <a:off x="876300" y="5397500"/>
            <a:ext cx="1397000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0"/>
          <p:cNvSpPr>
            <a:spLocks/>
          </p:cNvSpPr>
          <p:nvPr/>
        </p:nvSpPr>
        <p:spPr bwMode="auto">
          <a:xfrm>
            <a:off x="609600" y="4572000"/>
            <a:ext cx="20955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Not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~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 = 1 when A=0</a:t>
            </a:r>
          </a:p>
        </p:txBody>
      </p:sp>
      <p:pic>
        <p:nvPicPr>
          <p:cNvPr id="56332" name="Picture 11"/>
          <p:cNvPicPr>
            <a:picLocks noChangeArrowheads="1"/>
          </p:cNvPicPr>
          <p:nvPr/>
        </p:nvPicPr>
        <p:blipFill>
          <a:blip r:embed="rId5"/>
          <a:srcRect r="77623"/>
          <a:stretch>
            <a:fillRect/>
          </a:stretch>
        </p:blipFill>
        <p:spPr bwMode="auto">
          <a:xfrm>
            <a:off x="5054600" y="5405438"/>
            <a:ext cx="1397000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3" name="Rectangle 12"/>
          <p:cNvSpPr>
            <a:spLocks/>
          </p:cNvSpPr>
          <p:nvPr/>
        </p:nvSpPr>
        <p:spPr bwMode="auto">
          <a:xfrm>
            <a:off x="3860800" y="4572000"/>
            <a:ext cx="51816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1" hangingPunct="1">
              <a:spcBef>
                <a:spcPts val="575"/>
              </a:spcBef>
            </a:pP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Exclusive-Or (</a:t>
            </a:r>
            <a:r>
              <a:rPr lang="en-US" b="0" dirty="0" err="1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Xor</a:t>
            </a:r>
            <a:r>
              <a:rPr lang="en-US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)</a:t>
            </a:r>
            <a:endParaRPr lang="en-US" b="0" dirty="0" smtClean="0">
              <a:solidFill>
                <a:srgbClr val="000000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charset="2"/>
              <a:buChar char="n"/>
            </a:pPr>
            <a:r>
              <a:rPr lang="en-US" sz="2000" b="0" dirty="0" smtClean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</a:t>
            </a:r>
            <a:r>
              <a:rPr lang="en-US" sz="2000" b="0" dirty="0">
                <a:solidFill>
                  <a:srgbClr val="0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^B = 1 when either A=1 or B=1, but not both</a:t>
            </a:r>
          </a:p>
        </p:txBody>
      </p:sp>
    </p:spTree>
    <p:extLst>
      <p:ext uri="{BB962C8B-B14F-4D97-AF65-F5344CB8AC3E}">
        <p14:creationId xmlns:p14="http://schemas.microsoft.com/office/powerpoint/2010/main" val="1388619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566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Signed Power-of-2 Divide with Shift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b="1" dirty="0" smtClean="0">
                <a:latin typeface="Courier New" pitchFamily="49" charset="0"/>
              </a:rPr>
              <a:t>x &gt;&gt; k</a:t>
            </a:r>
            <a:r>
              <a:rPr lang="en-US" b="1" dirty="0" smtClean="0"/>
              <a:t> </a:t>
            </a:r>
            <a:r>
              <a:rPr lang="en-US" dirty="0" smtClean="0"/>
              <a:t>gives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arithmetic shift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</a:rPr>
              <a:t>Rounds wrong direction when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u &lt; 0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962400" y="29622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41910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5105400" y="29622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3962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0</a:t>
            </a: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48768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5105400" y="341947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14348" name="Rectangle 11"/>
          <p:cNvSpPr>
            <a:spLocks noChangeArrowheads="1"/>
          </p:cNvSpPr>
          <p:nvPr/>
        </p:nvSpPr>
        <p:spPr bwMode="auto">
          <a:xfrm>
            <a:off x="5334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62484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6477000" y="34194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41910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52" name="Rectangle 15"/>
          <p:cNvSpPr>
            <a:spLocks noChangeArrowheads="1"/>
          </p:cNvSpPr>
          <p:nvPr/>
        </p:nvSpPr>
        <p:spPr bwMode="auto">
          <a:xfrm>
            <a:off x="3352800" y="28860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3352800" y="334327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>
            <a:off x="2209800" y="37242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Rectangle 18"/>
          <p:cNvSpPr>
            <a:spLocks noChangeArrowheads="1"/>
          </p:cNvSpPr>
          <p:nvPr/>
        </p:nvSpPr>
        <p:spPr bwMode="auto">
          <a:xfrm>
            <a:off x="2971800" y="334327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14356" name="Rectangle 19"/>
          <p:cNvSpPr>
            <a:spLocks noChangeArrowheads="1"/>
          </p:cNvSpPr>
          <p:nvPr/>
        </p:nvSpPr>
        <p:spPr bwMode="auto">
          <a:xfrm>
            <a:off x="3060700" y="3800475"/>
            <a:ext cx="6461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14357" name="Text Box 20"/>
          <p:cNvSpPr txBox="1">
            <a:spLocks noChangeArrowheads="1"/>
          </p:cNvSpPr>
          <p:nvPr/>
        </p:nvSpPr>
        <p:spPr bwMode="auto">
          <a:xfrm>
            <a:off x="533400" y="3800475"/>
            <a:ext cx="113188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Division: </a:t>
            </a:r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33400" y="3114675"/>
            <a:ext cx="1265238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Operands:</a:t>
            </a:r>
          </a:p>
        </p:txBody>
      </p:sp>
      <p:sp>
        <p:nvSpPr>
          <p:cNvPr id="14359" name="Rectangle 22"/>
          <p:cNvSpPr>
            <a:spLocks noChangeArrowheads="1"/>
          </p:cNvSpPr>
          <p:nvPr/>
        </p:nvSpPr>
        <p:spPr bwMode="auto">
          <a:xfrm>
            <a:off x="5562600" y="34194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14360" name="Rectangle 23"/>
          <p:cNvSpPr>
            <a:spLocks noChangeArrowheads="1"/>
          </p:cNvSpPr>
          <p:nvPr/>
        </p:nvSpPr>
        <p:spPr bwMode="auto">
          <a:xfrm>
            <a:off x="5029200" y="2581275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14361" name="Rectangle 24"/>
          <p:cNvSpPr>
            <a:spLocks noChangeArrowheads="1"/>
          </p:cNvSpPr>
          <p:nvPr/>
        </p:nvSpPr>
        <p:spPr bwMode="auto">
          <a:xfrm>
            <a:off x="4419600" y="29622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334000" y="2962275"/>
            <a:ext cx="1371600" cy="228600"/>
            <a:chOff x="3744" y="1488"/>
            <a:chExt cx="864" cy="144"/>
          </a:xfrm>
        </p:grpSpPr>
        <p:sp>
          <p:nvSpPr>
            <p:cNvPr id="14392" name="Rectangle 26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3" name="Rectangle 27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4" name="Rectangle 28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5" name="Rectangle 29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63" name="Rectangle 30"/>
          <p:cNvSpPr>
            <a:spLocks noChangeArrowheads="1"/>
          </p:cNvSpPr>
          <p:nvPr/>
        </p:nvSpPr>
        <p:spPr bwMode="auto">
          <a:xfrm>
            <a:off x="53340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4" name="Rectangle 31"/>
          <p:cNvSpPr>
            <a:spLocks noChangeArrowheads="1"/>
          </p:cNvSpPr>
          <p:nvPr/>
        </p:nvSpPr>
        <p:spPr bwMode="auto">
          <a:xfrm>
            <a:off x="55626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5" name="Rectangle 32"/>
          <p:cNvSpPr>
            <a:spLocks noChangeArrowheads="1"/>
          </p:cNvSpPr>
          <p:nvPr/>
        </p:nvSpPr>
        <p:spPr bwMode="auto">
          <a:xfrm>
            <a:off x="6477000" y="38766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5791200" y="38766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67" name="Rectangle 34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68" name="Rectangle 35"/>
          <p:cNvSpPr>
            <a:spLocks noChangeArrowheads="1"/>
          </p:cNvSpPr>
          <p:nvPr/>
        </p:nvSpPr>
        <p:spPr bwMode="auto">
          <a:xfrm>
            <a:off x="48768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69" name="Rectangle 36"/>
          <p:cNvSpPr>
            <a:spLocks noChangeArrowheads="1"/>
          </p:cNvSpPr>
          <p:nvPr/>
        </p:nvSpPr>
        <p:spPr bwMode="auto">
          <a:xfrm>
            <a:off x="5105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0" name="Rectangle 37"/>
          <p:cNvSpPr>
            <a:spLocks noChangeArrowheads="1"/>
          </p:cNvSpPr>
          <p:nvPr/>
        </p:nvSpPr>
        <p:spPr bwMode="auto">
          <a:xfrm>
            <a:off x="4191000" y="38766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781800" y="3876675"/>
            <a:ext cx="1371600" cy="228600"/>
            <a:chOff x="4416" y="2256"/>
            <a:chExt cx="864" cy="144"/>
          </a:xfrm>
        </p:grpSpPr>
        <p:sp>
          <p:nvSpPr>
            <p:cNvPr id="14388" name="Rectangle 39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89" name="Rectangle 40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0" name="Rectangle 41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endParaRPr lang="en-US" b="0"/>
            </a:p>
          </p:txBody>
        </p:sp>
        <p:sp>
          <p:nvSpPr>
            <p:cNvPr id="14391" name="Rectangle 42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b="0"/>
                <a:t>•••</a:t>
              </a:r>
            </a:p>
          </p:txBody>
        </p:sp>
      </p:grpSp>
      <p:sp>
        <p:nvSpPr>
          <p:cNvPr id="14372" name="Line 43"/>
          <p:cNvSpPr>
            <a:spLocks noChangeShapeType="1"/>
          </p:cNvSpPr>
          <p:nvPr/>
        </p:nvSpPr>
        <p:spPr bwMode="auto">
          <a:xfrm>
            <a:off x="2209800" y="425767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Rectangle 44"/>
          <p:cNvSpPr>
            <a:spLocks noChangeArrowheads="1"/>
          </p:cNvSpPr>
          <p:nvPr/>
        </p:nvSpPr>
        <p:spPr bwMode="auto">
          <a:xfrm>
            <a:off x="1603375" y="4267200"/>
            <a:ext cx="2282825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000" b="0" dirty="0" err="1">
                <a:latin typeface="Times" pitchFamily="18" charset="0"/>
              </a:rPr>
              <a:t>RoundDown</a:t>
            </a:r>
            <a:r>
              <a:rPr lang="en-US" sz="2000" b="0" dirty="0">
                <a:latin typeface="Times" pitchFamily="18" charset="0"/>
              </a:rPr>
              <a:t>(</a:t>
            </a:r>
            <a:r>
              <a:rPr lang="en-US" sz="2000" b="0" i="1" dirty="0">
                <a:latin typeface="Times" pitchFamily="18" charset="0"/>
              </a:rPr>
              <a:t>x</a:t>
            </a:r>
            <a:r>
              <a:rPr lang="en-US" b="0" i="1" dirty="0">
                <a:latin typeface="Times" pitchFamily="18" charset="0"/>
              </a:rPr>
              <a:t> </a:t>
            </a:r>
            <a:r>
              <a:rPr lang="en-US" b="0" dirty="0">
                <a:latin typeface="Times" pitchFamily="18" charset="0"/>
              </a:rPr>
              <a:t>/ 2</a:t>
            </a:r>
            <a:r>
              <a:rPr lang="en-US" b="0" i="1" baseline="30000" dirty="0">
                <a:latin typeface="Times" pitchFamily="18" charset="0"/>
              </a:rPr>
              <a:t>k</a:t>
            </a:r>
            <a:r>
              <a:rPr lang="en-US" b="0" dirty="0">
                <a:latin typeface="Times" pitchFamily="18" charset="0"/>
                <a:sym typeface="Symbol" pitchFamily="18" charset="2"/>
              </a:rPr>
              <a:t>)</a:t>
            </a:r>
            <a:endParaRPr lang="en-US" b="0" dirty="0">
              <a:latin typeface="Times" pitchFamily="18" charset="0"/>
            </a:endParaRPr>
          </a:p>
        </p:txBody>
      </p:sp>
      <p:sp>
        <p:nvSpPr>
          <p:cNvPr id="14374" name="Rectangle 45"/>
          <p:cNvSpPr>
            <a:spLocks noChangeArrowheads="1"/>
          </p:cNvSpPr>
          <p:nvPr/>
        </p:nvSpPr>
        <p:spPr bwMode="auto">
          <a:xfrm>
            <a:off x="53340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5" name="Rectangle 46"/>
          <p:cNvSpPr>
            <a:spLocks noChangeArrowheads="1"/>
          </p:cNvSpPr>
          <p:nvPr/>
        </p:nvSpPr>
        <p:spPr bwMode="auto">
          <a:xfrm>
            <a:off x="55626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6" name="Rectangle 47"/>
          <p:cNvSpPr>
            <a:spLocks noChangeArrowheads="1"/>
          </p:cNvSpPr>
          <p:nvPr/>
        </p:nvSpPr>
        <p:spPr bwMode="auto">
          <a:xfrm>
            <a:off x="6477000" y="44100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77" name="Rectangle 48"/>
          <p:cNvSpPr>
            <a:spLocks noChangeArrowheads="1"/>
          </p:cNvSpPr>
          <p:nvPr/>
        </p:nvSpPr>
        <p:spPr bwMode="auto">
          <a:xfrm>
            <a:off x="5791200" y="44100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78" name="Text Box 49"/>
          <p:cNvSpPr txBox="1">
            <a:spLocks noChangeArrowheads="1"/>
          </p:cNvSpPr>
          <p:nvPr/>
        </p:nvSpPr>
        <p:spPr bwMode="auto">
          <a:xfrm>
            <a:off x="533400" y="4333875"/>
            <a:ext cx="898525" cy="400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Result:</a:t>
            </a:r>
          </a:p>
        </p:txBody>
      </p:sp>
      <p:sp>
        <p:nvSpPr>
          <p:cNvPr id="14379" name="Text Box 50"/>
          <p:cNvSpPr txBox="1">
            <a:spLocks noChangeArrowheads="1"/>
          </p:cNvSpPr>
          <p:nvPr/>
        </p:nvSpPr>
        <p:spPr bwMode="auto">
          <a:xfrm>
            <a:off x="6629400" y="3800475"/>
            <a:ext cx="2619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.</a:t>
            </a:r>
          </a:p>
        </p:txBody>
      </p:sp>
      <p:sp>
        <p:nvSpPr>
          <p:cNvPr id="14380" name="Text Box 51"/>
          <p:cNvSpPr txBox="1">
            <a:spLocks noChangeArrowheads="1"/>
          </p:cNvSpPr>
          <p:nvPr/>
        </p:nvSpPr>
        <p:spPr bwMode="auto">
          <a:xfrm>
            <a:off x="6934200" y="2886075"/>
            <a:ext cx="16954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14381" name="Line 52"/>
          <p:cNvSpPr>
            <a:spLocks noChangeShapeType="1"/>
          </p:cNvSpPr>
          <p:nvPr/>
        </p:nvSpPr>
        <p:spPr bwMode="auto">
          <a:xfrm flipH="1">
            <a:off x="6781800" y="326707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Rectangle 53"/>
          <p:cNvSpPr>
            <a:spLocks noChangeArrowheads="1"/>
          </p:cNvSpPr>
          <p:nvPr/>
        </p:nvSpPr>
        <p:spPr bwMode="auto">
          <a:xfrm>
            <a:off x="3962400" y="38766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3" name="Rectangle 54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0</a:t>
            </a:r>
          </a:p>
        </p:txBody>
      </p:sp>
      <p:sp>
        <p:nvSpPr>
          <p:cNvPr id="14384" name="Rectangle 55"/>
          <p:cNvSpPr>
            <a:spLocks noChangeArrowheads="1"/>
          </p:cNvSpPr>
          <p:nvPr/>
        </p:nvSpPr>
        <p:spPr bwMode="auto">
          <a:xfrm>
            <a:off x="48768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5" name="Rectangle 56"/>
          <p:cNvSpPr>
            <a:spLocks noChangeArrowheads="1"/>
          </p:cNvSpPr>
          <p:nvPr/>
        </p:nvSpPr>
        <p:spPr bwMode="auto">
          <a:xfrm>
            <a:off x="5105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sp>
        <p:nvSpPr>
          <p:cNvPr id="14386" name="Rectangle 57"/>
          <p:cNvSpPr>
            <a:spLocks noChangeArrowheads="1"/>
          </p:cNvSpPr>
          <p:nvPr/>
        </p:nvSpPr>
        <p:spPr bwMode="auto">
          <a:xfrm>
            <a:off x="4191000" y="441007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b="0"/>
              <a:t>•••</a:t>
            </a:r>
          </a:p>
        </p:txBody>
      </p:sp>
      <p:sp>
        <p:nvSpPr>
          <p:cNvPr id="14387" name="Rectangle 58"/>
          <p:cNvSpPr>
            <a:spLocks noChangeArrowheads="1"/>
          </p:cNvSpPr>
          <p:nvPr/>
        </p:nvSpPr>
        <p:spPr bwMode="auto">
          <a:xfrm>
            <a:off x="3962400" y="44100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b="0"/>
          </a:p>
        </p:txBody>
      </p:sp>
      <p:graphicFrame>
        <p:nvGraphicFramePr>
          <p:cNvPr id="14338" name="Object 59"/>
          <p:cNvGraphicFramePr>
            <a:graphicFrameLocks noChangeAspect="1"/>
          </p:cNvGraphicFramePr>
          <p:nvPr/>
        </p:nvGraphicFramePr>
        <p:xfrm>
          <a:off x="687388" y="4983162"/>
          <a:ext cx="76708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name="Document" r:id="rId4" imgW="7848600" imgH="1651000" progId="Word.Document.8">
                  <p:embed/>
                </p:oleObj>
              </mc:Choice>
              <mc:Fallback>
                <p:oleObj name="Document" r:id="rId4" imgW="7848600" imgH="16510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983162"/>
                        <a:ext cx="7670800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182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  <p:bldP spid="14363" grpId="0" animBg="1"/>
      <p:bldP spid="14364" grpId="0" animBg="1"/>
      <p:bldP spid="14365" grpId="0" animBg="1"/>
      <p:bldP spid="14366" grpId="0" animBg="1"/>
      <p:bldP spid="14367" grpId="0" animBg="1"/>
      <p:bldP spid="14368" grpId="0" animBg="1"/>
      <p:bldP spid="14369" grpId="0" animBg="1"/>
      <p:bldP spid="14370" grpId="0" animBg="1"/>
      <p:bldP spid="14372" grpId="0" animBg="1"/>
      <p:bldP spid="14372" grpId="1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/>
      <p:bldP spid="14379" grpId="0"/>
      <p:bldP spid="14380" grpId="0"/>
      <p:bldP spid="14381" grpId="0" animBg="1"/>
      <p:bldP spid="14382" grpId="0" animBg="1"/>
      <p:bldP spid="14383" grpId="0" animBg="1"/>
      <p:bldP spid="14384" grpId="0" animBg="1"/>
      <p:bldP spid="14385" grpId="0" animBg="1"/>
      <p:bldP spid="14386" grpId="0" animBg="1"/>
      <p:bldP spid="1438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2" y="533400"/>
            <a:ext cx="77295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Correct Power-of-2 Divide with </a:t>
            </a:r>
            <a:r>
              <a:rPr lang="en-US" i="1" dirty="0" smtClean="0"/>
              <a:t>Biasing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848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Negative Number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Want  </a:t>
            </a:r>
            <a:r>
              <a:rPr lang="en-US" b="1" dirty="0" smtClean="0">
                <a:sym typeface="Symbol" pitchFamily="18" charset="2"/>
              </a:rPr>
              <a:t> </a:t>
            </a:r>
            <a:r>
              <a:rPr lang="en-US" b="1" dirty="0" smtClean="0">
                <a:latin typeface="Courier New" pitchFamily="49" charset="0"/>
              </a:rPr>
              <a:t>x 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    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/>
              <a:t>Round Toward 0)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/>
              <a:t>Compute as  </a:t>
            </a:r>
            <a:r>
              <a:rPr lang="en-US" b="1" dirty="0" smtClean="0">
                <a:sym typeface="Symbol" pitchFamily="18" charset="2"/>
              </a:rPr>
              <a:t> </a:t>
            </a:r>
            <a:r>
              <a:rPr lang="en-US" b="1" dirty="0" smtClean="0">
                <a:latin typeface="Courier New" pitchFamily="49" charset="0"/>
              </a:rPr>
              <a:t>(x+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</a:t>
            </a:r>
            <a:r>
              <a:rPr lang="en-US" b="1" dirty="0" smtClean="0">
                <a:latin typeface="Courier New" pitchFamily="49" charset="0"/>
              </a:rPr>
              <a:t>-1)/ </a:t>
            </a:r>
            <a:r>
              <a:rPr lang="en-US" b="1" dirty="0" smtClean="0"/>
              <a:t>2</a:t>
            </a:r>
            <a:r>
              <a:rPr lang="en-US" b="1" i="1" baseline="30000" dirty="0" smtClean="0"/>
              <a:t>k </a:t>
            </a:r>
            <a:r>
              <a:rPr lang="en-US" b="1" dirty="0" smtClean="0">
                <a:sym typeface="Symbol" pitchFamily="18" charset="2"/>
              </a:rPr>
              <a:t>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In C: </a:t>
            </a:r>
            <a:r>
              <a:rPr lang="en-US" b="1" dirty="0" smtClean="0">
                <a:latin typeface="Courier New" pitchFamily="49" charset="0"/>
              </a:rPr>
              <a:t>(x + (1&lt;&lt;k)-1) &gt;&gt; k</a:t>
            </a:r>
            <a:endParaRPr lang="en-US" b="1" dirty="0" smtClean="0"/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Biases dividend toward 0</a:t>
            </a:r>
          </a:p>
          <a:p>
            <a:pPr lvl="2"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tabLst>
                <a:tab pos="2971800" algn="l"/>
              </a:tabLst>
              <a:defRPr/>
            </a:pPr>
            <a:r>
              <a:rPr lang="en-US" dirty="0" smtClean="0">
                <a:effectLst/>
              </a:rPr>
              <a:t>Case 1: No rounding</a:t>
            </a:r>
            <a:endParaRPr lang="en-US" dirty="0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5029200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762000" y="3813175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114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57800" y="5105400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486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4008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9400" y="5105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3434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05200" y="3813175"/>
            <a:ext cx="2984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u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505200" y="5029200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2362200" y="5410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124200" y="5029200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2895600" y="5486400"/>
            <a:ext cx="10429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u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715000" y="5105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5222850" y="3518950"/>
            <a:ext cx="29848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i="1">
                <a:latin typeface="Times" pitchFamily="18" charset="0"/>
              </a:rPr>
              <a:t>k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4114800" y="388937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43434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5257800" y="388937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4572000" y="388937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5486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64008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9400" y="3889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5715000" y="3889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54864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57150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9400" y="5562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5943600" y="5562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50292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4343400" y="5562600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6781800" y="5486400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7086600" y="4572000"/>
            <a:ext cx="14464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5094" name="Line 38"/>
          <p:cNvSpPr>
            <a:spLocks noChangeShapeType="1"/>
          </p:cNvSpPr>
          <p:nvPr/>
        </p:nvSpPr>
        <p:spPr bwMode="auto">
          <a:xfrm flipH="1">
            <a:off x="6934200" y="4953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114800" y="55626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4114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7" name="Rectangle 41"/>
          <p:cNvSpPr>
            <a:spLocks noChangeArrowheads="1"/>
          </p:cNvSpPr>
          <p:nvPr/>
        </p:nvSpPr>
        <p:spPr bwMode="auto">
          <a:xfrm>
            <a:off x="50292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257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5486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64008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6629400" y="427037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2" name="Rectangle 46"/>
          <p:cNvSpPr>
            <a:spLocks noChangeArrowheads="1"/>
          </p:cNvSpPr>
          <p:nvPr/>
        </p:nvSpPr>
        <p:spPr bwMode="auto">
          <a:xfrm>
            <a:off x="43434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3100388" y="4194175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5715000" y="427037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7010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79248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07" name="Rectangle 51"/>
          <p:cNvSpPr>
            <a:spLocks noChangeArrowheads="1"/>
          </p:cNvSpPr>
          <p:nvPr/>
        </p:nvSpPr>
        <p:spPr bwMode="auto">
          <a:xfrm>
            <a:off x="8153400" y="55626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7239000" y="55626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09" name="Line 53"/>
          <p:cNvSpPr>
            <a:spLocks noChangeShapeType="1"/>
          </p:cNvSpPr>
          <p:nvPr/>
        </p:nvSpPr>
        <p:spPr bwMode="auto">
          <a:xfrm>
            <a:off x="2514600" y="45720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Rectangle 54"/>
          <p:cNvSpPr>
            <a:spLocks noChangeArrowheads="1"/>
          </p:cNvSpPr>
          <p:nvPr/>
        </p:nvSpPr>
        <p:spPr bwMode="auto">
          <a:xfrm>
            <a:off x="4114800" y="47244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43434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2" name="Rectangle 56"/>
          <p:cNvSpPr>
            <a:spLocks noChangeArrowheads="1"/>
          </p:cNvSpPr>
          <p:nvPr/>
        </p:nvSpPr>
        <p:spPr bwMode="auto">
          <a:xfrm>
            <a:off x="5257800" y="47244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4572000" y="47244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5486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5115" name="Rectangle 59"/>
          <p:cNvSpPr>
            <a:spLocks noChangeArrowheads="1"/>
          </p:cNvSpPr>
          <p:nvPr/>
        </p:nvSpPr>
        <p:spPr bwMode="auto">
          <a:xfrm>
            <a:off x="64008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6" name="Rectangle 60"/>
          <p:cNvSpPr>
            <a:spLocks noChangeArrowheads="1"/>
          </p:cNvSpPr>
          <p:nvPr/>
        </p:nvSpPr>
        <p:spPr bwMode="auto">
          <a:xfrm>
            <a:off x="6629400" y="4724400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5117" name="Rectangle 61"/>
          <p:cNvSpPr>
            <a:spLocks noChangeArrowheads="1"/>
          </p:cNvSpPr>
          <p:nvPr/>
        </p:nvSpPr>
        <p:spPr bwMode="auto">
          <a:xfrm>
            <a:off x="5715000" y="4724400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19200" y="6110288"/>
            <a:ext cx="305192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Biasing has no effect</a:t>
            </a: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5943600" y="2841500"/>
            <a:ext cx="30273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Dividend’s low bits are zero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4" name="Line 38"/>
          <p:cNvSpPr>
            <a:spLocks noChangeShapeType="1"/>
          </p:cNvSpPr>
          <p:nvPr/>
        </p:nvSpPr>
        <p:spPr bwMode="auto">
          <a:xfrm flipH="1">
            <a:off x="6515100" y="3243865"/>
            <a:ext cx="876300" cy="56931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278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Biasing without changing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-20 / 4 </a:t>
            </a:r>
            <a:r>
              <a:rPr lang="en-US" dirty="0" smtClean="0">
                <a:cs typeface="Courier New" panose="02070309020205020404" pitchFamily="49" charset="0"/>
              </a:rPr>
              <a:t>(answer should be -5)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Without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11101100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(-20 / 4 ) </a:t>
            </a:r>
            <a:r>
              <a:rPr lang="en-US" dirty="0" smtClean="0">
                <a:cs typeface="Courier New" panose="02070309020205020404" pitchFamily="49" charset="0"/>
              </a:rPr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11101100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11101100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= 11111011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-5</a:t>
            </a:r>
          </a:p>
          <a:p>
            <a:pPr marL="0" indent="0">
              <a:buNone/>
            </a:pP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-20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+ 3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111011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 4 ) </a:t>
            </a:r>
            <a:r>
              <a:rPr lang="en-US" dirty="0">
                <a:cs typeface="Courier New" panose="02070309020205020404" pitchFamily="49" charset="0"/>
              </a:rPr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111011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111011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 = 11111011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11111011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22312"/>
            <a:ext cx="7881938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Correct Power-of-2 Divide (Cont.)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8200" y="4567535"/>
            <a:ext cx="1194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Divisor: 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137569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Dividend: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1597025"/>
            <a:ext cx="23721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Case 2: Rounding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148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0292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257800" y="4643735"/>
            <a:ext cx="228600" cy="228600"/>
          </a:xfrm>
          <a:prstGeom prst="rect">
            <a:avLst/>
          </a:prstGeom>
          <a:solidFill>
            <a:srgbClr val="A8E7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54864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4008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6629400" y="46437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343400" y="464373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505200" y="22098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x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505200" y="4567535"/>
            <a:ext cx="3667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2</a:t>
            </a:r>
            <a:r>
              <a:rPr lang="en-US" b="0" i="1" baseline="30000">
                <a:latin typeface="Times" pitchFamily="18" charset="0"/>
              </a:rPr>
              <a:t>k</a:t>
            </a:r>
            <a:endParaRPr lang="en-US" b="0" i="1">
              <a:latin typeface="Times" pitchFamily="18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2362200" y="494853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3124200" y="4567535"/>
            <a:ext cx="3206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/>
              <a:t>/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2828925" y="4948535"/>
            <a:ext cx="10302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2400" b="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 </a:t>
            </a:r>
            <a:r>
              <a:rPr lang="en-US" b="0" i="1">
                <a:latin typeface="Times" pitchFamily="18" charset="0"/>
              </a:rPr>
              <a:t>x </a:t>
            </a:r>
            <a:r>
              <a:rPr lang="en-US" b="0">
                <a:latin typeface="Times" pitchFamily="18" charset="0"/>
              </a:rPr>
              <a:t>/ 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i="1" baseline="30000">
                <a:latin typeface="Times" pitchFamily="18" charset="0"/>
              </a:rPr>
              <a:t> </a:t>
            </a:r>
            <a:r>
              <a:rPr lang="en-US" b="0">
                <a:latin typeface="Times" pitchFamily="18" charset="0"/>
                <a:sym typeface="Symbol" pitchFamily="18" charset="2"/>
              </a:rPr>
              <a:t></a:t>
            </a:r>
            <a:endParaRPr lang="en-US" sz="2400" b="0">
              <a:latin typeface="Times" pitchFamily="18" charset="0"/>
              <a:sym typeface="Symbol" pitchFamily="18" charset="2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5715000" y="4643735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215465" y="1905000"/>
            <a:ext cx="285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i="1">
                <a:latin typeface="Times" pitchFamily="18" charset="0"/>
              </a:rPr>
              <a:t>k</a:t>
            </a: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4114800" y="2286000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3434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257800" y="2286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572000" y="2286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64008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6629400" y="2286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715000" y="2286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5486400" y="510093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715000" y="510093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6629400" y="510093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43600" y="510093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114800" y="5100935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5029200" y="510093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5257800" y="510093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4343400" y="5100935"/>
            <a:ext cx="6858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6781800" y="5024735"/>
            <a:ext cx="2429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.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086600" y="4110335"/>
            <a:ext cx="1695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Binary Point</a:t>
            </a:r>
          </a:p>
        </p:txBody>
      </p:sp>
      <p:sp>
        <p:nvSpPr>
          <p:cNvPr id="46118" name="Line 38"/>
          <p:cNvSpPr>
            <a:spLocks noChangeShapeType="1"/>
          </p:cNvSpPr>
          <p:nvPr/>
        </p:nvSpPr>
        <p:spPr bwMode="auto">
          <a:xfrm flipH="1">
            <a:off x="6934200" y="4491335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4114800" y="510093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4114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50292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5257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0</a:t>
            </a: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5486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64008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6629400" y="2667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1</a:t>
            </a: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3434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3100388" y="2590800"/>
            <a:ext cx="762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b="0">
                <a:latin typeface="Times" pitchFamily="18" charset="0"/>
              </a:rPr>
              <a:t>+2</a:t>
            </a:r>
            <a:r>
              <a:rPr lang="en-US" b="0" i="1" baseline="30000">
                <a:latin typeface="Times" pitchFamily="18" charset="0"/>
              </a:rPr>
              <a:t>k </a:t>
            </a:r>
            <a:r>
              <a:rPr lang="en-US" b="0">
                <a:latin typeface="Times" pitchFamily="18" charset="0"/>
              </a:rPr>
              <a:t>–1</a:t>
            </a:r>
          </a:p>
        </p:txBody>
      </p:sp>
      <p:sp>
        <p:nvSpPr>
          <p:cNvPr id="46128" name="Rectangle 48"/>
          <p:cNvSpPr>
            <a:spLocks noChangeArrowheads="1"/>
          </p:cNvSpPr>
          <p:nvPr/>
        </p:nvSpPr>
        <p:spPr bwMode="auto">
          <a:xfrm>
            <a:off x="5715000" y="2667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2514600" y="2968625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114800" y="3121025"/>
            <a:ext cx="228600" cy="228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 dirty="0">
                <a:latin typeface="Calibri"/>
                <a:cs typeface="Calibri"/>
              </a:rPr>
              <a:t>1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43434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5257800" y="3121025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572000" y="3121025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5486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4008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6" name="Rectangle 56"/>
          <p:cNvSpPr>
            <a:spLocks noChangeArrowheads="1"/>
          </p:cNvSpPr>
          <p:nvPr/>
        </p:nvSpPr>
        <p:spPr bwMode="auto">
          <a:xfrm>
            <a:off x="6629400" y="312102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5715000" y="312102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685800" y="5939135"/>
            <a:ext cx="401892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lvl="2">
              <a:lnSpc>
                <a:spcPct val="100000"/>
              </a:lnSpc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Biasing adds 1 to final result</a:t>
            </a: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7010400" y="510093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7924800" y="510093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8153400" y="5100935"/>
            <a:ext cx="228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b="0">
              <a:latin typeface="Calibri"/>
              <a:cs typeface="Calibri"/>
            </a:endParaRPr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7239000" y="5100935"/>
            <a:ext cx="685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1800" b="0">
                <a:latin typeface="Calibri"/>
                <a:cs typeface="Calibri"/>
              </a:rPr>
              <a:t>•••</a:t>
            </a:r>
          </a:p>
        </p:txBody>
      </p:sp>
      <p:sp>
        <p:nvSpPr>
          <p:cNvPr id="46143" name="AutoShape 63"/>
          <p:cNvSpPr>
            <a:spLocks/>
          </p:cNvSpPr>
          <p:nvPr/>
        </p:nvSpPr>
        <p:spPr bwMode="auto">
          <a:xfrm rot="-5400000">
            <a:off x="4800600" y="2971800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3962400" y="3733800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46145" name="AutoShape 65"/>
          <p:cNvSpPr>
            <a:spLocks/>
          </p:cNvSpPr>
          <p:nvPr/>
        </p:nvSpPr>
        <p:spPr bwMode="auto">
          <a:xfrm rot="-5400000">
            <a:off x="6172200" y="5024735"/>
            <a:ext cx="228600" cy="1143000"/>
          </a:xfrm>
          <a:prstGeom prst="lef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6146" name="Text Box 66"/>
          <p:cNvSpPr txBox="1">
            <a:spLocks noChangeArrowheads="1"/>
          </p:cNvSpPr>
          <p:nvPr/>
        </p:nvSpPr>
        <p:spPr bwMode="auto">
          <a:xfrm>
            <a:off x="5334000" y="5786735"/>
            <a:ext cx="23770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b="0" dirty="0">
                <a:latin typeface="Calibri" pitchFamily="34" charset="0"/>
              </a:rPr>
              <a:t>Incremented by 1</a:t>
            </a: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6172214" y="1525154"/>
            <a:ext cx="19354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Nonzero low bits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8" name="Line 38"/>
          <p:cNvSpPr>
            <a:spLocks noChangeShapeType="1"/>
          </p:cNvSpPr>
          <p:nvPr/>
        </p:nvSpPr>
        <p:spPr bwMode="auto">
          <a:xfrm flipH="1">
            <a:off x="6819900" y="1925265"/>
            <a:ext cx="266700" cy="33159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1800" b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2575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Biasing that does change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-21 / 4 </a:t>
            </a:r>
            <a:r>
              <a:rPr lang="en-US" dirty="0" smtClean="0">
                <a:cs typeface="Courier New" panose="02070309020205020404" pitchFamily="49" charset="0"/>
              </a:rPr>
              <a:t>(answer should be -5)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Without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(-21 / 4 ) </a:t>
            </a:r>
            <a:r>
              <a:rPr lang="en-US" dirty="0" smtClean="0">
                <a:cs typeface="Courier New" panose="02070309020205020404" pitchFamily="49" charset="0"/>
              </a:rPr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= 11111010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11111010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-6 </a:t>
            </a:r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(incorrect!)</a:t>
            </a:r>
          </a:p>
          <a:p>
            <a:pPr marL="0" indent="0">
              <a:buNone/>
            </a:pP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+ 3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(-18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 4 ) </a:t>
            </a:r>
            <a:r>
              <a:rPr lang="en-US" dirty="0">
                <a:cs typeface="Courier New" panose="02070309020205020404" pitchFamily="49" charset="0"/>
              </a:rPr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Biasing that does change the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-21 / 4 </a:t>
            </a:r>
            <a:r>
              <a:rPr lang="en-US" dirty="0" smtClean="0">
                <a:cs typeface="Courier New" panose="02070309020205020404" pitchFamily="49" charset="0"/>
              </a:rPr>
              <a:t>(answer should be -5)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Without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-21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(-21 / 4 ) </a:t>
            </a:r>
            <a:r>
              <a:rPr lang="en-US" dirty="0" smtClean="0">
                <a:cs typeface="Courier New" panose="02070309020205020404" pitchFamily="49" charset="0"/>
              </a:rPr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11101011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= 11111010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11111010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-6 </a:t>
            </a:r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(incorrect!)</a:t>
            </a:r>
          </a:p>
          <a:p>
            <a:pPr marL="0" indent="0">
              <a:buNone/>
            </a:pP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With bias: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+ 3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(-18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 4 ) </a:t>
            </a:r>
            <a:r>
              <a:rPr lang="en-US" dirty="0">
                <a:cs typeface="Courier New" panose="02070309020205020404" pitchFamily="49" charset="0"/>
              </a:rPr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11101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 2)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1111101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-5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7188199" y="3651648"/>
            <a:ext cx="1619418" cy="1015663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Recall- lowest</a:t>
            </a:r>
          </a:p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order bit has</a:t>
            </a:r>
          </a:p>
          <a:p>
            <a:pPr>
              <a:lnSpc>
                <a:spcPct val="100000"/>
              </a:lnSpc>
            </a:pPr>
            <a:r>
              <a:rPr lang="en-US" sz="2000" b="0" dirty="0" smtClean="0">
                <a:solidFill>
                  <a:srgbClr val="FF0000"/>
                </a:solidFill>
                <a:latin typeface="Calibri" pitchFamily="34" charset="0"/>
              </a:rPr>
              <a:t>value 1!</a:t>
            </a:r>
            <a:endParaRPr lang="en-US" sz="2000" b="0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8" name="Elbow Connector 7"/>
          <p:cNvCxnSpPr>
            <a:stCxn id="4" idx="2"/>
          </p:cNvCxnSpPr>
          <p:nvPr/>
        </p:nvCxnSpPr>
        <p:spPr bwMode="auto">
          <a:xfrm rot="5400000">
            <a:off x="4402210" y="3033701"/>
            <a:ext cx="1962089" cy="5229309"/>
          </a:xfrm>
          <a:prstGeom prst="bentConnector2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768600" y="6400800"/>
            <a:ext cx="0" cy="228601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477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Arithmetic: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Unsigned </a:t>
            </a:r>
            <a:r>
              <a:rPr lang="en-US" dirty="0" err="1" smtClean="0"/>
              <a:t>ints</a:t>
            </a:r>
            <a:r>
              <a:rPr lang="en-US" dirty="0" smtClean="0"/>
              <a:t>, 2’s complement </a:t>
            </a:r>
            <a:r>
              <a:rPr lang="en-US" dirty="0" err="1" smtClean="0"/>
              <a:t>ints</a:t>
            </a:r>
            <a:r>
              <a:rPr lang="en-US" dirty="0" smtClean="0"/>
              <a:t> are isomorphic rings: isomorphism = casting</a:t>
            </a:r>
          </a:p>
          <a:p>
            <a:endParaRPr lang="en-US" dirty="0" smtClean="0"/>
          </a:p>
          <a:p>
            <a:r>
              <a:rPr lang="en-US" dirty="0" smtClean="0"/>
              <a:t>Left shift</a:t>
            </a:r>
          </a:p>
          <a:p>
            <a:pPr lvl="1"/>
            <a:r>
              <a:rPr lang="en-US" dirty="0" smtClean="0"/>
              <a:t>Unsigned/signed: multiplication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Always logical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Right shift</a:t>
            </a:r>
          </a:p>
          <a:p>
            <a:pPr lvl="1"/>
            <a:r>
              <a:rPr lang="en-US" dirty="0" smtClean="0"/>
              <a:t>Unsigned: logical shift, div (division + round to zero)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Signed: arithmetic shift</a:t>
            </a:r>
          </a:p>
          <a:p>
            <a:pPr lvl="2"/>
            <a:r>
              <a:rPr lang="en-US" dirty="0" smtClean="0"/>
              <a:t>Positive numbers: div (division + round to zero)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Negative numbers: div (division + round away from zero) by 2</a:t>
            </a:r>
            <a:r>
              <a:rPr lang="en-US" baseline="30000" dirty="0" smtClean="0"/>
              <a:t>k</a:t>
            </a:r>
            <a:br>
              <a:rPr lang="en-US" baseline="30000" dirty="0" smtClean="0"/>
            </a:br>
            <a:r>
              <a:rPr lang="en-US" dirty="0" smtClean="0"/>
              <a:t>Use biasing to fix</a:t>
            </a:r>
          </a:p>
        </p:txBody>
      </p:sp>
    </p:spTree>
    <p:extLst>
      <p:ext uri="{BB962C8B-B14F-4D97-AF65-F5344CB8AC3E}">
        <p14:creationId xmlns:p14="http://schemas.microsoft.com/office/powerpoint/2010/main" val="20624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Operate on Bit Vectors</a:t>
            </a:r>
          </a:p>
          <a:p>
            <a:pPr marL="552450" lvl="1" eaLnBrk="1" hangingPunct="1"/>
            <a:r>
              <a:rPr lang="en-US" dirty="0"/>
              <a:t>Operations applied </a:t>
            </a:r>
            <a:r>
              <a:rPr lang="en-US" dirty="0" smtClean="0"/>
              <a:t>bitwise</a:t>
            </a:r>
          </a:p>
          <a:p>
            <a:pPr marL="552450" lvl="1" eaLnBrk="1" hangingPunct="1"/>
            <a:r>
              <a:rPr lang="en-US" dirty="0" smtClean="0"/>
              <a:t>Bitwise-AND operator:	</a:t>
            </a:r>
            <a:r>
              <a:rPr lang="en-US" sz="2400" dirty="0" smtClean="0"/>
              <a:t>&amp;</a:t>
            </a:r>
            <a:endParaRPr lang="en-US" dirty="0" smtClean="0"/>
          </a:p>
          <a:p>
            <a:pPr marL="552450" lvl="1"/>
            <a:r>
              <a:rPr lang="en-US" dirty="0" smtClean="0"/>
              <a:t>Bitwise-NOR operator</a:t>
            </a:r>
            <a:r>
              <a:rPr lang="en-US" dirty="0"/>
              <a:t>:	</a:t>
            </a:r>
            <a:r>
              <a:rPr lang="en-US" sz="2400" dirty="0" smtClean="0"/>
              <a:t>|</a:t>
            </a:r>
            <a:endParaRPr lang="en-US" dirty="0"/>
          </a:p>
          <a:p>
            <a:pPr marL="552450" lvl="1"/>
            <a:r>
              <a:rPr lang="en-US" dirty="0" smtClean="0"/>
              <a:t>Bitwise-XOR operator</a:t>
            </a:r>
            <a:r>
              <a:rPr lang="en-US" dirty="0"/>
              <a:t>:	</a:t>
            </a:r>
            <a:r>
              <a:rPr lang="en-US" sz="2400" dirty="0" smtClean="0"/>
              <a:t>^</a:t>
            </a:r>
            <a:endParaRPr lang="en-US" dirty="0"/>
          </a:p>
          <a:p>
            <a:pPr marL="552450" lvl="1"/>
            <a:r>
              <a:rPr lang="en-US" dirty="0" smtClean="0"/>
              <a:t>Bitwise-NOT operator</a:t>
            </a:r>
            <a:r>
              <a:rPr lang="en-US" dirty="0"/>
              <a:t>:	</a:t>
            </a:r>
            <a:r>
              <a:rPr lang="en-US" sz="2400" dirty="0" smtClean="0"/>
              <a:t>~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All </a:t>
            </a:r>
            <a:r>
              <a:rPr lang="en-US" dirty="0"/>
              <a:t>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9890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0652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8178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894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646612" y="4254500"/>
            <a:ext cx="1677988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799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550025" y="4254500"/>
            <a:ext cx="1679575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01010101</a:t>
            </a:r>
          </a:p>
          <a:p>
            <a:pPr eaLnBrk="1" hangingPunct="1"/>
            <a:r>
              <a:rPr lang="en-US" sz="2000" b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627812" y="4886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989012" y="4940300"/>
            <a:ext cx="16779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31226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9514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856412" y="4940300"/>
            <a:ext cx="137318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dirty="0" smtClean="0"/>
              <a:t>Quick Check</a:t>
            </a:r>
            <a:endParaRPr lang="en-US" dirty="0"/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Operate on Bit Vectors</a:t>
            </a:r>
          </a:p>
          <a:p>
            <a:pPr marL="552450" lvl="1" eaLnBrk="1" hangingPunct="1"/>
            <a:r>
              <a:rPr lang="en-US" dirty="0"/>
              <a:t>Operations applied </a:t>
            </a:r>
            <a:r>
              <a:rPr lang="en-US" dirty="0" smtClean="0"/>
              <a:t>bitwise</a:t>
            </a:r>
          </a:p>
          <a:p>
            <a:pPr marL="552450" lvl="1" eaLnBrk="1" hangingPunct="1"/>
            <a:r>
              <a:rPr lang="en-US" dirty="0" smtClean="0"/>
              <a:t>Bitwise-AND operator:	</a:t>
            </a:r>
            <a:r>
              <a:rPr lang="en-US" sz="2400" dirty="0" smtClean="0"/>
              <a:t>&amp;</a:t>
            </a:r>
            <a:endParaRPr lang="en-US" dirty="0" smtClean="0"/>
          </a:p>
          <a:p>
            <a:pPr marL="552450" lvl="1"/>
            <a:r>
              <a:rPr lang="en-US" dirty="0" smtClean="0"/>
              <a:t>Bitwise-NOR operator</a:t>
            </a:r>
            <a:r>
              <a:rPr lang="en-US" dirty="0"/>
              <a:t>:	</a:t>
            </a:r>
            <a:r>
              <a:rPr lang="en-US" sz="2400" dirty="0" smtClean="0"/>
              <a:t>|</a:t>
            </a:r>
            <a:endParaRPr lang="en-US" dirty="0"/>
          </a:p>
          <a:p>
            <a:pPr marL="552450" lvl="1"/>
            <a:r>
              <a:rPr lang="en-US" dirty="0" smtClean="0"/>
              <a:t>Bitwise-XOR operator</a:t>
            </a:r>
            <a:r>
              <a:rPr lang="en-US" dirty="0"/>
              <a:t>:	</a:t>
            </a:r>
            <a:r>
              <a:rPr lang="en-US" sz="2400" dirty="0" smtClean="0"/>
              <a:t>^</a:t>
            </a:r>
            <a:endParaRPr lang="en-US" dirty="0"/>
          </a:p>
          <a:p>
            <a:pPr marL="552450" lvl="1"/>
            <a:r>
              <a:rPr lang="en-US" dirty="0" smtClean="0"/>
              <a:t>Bitwise-NOT operator</a:t>
            </a:r>
            <a:r>
              <a:rPr lang="en-US" dirty="0"/>
              <a:t>:	</a:t>
            </a:r>
            <a:r>
              <a:rPr lang="en-US" sz="2400" dirty="0" smtClean="0"/>
              <a:t>~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All </a:t>
            </a:r>
            <a:r>
              <a:rPr lang="en-US" dirty="0"/>
              <a:t>of the Properties of Boolean Algebra Apply</a:t>
            </a:r>
          </a:p>
        </p:txBody>
      </p:sp>
      <p:sp>
        <p:nvSpPr>
          <p:cNvPr id="58374" name="Rectangle 5"/>
          <p:cNvSpPr>
            <a:spLocks/>
          </p:cNvSpPr>
          <p:nvPr/>
        </p:nvSpPr>
        <p:spPr bwMode="auto">
          <a:xfrm>
            <a:off x="989012" y="4254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01100110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&amp;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00101111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01000001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10652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6" name="Rectangle 7"/>
          <p:cNvSpPr>
            <a:spLocks/>
          </p:cNvSpPr>
          <p:nvPr/>
        </p:nvSpPr>
        <p:spPr bwMode="auto">
          <a:xfrm>
            <a:off x="2817812" y="4254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11110000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| 01010101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</a:t>
            </a:r>
            <a:endParaRPr lang="en-US" sz="2000" b="0" dirty="0">
              <a:solidFill>
                <a:srgbClr val="FFFFFF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2894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78" name="Rectangle 9"/>
          <p:cNvSpPr>
            <a:spLocks/>
          </p:cNvSpPr>
          <p:nvPr/>
        </p:nvSpPr>
        <p:spPr bwMode="auto">
          <a:xfrm>
            <a:off x="4646612" y="4254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01101001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^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00001111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00111100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4799012" y="4886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58380" name="Rectangle 11"/>
          <p:cNvSpPr>
            <a:spLocks/>
          </p:cNvSpPr>
          <p:nvPr/>
        </p:nvSpPr>
        <p:spPr bwMode="auto">
          <a:xfrm>
            <a:off x="6550025" y="4254500"/>
            <a:ext cx="1682512" cy="10259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~ </a:t>
            </a:r>
            <a:r>
              <a:rPr lang="en-US" sz="2000" b="0" dirty="0" smtClean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00101111</a:t>
            </a:r>
            <a:endParaRPr lang="en-US" sz="2000" b="0" dirty="0">
              <a:solidFill>
                <a:srgbClr val="000066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  <a:p>
            <a:pPr eaLnBrk="1" hangingPunct="1"/>
            <a:r>
              <a:rPr lang="en-US" sz="2000" b="0" dirty="0">
                <a:solidFill>
                  <a:srgbClr val="000066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>
                <a:solidFill>
                  <a:srgbClr val="FFFFFF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10101010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6627812" y="4886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eaLnBrk="1" hangingPunct="1"/>
            <a:endParaRPr lang="en-US" sz="4200" b="0" smtClean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989012" y="4940300"/>
            <a:ext cx="1682512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  </a:t>
            </a:r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00100110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3122612" y="4940300"/>
            <a:ext cx="1374735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11110101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951412" y="4940300"/>
            <a:ext cx="1374735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01100110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856412" y="4940300"/>
            <a:ext cx="1374735" cy="4103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50800" tIns="50800" bIns="50800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000" b="0" dirty="0" smtClean="0">
                <a:solidFill>
                  <a:srgbClr val="CC0000"/>
                </a:solidFill>
                <a:latin typeface="Courier New Bold" charset="0"/>
                <a:ea typeface="Courier New Bold" charset="0"/>
                <a:cs typeface="Courier New Bold" charset="0"/>
                <a:sym typeface="Courier New Bold" charset="0"/>
              </a:rPr>
              <a:t>11010000</a:t>
            </a:r>
            <a:endParaRPr lang="en-US" sz="2000" b="0" dirty="0">
              <a:solidFill>
                <a:srgbClr val="CC0000"/>
              </a:solidFill>
              <a:latin typeface="Courier New Bold" charset="0"/>
              <a:ea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231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eaLnBrk="1" hangingPunct="1"/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Available in C</a:t>
            </a:r>
          </a:p>
          <a:p>
            <a:pPr marL="552450" lvl="1" eaLnBrk="1" hangingPunct="1"/>
            <a:r>
              <a:rPr lang="en-US" dirty="0"/>
              <a:t>Apply to any “integral” data type</a:t>
            </a:r>
          </a:p>
          <a:p>
            <a:pPr marL="838200" lvl="2" eaLnBrk="1" hangingPunct="1"/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/>
            <a:r>
              <a:rPr lang="en-US" dirty="0"/>
              <a:t>View arguments as bit vectors</a:t>
            </a:r>
          </a:p>
          <a:p>
            <a:pPr marL="552450" lvl="1" eaLnBrk="1" hangingPunct="1"/>
            <a:r>
              <a:rPr lang="en-US" dirty="0"/>
              <a:t>Arguments applied </a:t>
            </a:r>
            <a:r>
              <a:rPr lang="en-US" dirty="0" smtClean="0"/>
              <a:t>bit-wise</a:t>
            </a:r>
          </a:p>
          <a:p>
            <a:pPr marL="552450" lvl="1" eaLnBrk="1" hangingPunct="1"/>
            <a:endParaRPr lang="en-US" dirty="0"/>
          </a:p>
          <a:p>
            <a:pPr eaLnBrk="1" hangingPunct="1"/>
            <a:r>
              <a:rPr lang="en-US" dirty="0"/>
              <a:t>Examples </a:t>
            </a:r>
            <a:r>
              <a:rPr lang="en-US" dirty="0" smtClean="0"/>
              <a:t>(</a:t>
            </a:r>
            <a:r>
              <a:rPr lang="en-US" b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 </a:t>
            </a:r>
            <a:r>
              <a:rPr lang="en-US" dirty="0"/>
              <a:t>data type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b="1" i="1" u="sng" dirty="0" smtClean="0">
                <a:solidFill>
                  <a:srgbClr val="FF0000"/>
                </a:solidFill>
              </a:rPr>
              <a:t>in hexadecimal</a:t>
            </a:r>
            <a:r>
              <a:rPr lang="en-US" sz="2400" dirty="0" smtClean="0"/>
              <a:t>		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u="sng" dirty="0">
                <a:solidFill>
                  <a:srgbClr val="FF0000"/>
                </a:solidFill>
              </a:rPr>
              <a:t>in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binary</a:t>
            </a:r>
            <a:endParaRPr lang="en-US" sz="2400" u="sng" dirty="0"/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	~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10111110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	~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11111111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&amp;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0x55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 &amp;  01010101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tabLst>
                <a:tab pos="914400" algn="l"/>
                <a:tab pos="2403475" algn="l"/>
                <a:tab pos="3200400" algn="l"/>
                <a:tab pos="3657600" algn="l"/>
                <a:tab pos="4232275" algn="l"/>
                <a:tab pos="6858000" algn="l"/>
              </a:tabLst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| 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0x55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	</a:t>
            </a:r>
            <a:r>
              <a:rPr lang="en-US" sz="1800" dirty="0" smtClean="0">
                <a:solidFill>
                  <a:schemeClr val="accent2"/>
                </a:solidFill>
                <a:latin typeface="Monaco" charset="0"/>
                <a:ea typeface="Zapf Dingbats" charset="2"/>
                <a:cs typeface="Zapf Dingbats" charset="2"/>
                <a:sym typeface="Monaco" charset="0"/>
              </a:rPr>
              <a:t>//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  |  01010101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aco" charset="0"/>
              </a:rPr>
              <a:t>➙	</a:t>
            </a: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sz="1800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1800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Contrast to Logical </a:t>
            </a:r>
            <a:r>
              <a:rPr lang="en-US" dirty="0" smtClean="0"/>
              <a:t>Operators</a:t>
            </a:r>
          </a:p>
          <a:p>
            <a:pPr lvl="1"/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||,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!</a:t>
            </a:r>
            <a:endParaRPr lang="en-US" dirty="0"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lvl="2"/>
            <a:r>
              <a:rPr lang="en-US" dirty="0" smtClean="0"/>
              <a:t>View </a:t>
            </a:r>
            <a:r>
              <a:rPr lang="en-US" dirty="0"/>
              <a:t>0 as “</a:t>
            </a:r>
            <a:r>
              <a:rPr lang="en-US" dirty="0" smtClean="0"/>
              <a:t>False”</a:t>
            </a:r>
          </a:p>
          <a:p>
            <a:pPr lvl="2"/>
            <a:r>
              <a:rPr lang="en-US" dirty="0" smtClean="0"/>
              <a:t>Anything </a:t>
            </a:r>
            <a:r>
              <a:rPr lang="en-US" dirty="0"/>
              <a:t>nonzero as “</a:t>
            </a:r>
            <a:r>
              <a:rPr lang="en-US" dirty="0" smtClean="0"/>
              <a:t>True”</a:t>
            </a:r>
          </a:p>
          <a:p>
            <a:pPr lvl="2"/>
            <a:r>
              <a:rPr lang="en-US" dirty="0" smtClean="0"/>
              <a:t>Always </a:t>
            </a:r>
            <a:r>
              <a:rPr lang="en-US" dirty="0"/>
              <a:t>return 0 or </a:t>
            </a:r>
            <a:r>
              <a:rPr lang="en-US" dirty="0" smtClean="0"/>
              <a:t>1</a:t>
            </a:r>
          </a:p>
          <a:p>
            <a:pPr lvl="2"/>
            <a:r>
              <a:rPr lang="en-US" dirty="0" smtClean="0">
                <a:solidFill>
                  <a:srgbClr val="980002"/>
                </a:solidFill>
              </a:rPr>
              <a:t>Early </a:t>
            </a:r>
            <a:r>
              <a:rPr lang="en-US" dirty="0">
                <a:solidFill>
                  <a:srgbClr val="980002"/>
                </a:solidFill>
              </a:rPr>
              <a:t>termination</a:t>
            </a:r>
          </a:p>
          <a:p>
            <a:r>
              <a:rPr lang="en-US" dirty="0"/>
              <a:t>Examples </a:t>
            </a:r>
            <a:r>
              <a:rPr lang="en-US" dirty="0" smtClean="0"/>
              <a:t>(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data type</a:t>
            </a:r>
            <a:r>
              <a:rPr lang="en-US" dirty="0" smtClean="0"/>
              <a:t>):</a:t>
            </a:r>
            <a:endParaRPr lang="en-US" dirty="0"/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0x41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	0x00</a:t>
            </a:r>
            <a:endParaRPr lang="en-US" dirty="0">
              <a:ea typeface="Zapf Dingbats" charset="2"/>
              <a:cs typeface="Calibri" panose="020F0502020204030204" pitchFamily="34" charset="0"/>
              <a:sym typeface="Monaco" charset="0"/>
            </a:endParaRPr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!0x00 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 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ea typeface="Zapf Dingbats" charset="2"/>
              <a:cs typeface="Calibri" panose="020F0502020204030204" pitchFamily="34" charset="0"/>
              <a:sym typeface="Monaco" charset="0"/>
            </a:endParaRPr>
          </a:p>
          <a:p>
            <a:pPr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!!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0x41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 smtClean="0">
              <a:cs typeface="Calibri" panose="020F0502020204030204" pitchFamily="34" charset="0"/>
              <a:sym typeface="Monaco" charset="0"/>
            </a:endParaRPr>
          </a:p>
          <a:p>
            <a:pPr marL="744538" lvl="1">
              <a:spcBef>
                <a:spcPts val="2100"/>
              </a:spcBef>
            </a:pP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0x69 &amp;&amp; 0x55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</a:t>
            </a:r>
            <a:r>
              <a:rPr lang="en-US" dirty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cs typeface="Calibri" panose="020F0502020204030204" pitchFamily="34" charset="0"/>
              <a:sym typeface="Monaco" charset="0"/>
            </a:endParaRPr>
          </a:p>
          <a:p>
            <a:pPr marL="744538" lvl="1"/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0x69 </a:t>
            </a:r>
            <a:r>
              <a:rPr lang="en-US" dirty="0">
                <a:ea typeface="Zapf Dingbats" charset="2"/>
                <a:cs typeface="Calibri" panose="020F0502020204030204" pitchFamily="34" charset="0"/>
                <a:sym typeface="Monaco" charset="0"/>
              </a:rPr>
              <a:t>|| 0x55 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   </a:t>
            </a:r>
            <a:r>
              <a:rPr lang="en-US" dirty="0" smtClean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➙</a:t>
            </a:r>
            <a:r>
              <a:rPr lang="en-US" dirty="0">
                <a:ea typeface="Tahoma" panose="020B0604030504040204" pitchFamily="34" charset="0"/>
                <a:cs typeface="Calibri" panose="020F0502020204030204" pitchFamily="34" charset="0"/>
                <a:sym typeface="Monaco" charset="0"/>
              </a:rPr>
              <a:t>	</a:t>
            </a:r>
            <a:r>
              <a:rPr lang="en-US" dirty="0" smtClean="0">
                <a:ea typeface="Zapf Dingbats" charset="2"/>
                <a:cs typeface="Calibri" panose="020F0502020204030204" pitchFamily="34" charset="0"/>
                <a:sym typeface="Monaco" charset="0"/>
              </a:rPr>
              <a:t>0x01</a:t>
            </a:r>
            <a:endParaRPr lang="en-US" dirty="0">
              <a:cs typeface="Calibri" panose="020F0502020204030204" pitchFamily="34" charset="0"/>
              <a:sym typeface="Monaco" charset="0"/>
            </a:endParaRPr>
          </a:p>
          <a:p>
            <a:pPr marL="744538" lvl="1" eaLnBrk="1" hangingPunct="1"/>
            <a:r>
              <a:rPr lang="en-US" dirty="0" smtClean="0">
                <a:ea typeface="Monaco" charset="0"/>
                <a:cs typeface="Calibri" panose="020F0502020204030204" pitchFamily="34" charset="0"/>
                <a:sym typeface="Monaco" charset="0"/>
              </a:rPr>
              <a:t>p </a:t>
            </a:r>
            <a:r>
              <a:rPr lang="en-US" dirty="0">
                <a:ea typeface="Monaco" charset="0"/>
                <a:cs typeface="Calibri" panose="020F0502020204030204" pitchFamily="34" charset="0"/>
                <a:sym typeface="Monaco" charset="0"/>
              </a:rPr>
              <a:t>&amp;&amp; *p </a:t>
            </a:r>
            <a:r>
              <a:rPr lang="en-US" dirty="0">
                <a:cs typeface="Calibri" panose="020F0502020204030204" pitchFamily="34" charset="0"/>
              </a:rPr>
              <a:t>	</a:t>
            </a:r>
            <a:r>
              <a:rPr lang="en-US" dirty="0" smtClean="0">
                <a:cs typeface="Calibri" panose="020F0502020204030204" pitchFamily="34" charset="0"/>
              </a:rPr>
              <a:t>		// avoids </a:t>
            </a:r>
            <a:r>
              <a:rPr lang="en-US" dirty="0">
                <a:cs typeface="Calibri" panose="020F0502020204030204" pitchFamily="34" charset="0"/>
              </a:rPr>
              <a:t>null pointer </a:t>
            </a:r>
            <a:r>
              <a:rPr lang="en-US" dirty="0" smtClean="0">
                <a:cs typeface="Calibri" panose="020F0502020204030204" pitchFamily="34" charset="0"/>
              </a:rPr>
              <a:t>access</a:t>
            </a:r>
            <a:endParaRPr lang="en-US" dirty="0"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 fields</a:t>
            </a:r>
          </a:p>
          <a:p>
            <a:pPr lvl="1"/>
            <a:r>
              <a:rPr lang="en-US" dirty="0" smtClean="0"/>
              <a:t>One byte can fit up to eight options in a single field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 flags = 0x1 | 0x4 | 0x8 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smtClean="0">
                <a:latin typeface="Consolas" panose="020B0609020204030204" pitchFamily="49" charset="0"/>
                <a:ea typeface="Zapf Dingbats" charset="2"/>
                <a:cs typeface="Consolas" panose="020B0609020204030204" pitchFamily="49" charset="0"/>
                <a:sym typeface="Monaco" charset="0"/>
              </a:rPr>
              <a:t>00001101</a:t>
            </a:r>
            <a:r>
              <a:rPr lang="en-US" baseline="-6000" dirty="0" smtClean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2</a:t>
            </a:r>
            <a:r>
              <a:rPr lang="en-US" dirty="0" smtClean="0">
                <a:latin typeface="Consolas" panose="020B0609020204030204" pitchFamily="49" charset="0"/>
                <a:ea typeface="Monaco" charset="0"/>
                <a:cs typeface="Consolas" panose="020B0609020204030204" pitchFamily="49" charset="0"/>
                <a:sym typeface="Monaco" charset="0"/>
              </a:rPr>
              <a:t> </a:t>
            </a:r>
          </a:p>
          <a:p>
            <a:pPr lvl="1"/>
            <a:r>
              <a:rPr lang="en-US" dirty="0" smtClean="0">
                <a:sym typeface="Monaco" charset="0"/>
              </a:rPr>
              <a:t>Test for a flag:</a:t>
            </a:r>
            <a:br>
              <a:rPr lang="en-US" dirty="0" smtClean="0"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if ( flags &amp; 0x4 ){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  //bit 3 is set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} else {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 //bit 3 was not set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</a:b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442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11841</TotalTime>
  <Words>2643</Words>
  <Application>Microsoft Office PowerPoint</Application>
  <PresentationFormat>On-screen Show (4:3)</PresentationFormat>
  <Paragraphs>1419</Paragraphs>
  <Slides>46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template2007</vt:lpstr>
      <vt:lpstr>Title and Content</vt:lpstr>
      <vt:lpstr>Title Only</vt:lpstr>
      <vt:lpstr>Document</vt:lpstr>
      <vt:lpstr>Worksheet</vt:lpstr>
      <vt:lpstr>Chart</vt:lpstr>
      <vt:lpstr>Arithmetic and Bitwise Operations  on Binary Data  CSCI 2400:  Computer Architecture ECE 3217: Computer Architecture and Organization  </vt:lpstr>
      <vt:lpstr>Arithmetic and Bitwise Operations</vt:lpstr>
      <vt:lpstr>Basic Processor Organization</vt:lpstr>
      <vt:lpstr>Boolean Algebra</vt:lpstr>
      <vt:lpstr>General Boolean Algebras</vt:lpstr>
      <vt:lpstr>Quick Check</vt:lpstr>
      <vt:lpstr>Bit-Level Operations in C</vt:lpstr>
      <vt:lpstr>Contrast: Logic Operations in C</vt:lpstr>
      <vt:lpstr>Bitwise Operations: Applications</vt:lpstr>
      <vt:lpstr>Shift Operations</vt:lpstr>
      <vt:lpstr>Quick Check</vt:lpstr>
      <vt:lpstr>Bitwise-NOT:  One’s Complement</vt:lpstr>
      <vt:lpstr>Signed Integer Negation:  Two’s Complement</vt:lpstr>
      <vt:lpstr>Complement &amp; Increment Examples</vt:lpstr>
      <vt:lpstr>Arithmetic and Bitwise Operations</vt:lpstr>
      <vt:lpstr>Unsigned Addition</vt:lpstr>
      <vt:lpstr>Unsigned Addition</vt:lpstr>
      <vt:lpstr>Visualizing True Sum (Mathematical) Addition</vt:lpstr>
      <vt:lpstr>Visualizing Unsigned Addition</vt:lpstr>
      <vt:lpstr>Two’s Complement Addition</vt:lpstr>
      <vt:lpstr>Signed Addition</vt:lpstr>
      <vt:lpstr>Signed Addition</vt:lpstr>
      <vt:lpstr>Visualizing Signed Addition</vt:lpstr>
      <vt:lpstr>Multiplication</vt:lpstr>
      <vt:lpstr>Unsigned Multiplication in C</vt:lpstr>
      <vt:lpstr>Signed Multiplication in C</vt:lpstr>
      <vt:lpstr>True Binary Multiplication</vt:lpstr>
      <vt:lpstr>True Binary Multiplication</vt:lpstr>
      <vt:lpstr>True Binary Multiplication</vt:lpstr>
      <vt:lpstr>True Binary Multiplication</vt:lpstr>
      <vt:lpstr>True Binary Multiplication</vt:lpstr>
      <vt:lpstr>True Binary Multiplication</vt:lpstr>
      <vt:lpstr>True Binary Multiplication</vt:lpstr>
      <vt:lpstr>Power-of-2 Multiply with Shift</vt:lpstr>
      <vt:lpstr>Power-of-2 Multiply with Shift</vt:lpstr>
      <vt:lpstr>Power-of-2 Multiply with Shift</vt:lpstr>
      <vt:lpstr>Power-of-2 Multiply with Shift</vt:lpstr>
      <vt:lpstr>Unsigned Power-of-2 Divide with Shift</vt:lpstr>
      <vt:lpstr>Incorrect Power-of-2 Divide</vt:lpstr>
      <vt:lpstr>Signed Power-of-2 Divide with Shift</vt:lpstr>
      <vt:lpstr>Correct Power-of-2 Divide with Biasing</vt:lpstr>
      <vt:lpstr>Biasing without changing result</vt:lpstr>
      <vt:lpstr>Correct Power-of-2 Divide (Cont.)</vt:lpstr>
      <vt:lpstr>Biasing that does change the result</vt:lpstr>
      <vt:lpstr>Biasing that does change the result</vt:lpstr>
      <vt:lpstr>Arithmetic: Basic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David Ferry</cp:lastModifiedBy>
  <cp:revision>118</cp:revision>
  <cp:lastPrinted>2010-01-19T15:27:43Z</cp:lastPrinted>
  <dcterms:created xsi:type="dcterms:W3CDTF">2011-01-05T19:59:31Z</dcterms:created>
  <dcterms:modified xsi:type="dcterms:W3CDTF">2017-02-03T17:02:34Z</dcterms:modified>
</cp:coreProperties>
</file>