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732" r:id="rId4"/>
  </p:sldMasterIdLst>
  <p:notesMasterIdLst>
    <p:notesMasterId r:id="rId54"/>
  </p:notesMasterIdLst>
  <p:sldIdLst>
    <p:sldId id="298" r:id="rId5"/>
    <p:sldId id="258" r:id="rId6"/>
    <p:sldId id="259" r:id="rId7"/>
    <p:sldId id="260" r:id="rId8"/>
    <p:sldId id="261" r:id="rId9"/>
    <p:sldId id="308" r:id="rId10"/>
    <p:sldId id="307" r:id="rId11"/>
    <p:sldId id="300" r:id="rId12"/>
    <p:sldId id="311" r:id="rId13"/>
    <p:sldId id="309" r:id="rId14"/>
    <p:sldId id="301" r:id="rId15"/>
    <p:sldId id="306" r:id="rId16"/>
    <p:sldId id="302" r:id="rId17"/>
    <p:sldId id="303" r:id="rId18"/>
    <p:sldId id="312" r:id="rId19"/>
    <p:sldId id="320" r:id="rId20"/>
    <p:sldId id="313" r:id="rId21"/>
    <p:sldId id="315" r:id="rId22"/>
    <p:sldId id="321" r:id="rId23"/>
    <p:sldId id="316" r:id="rId24"/>
    <p:sldId id="319" r:id="rId25"/>
    <p:sldId id="314" r:id="rId26"/>
    <p:sldId id="322" r:id="rId27"/>
    <p:sldId id="323" r:id="rId28"/>
    <p:sldId id="318" r:id="rId29"/>
    <p:sldId id="317" r:id="rId30"/>
    <p:sldId id="310" r:id="rId31"/>
    <p:sldId id="264" r:id="rId32"/>
    <p:sldId id="265" r:id="rId33"/>
    <p:sldId id="266" r:id="rId34"/>
    <p:sldId id="267" r:id="rId35"/>
    <p:sldId id="299" r:id="rId36"/>
    <p:sldId id="269" r:id="rId37"/>
    <p:sldId id="270" r:id="rId38"/>
    <p:sldId id="277" r:id="rId39"/>
    <p:sldId id="338" r:id="rId40"/>
    <p:sldId id="339" r:id="rId41"/>
    <p:sldId id="335" r:id="rId42"/>
    <p:sldId id="324" r:id="rId43"/>
    <p:sldId id="325" r:id="rId44"/>
    <p:sldId id="326" r:id="rId45"/>
    <p:sldId id="327" r:id="rId46"/>
    <p:sldId id="328" r:id="rId47"/>
    <p:sldId id="329" r:id="rId48"/>
    <p:sldId id="331" r:id="rId49"/>
    <p:sldId id="332" r:id="rId50"/>
    <p:sldId id="333" r:id="rId51"/>
    <p:sldId id="334" r:id="rId52"/>
    <p:sldId id="292" r:id="rId53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4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4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60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Instructor: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David Ferry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Data Representation –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	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latin typeface="+mn-lt"/>
              </a:rPr>
              <a:t>CSCI 2400 / ECE 3217:  </a:t>
            </a:r>
            <a:r>
              <a:rPr lang="en-US" sz="2000" dirty="0">
                <a:latin typeface="+mn-lt"/>
              </a:rPr>
              <a:t>Computer Architecture</a:t>
            </a:r>
            <a:endParaRPr lang="en-US" sz="2000" dirty="0" smtClean="0">
              <a:latin typeface="+mn-lt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029028" y="5558879"/>
            <a:ext cx="5085944" cy="692497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via Jason </a:t>
            </a:r>
            <a:r>
              <a:rPr lang="en-US" sz="200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Fritts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56821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26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/>
              <a:t>the sign bit is in the most significant bit</a:t>
            </a:r>
          </a:p>
          <a:p>
            <a:pPr marL="552450" lvl="1"/>
            <a:r>
              <a:rPr lang="en-US" dirty="0"/>
              <a:t>the next four bits are </a:t>
            </a:r>
            <a:r>
              <a:rPr lang="en-US" dirty="0" smtClean="0"/>
              <a:t>the exponent 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/>
              <a:t>, </a:t>
            </a:r>
            <a:r>
              <a:rPr lang="en-US" dirty="0"/>
              <a:t>with a bias of </a:t>
            </a:r>
            <a:r>
              <a:rPr lang="en-US" dirty="0" smtClean="0"/>
              <a:t>2</a:t>
            </a:r>
            <a:r>
              <a:rPr lang="en-US" baseline="30000" dirty="0" smtClean="0"/>
              <a:t>4-1</a:t>
            </a:r>
            <a:r>
              <a:rPr lang="en-US" dirty="0" smtClean="0"/>
              <a:t> - 1 = 7</a:t>
            </a:r>
            <a:endParaRPr lang="en-US" dirty="0"/>
          </a:p>
          <a:p>
            <a:pPr marL="552450" lvl="1"/>
            <a:r>
              <a:rPr lang="en-US" dirty="0" smtClean="0"/>
              <a:t>the </a:t>
            </a:r>
            <a:r>
              <a:rPr lang="en-US" dirty="0"/>
              <a:t>last three bits are </a:t>
            </a:r>
            <a:r>
              <a:rPr lang="en-US" dirty="0" smtClean="0"/>
              <a:t>the fraction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</a:p>
          <a:p>
            <a:pPr marL="552450" lvl="1"/>
            <a:endParaRPr lang="en-US" dirty="0" smtClean="0"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dirty="0" smtClean="0"/>
              <a:t>Exponent bias</a:t>
            </a:r>
            <a:endParaRPr lang="en-US" dirty="0"/>
          </a:p>
          <a:p>
            <a:pPr marL="552450" lvl="1"/>
            <a:r>
              <a:rPr lang="en-US" dirty="0" smtClean="0"/>
              <a:t>enable exponent to represent both positive and negative powers of 2</a:t>
            </a:r>
            <a:endParaRPr lang="en-US" dirty="0"/>
          </a:p>
          <a:p>
            <a:pPr marL="552450" lvl="1"/>
            <a:r>
              <a:rPr lang="en-US" dirty="0" smtClean="0"/>
              <a:t>use half of range for positive and half for negative power</a:t>
            </a:r>
            <a:endParaRPr lang="en-US" dirty="0"/>
          </a:p>
          <a:p>
            <a:pPr marL="552450" lvl="1"/>
            <a:r>
              <a:rPr lang="en-US" dirty="0" smtClean="0"/>
              <a:t>given </a:t>
            </a:r>
            <a:r>
              <a:rPr lang="en-US" i="1" dirty="0" smtClean="0"/>
              <a:t>k</a:t>
            </a:r>
            <a:r>
              <a:rPr lang="en-US" dirty="0" smtClean="0"/>
              <a:t> exponent bits, bias is then 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 - 1</a:t>
            </a:r>
            <a:endParaRPr lang="en-US" dirty="0">
              <a:cs typeface="Courier New Bold" panose="02070609020205020404" pitchFamily="49" charset="0"/>
            </a:endParaRP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2028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8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109537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Floating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Point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Encodings and Visualization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914400" y="5827782"/>
            <a:ext cx="7315200" cy="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91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2296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22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41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229600" y="6437382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7630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810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6504057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9144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848600" y="5318194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92163" y="5294382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962400" y="6272282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943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813300" y="5446782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17220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124200" y="5461069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124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7955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572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8001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219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267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648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648200" y="6275457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96875" y="61230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237538" y="60468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33400" y="14478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smtClean="0"/>
              <a:t>Five encodings:</a:t>
            </a:r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Two general forms:		normalized, </a:t>
            </a:r>
            <a:r>
              <a:rPr lang="en-US" dirty="0" err="1" smtClean="0"/>
              <a:t>denormalized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Three special values:		zero, infinity, </a:t>
            </a:r>
            <a:r>
              <a:rPr lang="en-US" dirty="0" err="1" smtClean="0"/>
              <a:t>NaN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(not a number)</a:t>
            </a:r>
          </a:p>
          <a:p>
            <a:pPr marL="317500" lvl="1" indent="0">
              <a:buNone/>
              <a:tabLst>
                <a:tab pos="2971800" algn="l"/>
              </a:tabLst>
            </a:pPr>
            <a:endParaRPr lang="en-US" sz="800" i="1" dirty="0" smtClean="0"/>
          </a:p>
          <a:p>
            <a:pPr marL="317500" lvl="1" indent="0">
              <a:buNone/>
              <a:tabLst>
                <a:tab pos="685800" algn="l"/>
                <a:tab pos="3314700" algn="l"/>
                <a:tab pos="58293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Name</a:t>
            </a:r>
            <a:r>
              <a:rPr lang="en-US" dirty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Exponent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Fraction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/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zero</a:t>
            </a:r>
            <a:r>
              <a:rPr lang="en-US" sz="1800" dirty="0"/>
              <a:t>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 smtClean="0"/>
              <a:t> </a:t>
            </a:r>
            <a:r>
              <a:rPr lang="en-US" sz="1800" dirty="0"/>
              <a:t>== </a:t>
            </a:r>
            <a:r>
              <a:rPr lang="en-US" sz="1800" dirty="0" smtClean="0"/>
              <a:t>0000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</a:t>
            </a:r>
            <a:r>
              <a:rPr lang="en-US" sz="1800" dirty="0"/>
              <a:t>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denormalized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0000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normalized</a:t>
            </a:r>
            <a:r>
              <a:rPr lang="en-US" sz="1800" dirty="0"/>
              <a:t>	0000 &lt; 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&lt; 1111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infinity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NaN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!= 000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7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5334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0" y="3026540"/>
            <a:ext cx="8928100" cy="298334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xxx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NaN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 dirty="0"/>
              <a:t>Dynamic Range (</a:t>
            </a:r>
            <a:r>
              <a:rPr lang="en-US" dirty="0" smtClean="0"/>
              <a:t>Positives)</a:t>
            </a:r>
            <a:endParaRPr lang="en-US" dirty="0"/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725787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80442" y="3026539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6858000" y="6001435"/>
            <a:ext cx="680186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infinity</a:t>
            </a:r>
            <a:endParaRPr lang="en-US" sz="1600" b="1" i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6858000" y="6230035"/>
            <a:ext cx="182902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err="1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NaN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  (not a number)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91200" y="381000"/>
            <a:ext cx="298450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2860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7432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2004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6576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norm: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denorm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0928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17245"/>
              </p:ext>
            </p:extLst>
          </p:nvPr>
        </p:nvGraphicFramePr>
        <p:xfrm>
          <a:off x="381000" y="4267200"/>
          <a:ext cx="8458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1" name="Worksheet" r:id="rId3" imgW="8563043" imgH="485775" progId="Excel.Sheet.8">
                  <p:embed/>
                </p:oleObj>
              </mc:Choice>
              <mc:Fallback>
                <p:oleObj name="Worksheet" r:id="rId3" imgW="8563043" imgH="4857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8458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5987008" y="3733800"/>
            <a:ext cx="285219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8 </a:t>
            </a:r>
            <a:r>
              <a:rPr lang="en-US" sz="2400" i="1" dirty="0" err="1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denormalized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values</a:t>
            </a:r>
            <a:endParaRPr lang="en-US" sz="2400" i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10100" y="3962400"/>
            <a:ext cx="1323564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095458"/>
              </p:ext>
            </p:extLst>
          </p:nvPr>
        </p:nvGraphicFramePr>
        <p:xfrm>
          <a:off x="404813" y="56007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2" name="Worksheet" r:id="rId5" imgW="7875000" imgH="953280" progId="Excel.Sheet.8">
                  <p:embed/>
                </p:oleObj>
              </mc:Choice>
              <mc:Fallback>
                <p:oleObj name="Worksheet" r:id="rId5" imgW="7875000" imgH="95328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56007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7620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48768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7"/>
          <p:cNvSpPr>
            <a:spLocks/>
          </p:cNvSpPr>
          <p:nvPr/>
        </p:nvSpPr>
        <p:spPr bwMode="auto">
          <a:xfrm>
            <a:off x="2438400" y="5178623"/>
            <a:ext cx="201689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(blowup of 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-1 </a:t>
            </a:r>
            <a:r>
              <a:rPr lang="en-US" sz="2000" i="1" dirty="0" smtClean="0">
                <a:solidFill>
                  <a:schemeClr val="accent2"/>
                </a:solidFill>
                <a:latin typeface="Arial"/>
                <a:ea typeface="Calibri" charset="0"/>
                <a:cs typeface="Arial"/>
                <a:sym typeface="Calibri" charset="0"/>
              </a:rPr>
              <a:t>→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1</a:t>
            </a:r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876800" y="3962400"/>
            <a:ext cx="1056865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5867400" y="914400"/>
            <a:ext cx="2923942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(reduced format from 8 bits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to 6 bits for visualization)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6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What is the exponent bias?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2525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784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0239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27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5416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35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3268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459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292100"/>
                <a:r>
                  <a:rPr lang="en-US" dirty="0"/>
                  <a:t>What is the bit pattern of the number closest to zero?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2197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29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Background: Fractional binary numbers</a:t>
            </a:r>
          </a:p>
          <a:p>
            <a:r>
              <a:rPr lang="en-US" dirty="0" smtClean="0"/>
              <a:t>Example and properties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 smtClean="0"/>
              <a:t>Floating point in C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552450" lvl="1"/>
                <a:r>
                  <a:rPr lang="en-US" dirty="0" smtClean="0"/>
                  <a:t>Sign = 0, Exponent = 11110,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=1111, so 0111101111</a:t>
                </a:r>
              </a:p>
              <a:p>
                <a:pPr marL="292100"/>
                <a:r>
                  <a:rPr lang="en-US" dirty="0" smtClean="0"/>
                  <a:t>What is the bit pattern of the number closest to zero?</a:t>
                </a:r>
              </a:p>
              <a:p>
                <a:pPr marL="552450" lvl="1"/>
                <a:r>
                  <a:rPr lang="en-US" dirty="0" smtClean="0"/>
                  <a:t>Sign = ?, Exponent = 00000,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=0001, so ?000000001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5473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79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</a:p>
          <a:p>
            <a:pPr marL="317500" lvl="1" indent="0">
              <a:buNone/>
            </a:pP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02496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532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2801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62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  <a:p>
            <a:pPr marL="292100"/>
            <a:r>
              <a:rPr lang="en-US" dirty="0" smtClean="0"/>
              <a:t>What is the value of the smallest positive normal number?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66758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67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38100" indent="0">
                  <a:buNone/>
                </a:pPr>
                <a:endParaRPr lang="en-US" dirty="0" smtClean="0"/>
              </a:p>
              <a:p>
                <a:pPr marL="292100"/>
                <a:r>
                  <a:rPr lang="en-US" dirty="0" smtClean="0"/>
                  <a:t>What is the bit pattern of the smallest positive normal number?</a:t>
                </a:r>
                <a:endParaRPr lang="en-US" dirty="0"/>
              </a:p>
              <a:p>
                <a:pPr marL="552450" lvl="1"/>
                <a:r>
                  <a:rPr lang="en-US" dirty="0" smtClean="0"/>
                  <a:t>Sign = 0, </a:t>
                </a:r>
                <a:r>
                  <a:rPr lang="en-US" dirty="0" err="1" smtClean="0"/>
                  <a:t>exp</a:t>
                </a:r>
                <a:r>
                  <a:rPr lang="en-US" dirty="0" smtClean="0"/>
                  <a:t> = 00001,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 = 0000; so 0000010000</a:t>
                </a:r>
                <a:endParaRPr lang="en-US" dirty="0"/>
              </a:p>
              <a:p>
                <a:pPr marL="292100"/>
                <a:r>
                  <a:rPr lang="en-US" dirty="0" smtClean="0"/>
                  <a:t>What is the value of the smallest positive normal number?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p>
                    </m:sSup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552450" lvl="1"/>
                <a:r>
                  <a:rPr lang="en-US" dirty="0" smtClean="0"/>
                  <a:t>S = 0</a:t>
                </a:r>
              </a:p>
              <a:p>
                <a:pPr marL="552450" lvl="1"/>
                <a:r>
                  <a:rPr lang="en-US" dirty="0" smtClean="0"/>
                  <a:t>Exponent bias = 15, so E = 1 - 15 = -14</a:t>
                </a:r>
              </a:p>
              <a:p>
                <a:pPr marL="552450" lvl="1"/>
                <a:r>
                  <a:rPr lang="en-US" dirty="0" smtClean="0"/>
                  <a:t>M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1+0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dirty="0" smtClean="0"/>
                  <a:t> = 1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×1×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−14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14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dirty="0"/>
                  <a:t>0.00006103515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 b="-952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42964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23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61540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127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</a:p>
          <a:p>
            <a:pPr marL="552450" lvl="1"/>
            <a:r>
              <a:rPr lang="en-US" dirty="0" smtClean="0"/>
              <a:t>Both can represent 2</a:t>
            </a:r>
            <a:r>
              <a:rPr lang="en-US" baseline="30000" dirty="0" smtClean="0"/>
              <a:t>32</a:t>
            </a:r>
            <a:r>
              <a:rPr lang="en-US" dirty="0" smtClean="0"/>
              <a:t> values, but some bit patterns duplicate values,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e.g. +0/-0, </a:t>
            </a:r>
            <a:r>
              <a:rPr lang="en-US" dirty="0"/>
              <a:t>+</a:t>
            </a:r>
            <a:r>
              <a:rPr lang="en-US" dirty="0" smtClean="0">
                <a:sym typeface="Symbol"/>
              </a:rPr>
              <a:t>/-</a:t>
            </a:r>
            <a:r>
              <a:rPr lang="en-US" dirty="0" smtClean="0">
                <a:sym typeface="Symbol" pitchFamily="18" charset="2"/>
              </a:rPr>
              <a:t>, and many </a:t>
            </a:r>
            <a:r>
              <a:rPr lang="en-US" dirty="0" err="1" smtClean="0">
                <a:sym typeface="Symbol" pitchFamily="18" charset="2"/>
              </a:rPr>
              <a:t>NaNs</a:t>
            </a:r>
            <a:r>
              <a:rPr lang="en-US" dirty="0" smtClean="0">
                <a:sym typeface="Symbol" pitchFamily="18" charset="2"/>
              </a:rPr>
              <a:t> (exponent = 11…1, </a:t>
            </a:r>
            <a:r>
              <a:rPr lang="en-US" dirty="0" err="1" smtClean="0">
                <a:sym typeface="Symbol" pitchFamily="18" charset="2"/>
              </a:rPr>
              <a:t>frac</a:t>
            </a:r>
            <a:r>
              <a:rPr lang="en-US" dirty="0" smtClean="0">
                <a:sym typeface="Symbol" pitchFamily="18" charset="2"/>
              </a:rPr>
              <a:t> != 00…0)</a:t>
            </a:r>
            <a:endParaRPr lang="en-US" dirty="0"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39809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28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solidFill>
                  <a:schemeClr val="bg1">
                    <a:lumMod val="65000"/>
                  </a:schemeClr>
                </a:solidFill>
                <a:ea typeface="Calibri" charset="0"/>
                <a:cs typeface="Calibri" charset="0"/>
              </a:rPr>
              <a:t>Example and properties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215900" indent="-215900"/>
            <a:r>
              <a:rPr lang="en-US" dirty="0" smtClean="0">
                <a:ea typeface="Calibri" charset="0"/>
                <a:cs typeface="Calibri" charset="0"/>
              </a:rPr>
              <a:t>IEEE </a:t>
            </a:r>
            <a:r>
              <a:rPr lang="en-US" dirty="0"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00788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we express fractions like ¼ in binary?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precision: </a:t>
            </a:r>
            <a:r>
              <a:rPr lang="en-US" dirty="0"/>
              <a:t>32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0000"/>
              </a:spcBef>
            </a:pPr>
            <a:r>
              <a:rPr lang="en-US" dirty="0"/>
              <a:t>Double precision: 64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14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55140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26191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6362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Condition: </a:t>
                </a:r>
                <a:r>
                  <a:rPr lang="en-US" i="1" dirty="0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000…0 and </a:t>
                </a:r>
                <a:r>
                  <a:rPr lang="en-US" i="1" dirty="0" err="1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111…1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Exponent coded as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biased</a:t>
                </a:r>
                <a:r>
                  <a:rPr lang="en-US" dirty="0"/>
                  <a:t> value: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Exp</a:t>
                </a:r>
                <a:r>
                  <a:rPr lang="en-US" dirty="0"/>
                  <a:t> –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</a:t>
                </a:r>
                <a:endParaRPr lang="en-US" dirty="0"/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Exp</a:t>
                </a:r>
                <a:r>
                  <a:rPr lang="en-US" dirty="0"/>
                  <a:t>: </a:t>
                </a:r>
                <a:r>
                  <a:rPr lang="en-US" dirty="0" smtClean="0"/>
                  <a:t> unsigned value of </a:t>
                </a:r>
                <a:r>
                  <a:rPr lang="en-US" i="1" dirty="0" err="1" smtClean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exp</a:t>
                </a:r>
                <a:r>
                  <a:rPr lang="en-US" dirty="0"/>
                  <a:t> field </a:t>
                </a:r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Bias</a:t>
                </a:r>
                <a:r>
                  <a:rPr lang="en-US" dirty="0"/>
                  <a:t> = 2</a:t>
                </a:r>
                <a:r>
                  <a:rPr lang="en-US" i="1" baseline="32000" dirty="0"/>
                  <a:t>k</a:t>
                </a:r>
                <a:r>
                  <a:rPr lang="en-US" baseline="32000" dirty="0"/>
                  <a:t>-1</a:t>
                </a:r>
                <a:r>
                  <a:rPr lang="en-US" dirty="0"/>
                  <a:t> - 1, where </a:t>
                </a:r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k</a:t>
                </a:r>
                <a:r>
                  <a:rPr lang="en-US" dirty="0"/>
                  <a:t> is number of exponent bits</a:t>
                </a:r>
              </a:p>
              <a:p>
                <a:pPr marL="838200" lvl="2"/>
                <a:r>
                  <a:rPr lang="en-US" dirty="0"/>
                  <a:t>Single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127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 smtClean="0"/>
                  <a:t>: 1…254  </a:t>
                </a:r>
                <a:r>
                  <a:rPr lang="en-US" dirty="0" smtClean="0">
                    <a:sym typeface="Symbol"/>
                  </a:rPr>
                  <a:t> </a:t>
                </a:r>
                <a:r>
                  <a:rPr lang="en-US" dirty="0" smtClean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: -126…127)</a:t>
                </a:r>
              </a:p>
              <a:p>
                <a:pPr marL="838200" lvl="2"/>
                <a:r>
                  <a:rPr lang="en-US" dirty="0"/>
                  <a:t>Double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1023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/>
                  <a:t>: 1…2046 </a:t>
                </a:r>
                <a:r>
                  <a:rPr lang="en-US" dirty="0">
                    <a:sym typeface="Symbol"/>
                  </a:rPr>
                  <a:t> 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 smtClean="0"/>
                  <a:t>: </a:t>
                </a:r>
                <a:r>
                  <a:rPr lang="en-US" dirty="0"/>
                  <a:t>-1022…1023)</a:t>
                </a:r>
              </a:p>
              <a:p>
                <a:pPr lvl="2"/>
                <a:endParaRPr lang="en-US" sz="1000" dirty="0"/>
              </a:p>
              <a:p>
                <a:r>
                  <a:rPr lang="en-US" dirty="0" err="1"/>
                  <a:t>Significand</a:t>
                </a:r>
                <a:r>
                  <a:rPr lang="en-US" dirty="0"/>
                  <a:t> coded with implied leading 1: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M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u="sng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.xxx…x</a:t>
                </a:r>
                <a:r>
                  <a:rPr lang="en-US" baseline="-6000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endParaRPr lang="en-US" dirty="0"/>
              </a:p>
              <a:p>
                <a:pPr marL="552450" lvl="1"/>
                <a:r>
                  <a:rPr lang="en-US" dirty="0"/>
                  <a:t> 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xxx…x</a:t>
                </a:r>
                <a:r>
                  <a:rPr lang="en-US" dirty="0"/>
                  <a:t>: bits of </a:t>
                </a:r>
                <a:r>
                  <a:rPr lang="en-US" dirty="0" err="1" smtClean="0">
                    <a:latin typeface="Calibri Italic" panose="020F05020202040A0204" pitchFamily="34" charset="0"/>
                    <a:ea typeface="Monaco" charset="0"/>
                    <a:cs typeface="Calibri Italic" panose="020F05020202040A0204" pitchFamily="34" charset="0"/>
                    <a:sym typeface="Monaco" charset="0"/>
                  </a:rPr>
                  <a:t>frac</a:t>
                </a:r>
                <a:endParaRPr lang="en-US" dirty="0" smtClean="0">
                  <a:latin typeface="Calibri Italic" panose="020F05020202040A0204" pitchFamily="34" charset="0"/>
                  <a:ea typeface="Monaco" charset="0"/>
                  <a:cs typeface="Calibri Italic" panose="020F05020202040A0204" pitchFamily="34" charset="0"/>
                  <a:sym typeface="Monaco" charset="0"/>
                </a:endParaRPr>
              </a:p>
              <a:p>
                <a:pPr lvl="2"/>
                <a:endParaRPr lang="en-US" sz="1000" dirty="0"/>
              </a:p>
              <a:p>
                <a:r>
                  <a:rPr lang="en-US" dirty="0" smtClean="0"/>
                  <a:t>Decimal value of normalized FP representations:</a:t>
                </a:r>
                <a:endParaRPr lang="en-US" dirty="0"/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Single-precision: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1.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−127</m:t>
                        </m:r>
                      </m:sup>
                    </m:sSup>
                  </m:oMath>
                </a14:m>
                <a:endParaRPr lang="en-US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Double-precision: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×1.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−1023</m:t>
                        </m:r>
                      </m:sup>
                    </m:sSup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1508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674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674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674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 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  (</a:t>
            </a:r>
            <a:r>
              <a:rPr lang="en-US" sz="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000" dirty="0"/>
              <a:t>  =  </a:t>
            </a:r>
            <a:r>
              <a:rPr lang="en-US" sz="20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000" dirty="0"/>
              <a:t> – </a:t>
            </a:r>
            <a:r>
              <a:rPr lang="en-US" sz="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Bias)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943100" algn="l"/>
                <a:tab pos="2400300" algn="l"/>
                <a:tab pos="2971800" algn="l"/>
                <a:tab pos="33147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</a:t>
            </a:r>
            <a:r>
              <a:rPr lang="en-US" sz="1800" i="1" dirty="0" smtClean="0"/>
              <a:t>E + Bias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230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2230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2230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48000" y="1981200"/>
            <a:ext cx="0" cy="3048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209800" y="5410200"/>
            <a:ext cx="1905000" cy="381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67200" y="3886200"/>
            <a:ext cx="1314077" cy="1905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659525" y="1340584"/>
            <a:ext cx="43859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shift binary point by K bits so that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only one leading 1 bit remains on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 left side of the binary point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(here, shifted right by 13 bits, so K = 13),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then multiply by 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   (here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13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)</a:t>
            </a:r>
            <a:endParaRPr lang="en-US" sz="2000" i="1" baseline="30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874875" y="2156192"/>
            <a:ext cx="1001925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048000" y="2590800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133600" y="2590800"/>
            <a:ext cx="2133600" cy="16002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 smtClean="0"/>
              <a:t> </a:t>
            </a:r>
            <a:r>
              <a:rPr lang="en-US" dirty="0"/>
              <a:t>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</a:t>
            </a:r>
            <a:r>
              <a:rPr lang="en-US" dirty="0" smtClean="0"/>
              <a:t>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 very close to 0.0</a:t>
            </a:r>
          </a:p>
          <a:p>
            <a:pPr marL="838200" lvl="2"/>
            <a:r>
              <a:rPr lang="en-US" dirty="0"/>
              <a:t>Lose precision as get smaller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Special condition</a:t>
            </a:r>
            <a:r>
              <a:rPr lang="en-US" dirty="0"/>
              <a:t>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Represents value </a:t>
            </a:r>
            <a:r>
              <a:rPr lang="en-US" sz="2400" u="sng" dirty="0" smtClean="0">
                <a:sym typeface="Symbol"/>
              </a:rPr>
              <a:t></a:t>
            </a:r>
            <a:r>
              <a:rPr lang="en-US" u="sng" dirty="0" smtClean="0"/>
              <a:t> </a:t>
            </a:r>
            <a:r>
              <a:rPr lang="en-US" u="sng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Not-a-Number (</a:t>
            </a:r>
            <a:r>
              <a:rPr lang="en-US" u="sng" dirty="0" err="1"/>
              <a:t>NaN</a:t>
            </a:r>
            <a:r>
              <a:rPr lang="en-US" u="sng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 smtClean="0"/>
              <a:t>Floating </a:t>
            </a:r>
            <a:r>
              <a:rPr lang="en-US" dirty="0"/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00048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  <p:extLst>
      <p:ext uri="{BB962C8B-B14F-4D97-AF65-F5344CB8AC3E}">
        <p14:creationId xmlns:p14="http://schemas.microsoft.com/office/powerpoint/2010/main" val="4219107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</a:t>
            </a:r>
            <a:r>
              <a:rPr lang="en-US" dirty="0" smtClean="0">
                <a:solidFill>
                  <a:srgbClr val="B3B3B3"/>
                </a:solidFill>
              </a:rPr>
              <a:t>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</a:t>
            </a:r>
            <a:r>
              <a:rPr lang="en-US" dirty="0" smtClean="0">
                <a:solidFill>
                  <a:srgbClr val="B3B3B3"/>
                </a:solidFill>
              </a:rPr>
              <a:t>standard</a:t>
            </a:r>
            <a:endParaRPr lang="en-US" dirty="0" smtClean="0">
              <a:solidFill>
                <a:srgbClr val="B3B3B3"/>
              </a:solidFill>
            </a:endParaRPr>
          </a:p>
          <a:p>
            <a:r>
              <a:rPr lang="en-US" dirty="0" smtClean="0"/>
              <a:t>Rounding, addition, multiplication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Floating </a:t>
            </a:r>
            <a:r>
              <a:rPr lang="en-US" dirty="0">
                <a:solidFill>
                  <a:srgbClr val="B3B3B3"/>
                </a:solidFill>
              </a:rPr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64643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8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29895"/>
              </p:ext>
            </p:extLst>
          </p:nvPr>
        </p:nvGraphicFramePr>
        <p:xfrm>
          <a:off x="4203700" y="1066800"/>
          <a:ext cx="825500" cy="2129801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18238"/>
              </p:ext>
            </p:extLst>
          </p:nvPr>
        </p:nvGraphicFramePr>
        <p:xfrm>
          <a:off x="3352800" y="3733800"/>
          <a:ext cx="925451" cy="1666240"/>
        </p:xfrm>
        <a:graphic>
          <a:graphicData uri="http://schemas.openxmlformats.org/drawingml/2006/table">
            <a:tbl>
              <a:tblPr/>
              <a:tblGrid>
                <a:gridCol w="925451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172201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696200" cy="155892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Place-Value Fractional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Binary Numbers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20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(Half way—round up)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(Half way—round down)</a:t>
            </a:r>
          </a:p>
        </p:txBody>
      </p:sp>
    </p:spTree>
    <p:extLst>
      <p:ext uri="{BB962C8B-B14F-4D97-AF65-F5344CB8AC3E}">
        <p14:creationId xmlns:p14="http://schemas.microsoft.com/office/powerpoint/2010/main" val="277343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  <p:extLst>
      <p:ext uri="{BB962C8B-B14F-4D97-AF65-F5344CB8AC3E}">
        <p14:creationId xmlns:p14="http://schemas.microsoft.com/office/powerpoint/2010/main" val="4709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Multiplication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×(3.0×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  <a:endParaRPr lang="en-US" dirty="0">
                  <a:solidFill>
                    <a:srgbClr val="980002"/>
                  </a:solidFill>
                </a:endParaRPr>
              </a:p>
              <a:p>
                <a:r>
                  <a:rPr lang="en-US" dirty="0" smtClean="0"/>
                  <a:t>Compute result by pieces:</a:t>
                </a:r>
                <a:endParaRPr lang="en-US" dirty="0"/>
              </a:p>
              <a:p>
                <a:pPr marL="552450" lvl="1"/>
                <a:r>
                  <a:rPr lang="en-US" dirty="0"/>
                  <a:t>Sign </a:t>
                </a:r>
                <a:r>
                  <a:rPr lang="en-US" dirty="0" smtClean="0"/>
                  <a:t>: </a:t>
                </a:r>
                <a:r>
                  <a:rPr lang="en-US" dirty="0"/>
                  <a:t>		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left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* 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right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= 1*1 = 1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</a:t>
                </a:r>
                <a:r>
                  <a:rPr lang="en-US" dirty="0" smtClean="0"/>
                  <a:t>	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* 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2.5 * 3.0 = 7.5</a:t>
                </a:r>
                <a:endParaRPr lang="en-US" dirty="0"/>
              </a:p>
              <a:p>
                <a:pPr marL="552450" lvl="1"/>
                <a:r>
                  <a:rPr lang="en-US" dirty="0"/>
                  <a:t>Exponent </a:t>
                </a:r>
                <a:r>
                  <a:rPr lang="en-US" dirty="0" smtClean="0"/>
                  <a:t>: </a:t>
                </a: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baseline="-25000" dirty="0" smtClean="0"/>
                  <a:t> </a:t>
                </a:r>
                <a:r>
                  <a:rPr lang="en-US" dirty="0" smtClean="0"/>
                  <a:t>+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3 + 2 = 5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7.5 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193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</a:t>
            </a:r>
            <a:r>
              <a:rPr lang="en-US" dirty="0"/>
              <a:t>^</a:t>
            </a:r>
            <a:r>
              <a:rPr lang="en-US" dirty="0"/>
              <a:t> 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63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Addition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+(3.0×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</a:p>
              <a:p>
                <a:r>
                  <a:rPr lang="en-US" dirty="0" smtClean="0"/>
                  <a:t>Assume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is larger that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endParaRPr lang="en-US" dirty="0"/>
              </a:p>
              <a:p>
                <a:r>
                  <a:rPr lang="en-US" dirty="0" smtClean="0"/>
                  <a:t>Align by decimal point: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2.5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+ .3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2.8</a:t>
                </a:r>
                <a:endParaRPr lang="en-US" dirty="0" smtClean="0"/>
              </a:p>
              <a:p>
                <a:pPr marL="552450" lvl="1"/>
                <a:endParaRPr lang="en-US" dirty="0" smtClean="0"/>
              </a:p>
              <a:p>
                <a:pPr marL="552450" lvl="1"/>
                <a:r>
                  <a:rPr lang="en-US" dirty="0" smtClean="0"/>
                  <a:t>Exponent : </a:t>
                </a:r>
                <a:r>
                  <a:rPr lang="en-US" dirty="0"/>
                  <a:t>	</a:t>
                </a:r>
                <a:r>
                  <a:rPr lang="en-US" dirty="0" smtClean="0"/>
                  <a:t>	E =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= 3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 bwMode="auto">
          <a:xfrm>
            <a:off x="3124200" y="3657600"/>
            <a:ext cx="838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6816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337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Commutative?</a:t>
            </a:r>
          </a:p>
          <a:p>
            <a:pPr lvl="1"/>
            <a:r>
              <a:rPr lang="en-US" dirty="0" smtClean="0"/>
              <a:t>(a + b) = (b + a)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</a:t>
            </a:r>
            <a:r>
              <a:rPr lang="en-US" dirty="0" smtClean="0">
                <a:latin typeface="Courier New"/>
                <a:cs typeface="Courier New"/>
              </a:rPr>
              <a:t>3.14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2915" y="1752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508625" y="29083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410617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Commutative</a:t>
            </a:r>
            <a:r>
              <a:rPr lang="en-US" dirty="0" smtClean="0"/>
              <a:t>?</a:t>
            </a:r>
          </a:p>
          <a:p>
            <a:pPr marL="552450" lvl="1"/>
            <a:r>
              <a:rPr lang="en-US" dirty="0" smtClean="0"/>
              <a:t>Ex: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>
                <a:latin typeface="Courier New"/>
                <a:cs typeface="Courier New"/>
              </a:rPr>
              <a:t>1e20*1e-20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=</a:t>
            </a:r>
            <a:r>
              <a:rPr lang="en-US" dirty="0" smtClean="0">
                <a:latin typeface="Courier New"/>
                <a:cs typeface="Courier New"/>
              </a:rPr>
              <a:t>(1e-20*1e20)</a:t>
            </a:r>
            <a:endParaRPr lang="en-US" dirty="0" smtClean="0"/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</a:p>
          <a:p>
            <a:pPr marL="838200" lvl="2"/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26188" y="281305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26188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604039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Represents </a:t>
            </a:r>
            <a:r>
              <a:rPr lang="en-US" dirty="0"/>
              <a:t>numbers of form M x </a:t>
            </a:r>
            <a:r>
              <a:rPr lang="en-US" dirty="0" smtClean="0"/>
              <a:t>2</a:t>
            </a:r>
            <a:r>
              <a:rPr lang="en-US" baseline="32000" dirty="0" smtClean="0"/>
              <a:t>E</a:t>
            </a:r>
          </a:p>
          <a:p>
            <a:pPr lvl="2"/>
            <a:endParaRPr lang="en-US" dirty="0"/>
          </a:p>
          <a:p>
            <a:r>
              <a:rPr lang="en-US" dirty="0"/>
              <a:t>One can reason about operations independent of implementation</a:t>
            </a:r>
          </a:p>
          <a:p>
            <a:pPr marL="552450" lvl="1"/>
            <a:r>
              <a:rPr lang="en-US" dirty="0"/>
              <a:t>As if computed with perfect precision and then </a:t>
            </a:r>
            <a:r>
              <a:rPr lang="en-US" dirty="0" smtClean="0"/>
              <a:t>rounded</a:t>
            </a:r>
          </a:p>
          <a:p>
            <a:pPr marL="1181100" lvl="3"/>
            <a:endParaRPr lang="en-US" dirty="0"/>
          </a:p>
          <a:p>
            <a:r>
              <a:rPr lang="en-US" dirty="0"/>
              <a:t>Not the same as real arithmetic</a:t>
            </a:r>
          </a:p>
          <a:p>
            <a:pPr marL="552450" lvl="1"/>
            <a:r>
              <a:rPr lang="en-US" dirty="0"/>
              <a:t>Violates associativity/</a:t>
            </a:r>
            <a:r>
              <a:rPr lang="en-US" dirty="0" err="1"/>
              <a:t>distributivity</a:t>
            </a:r>
            <a:endParaRPr lang="en-US" dirty="0"/>
          </a:p>
          <a:p>
            <a:pPr marL="552450" lvl="1"/>
            <a:r>
              <a:rPr lang="en-US" dirty="0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Value	Representation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101.11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4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1+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10.111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2+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0.011001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endParaRPr lang="en-US" sz="2000" baseline="-6000" dirty="0" smtClean="0">
                  <a:solidFill>
                    <a:schemeClr val="tx1"/>
                  </a:solidFill>
                  <a:latin typeface="Monaco" charset="0"/>
                  <a:ea typeface="Monaco" charset="0"/>
                  <a:cs typeface="Monaco" charset="0"/>
                  <a:sym typeface="Monaco" charset="0"/>
                </a:endParaRPr>
              </a:p>
              <a:p>
                <a:pPr marL="254000" indent="-254000" algn="l">
                  <a:spcBef>
                    <a:spcPts val="0"/>
                  </a:spcBef>
                  <a:tabLst>
                    <a:tab pos="2398713" algn="l"/>
                  </a:tabLst>
                </a:pPr>
                <a:endParaRPr lang="en-US" sz="20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Observations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Divide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right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Multiply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left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Limitations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Can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only exactly represent numbers of the form 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x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/2</a:t>
                </a:r>
                <a:r>
                  <a:rPr lang="en-US" sz="2000" i="1" baseline="30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k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Other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rational numbers have repeating bit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lvl="1"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914400" algn="l"/>
                    <a:tab pos="2286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Value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Representation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1/3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0.0101010101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1/5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0.001100110011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[0011]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>
                  <a:solidFill>
                    <a:schemeClr val="tx1"/>
                  </a:solidFill>
                  <a:latin typeface="Calibri" panose="020F0502020204030204" pitchFamily="34" charset="0"/>
                  <a:ea typeface="Calibri" charset="0"/>
                  <a:cs typeface="Calibri" charset="0"/>
                  <a:sym typeface="Calibri Bold" charset="0"/>
                </a:endParaRP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80000"/>
                  <a:buFont typeface="Wingdings 2" panose="05020102010507070707" pitchFamily="18" charset="2"/>
                  <a:buChar char=""/>
                  <a:tabLst>
                    <a:tab pos="1143000" algn="l"/>
                    <a:tab pos="25146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Limited range when used with “fixed point” 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 Bold" charset="0"/>
                  <a:cs typeface="Calibri" panose="020F0502020204030204" pitchFamily="34" charset="0"/>
                  <a:sym typeface="Calibri Bold" charset="0"/>
                </a:endParaRPr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1295" t="-2850" r="-4646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Gill Sans"/>
              </a:rPr>
              <a:t>255 </a:t>
            </a:r>
            <a:r>
              <a:rPr lang="en-US" baseline="30000" dirty="0" smtClean="0">
                <a:latin typeface="Gill Sans"/>
              </a:rPr>
              <a:t>9</a:t>
            </a:r>
            <a:r>
              <a:rPr lang="en-US" dirty="0" smtClean="0">
                <a:latin typeface="Gill Sans"/>
              </a:rPr>
              <a:t>⁄</a:t>
            </a:r>
            <a:r>
              <a:rPr lang="en-US" baseline="-25000" dirty="0" smtClean="0">
                <a:latin typeface="Gill Sans"/>
              </a:rPr>
              <a:t>16</a:t>
            </a:r>
            <a:r>
              <a:rPr lang="en-US" dirty="0" smtClean="0">
                <a:latin typeface="Gill Sans"/>
              </a:rPr>
              <a:t>  </a:t>
            </a:r>
            <a:r>
              <a:rPr lang="en-US" dirty="0" smtClean="0"/>
              <a:t>to binary</a:t>
            </a:r>
          </a:p>
          <a:p>
            <a:pPr marL="0" indent="0">
              <a:buNone/>
            </a:pPr>
            <a:r>
              <a:rPr lang="en-US" baseline="-25000" dirty="0"/>
              <a:t>	</a:t>
            </a:r>
            <a:r>
              <a:rPr lang="en-US" dirty="0" smtClean="0">
                <a:latin typeface="Gill Sans"/>
              </a:rPr>
              <a:t>10101.10101</a:t>
            </a:r>
            <a:r>
              <a:rPr lang="en-US" baseline="-25000" dirty="0" smtClean="0">
                <a:latin typeface="Gill Sans"/>
              </a:rPr>
              <a:t>2</a:t>
            </a:r>
            <a:r>
              <a:rPr lang="en-US" dirty="0" smtClean="0"/>
              <a:t> to decimal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5091621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Suppose an 8-bit fixed-point representation with: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One sign bit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Four integer bits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Three fractional bits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 smtClean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Convert: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12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6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Monaco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11010110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2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 to decimal</a:t>
                </a:r>
                <a:endParaRPr lang="en-US" sz="2000" baseline="-60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	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endParaRPr lang="en-US" sz="2000" baseline="-60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largest positive value? What is it?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closest to zero?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of zero?</a:t>
                </a:r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2285" t="-1781" r="-838" b="-594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1816"/>
              </p:ext>
            </p:extLst>
          </p:nvPr>
        </p:nvGraphicFramePr>
        <p:xfrm>
          <a:off x="4038600" y="2133600"/>
          <a:ext cx="3459163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28800"/>
                <a:gridCol w="1249363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integer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fractional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244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Example and properties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IEEE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21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Similar to scientific notation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1.25 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=1,250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	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2.78 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  <m:r>
                      <a:rPr lang="en-US" b="0" i="0" smtClean="0">
                        <a:latin typeface="Cambria Math"/>
                        <a:ea typeface="Cambria Math"/>
                      </a:rPr>
                      <m:t>=0.0278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FP is this concept but with an efficient binary format! But…</a:t>
                </a:r>
              </a:p>
              <a:p>
                <a:pPr lvl="1"/>
                <a:r>
                  <a:rPr lang="en-US" dirty="0" smtClean="0"/>
                  <a:t>Uses base 2 instead of base 10</a:t>
                </a:r>
              </a:p>
              <a:p>
                <a:pPr lvl="1"/>
                <a:r>
                  <a:rPr lang="en-US" dirty="0" smtClean="0"/>
                  <a:t>Places restrictions on how certain values are represented</a:t>
                </a:r>
              </a:p>
              <a:p>
                <a:pPr lvl="1"/>
                <a:r>
                  <a:rPr lang="en-US" dirty="0" smtClean="0"/>
                  <a:t>Deals with finiteness of representation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5465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Pages>0</Pages>
  <Words>2120</Words>
  <Characters>0</Characters>
  <Application>Microsoft Office PowerPoint</Application>
  <PresentationFormat>On-screen Show (4:3)</PresentationFormat>
  <Lines>0</Lines>
  <Paragraphs>668</Paragraphs>
  <Slides>49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Title Slide</vt:lpstr>
      <vt:lpstr>Title and Content</vt:lpstr>
      <vt:lpstr>Title Only</vt:lpstr>
      <vt:lpstr>template2007</vt:lpstr>
      <vt:lpstr>Worksheet</vt:lpstr>
      <vt:lpstr>Data Representation –   Floating Point  CSCI 2400 / ECE 3217:  Computer Architecture</vt:lpstr>
      <vt:lpstr>Today: Floating Point</vt:lpstr>
      <vt:lpstr>Fractional binary numbers</vt:lpstr>
      <vt:lpstr>Place-Value Fractional Binary Numbers</vt:lpstr>
      <vt:lpstr>Fractional Binary Numbers: Examples</vt:lpstr>
      <vt:lpstr>Quick Check</vt:lpstr>
      <vt:lpstr>Quick Check</vt:lpstr>
      <vt:lpstr>Today: Floating Point</vt:lpstr>
      <vt:lpstr>Floating Point Representation</vt:lpstr>
      <vt:lpstr>Floating Point Representation</vt:lpstr>
      <vt:lpstr>Tiny Floating Point Example</vt:lpstr>
      <vt:lpstr>Floating Point Encodings and Visualization</vt:lpstr>
      <vt:lpstr>Dynamic Range (Positives)</vt:lpstr>
      <vt:lpstr>Distribution of Values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Interesting Numbers</vt:lpstr>
      <vt:lpstr>Today: Floating Point</vt:lpstr>
      <vt:lpstr>Floating Point in C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Scientific Notation Multiplication</vt:lpstr>
      <vt:lpstr>FP Multiplication</vt:lpstr>
      <vt:lpstr>Scientific Notation Addition</vt:lpstr>
      <vt:lpstr>Floating Point Addition</vt:lpstr>
      <vt:lpstr>Mathematical Properties of FP Add</vt:lpstr>
      <vt:lpstr>Mathematical Properties of FP Mult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David Ferry</cp:lastModifiedBy>
  <cp:revision>68</cp:revision>
  <cp:lastPrinted>2014-01-30T21:35:57Z</cp:lastPrinted>
  <dcterms:created xsi:type="dcterms:W3CDTF">2011-01-05T19:58:47Z</dcterms:created>
  <dcterms:modified xsi:type="dcterms:W3CDTF">2016-09-16T15:54:40Z</dcterms:modified>
</cp:coreProperties>
</file>