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51"/>
  </p:notesMasterIdLst>
  <p:handoutMasterIdLst>
    <p:handoutMasterId r:id="rId52"/>
  </p:handoutMasterIdLst>
  <p:sldIdLst>
    <p:sldId id="688" r:id="rId4"/>
    <p:sldId id="698" r:id="rId5"/>
    <p:sldId id="694" r:id="rId6"/>
    <p:sldId id="695" r:id="rId7"/>
    <p:sldId id="673" r:id="rId8"/>
    <p:sldId id="696" r:id="rId9"/>
    <p:sldId id="675" r:id="rId10"/>
    <p:sldId id="676" r:id="rId11"/>
    <p:sldId id="697" r:id="rId12"/>
    <p:sldId id="677" r:id="rId13"/>
    <p:sldId id="699" r:id="rId14"/>
    <p:sldId id="689" r:id="rId15"/>
    <p:sldId id="609" r:id="rId16"/>
    <p:sldId id="610" r:id="rId17"/>
    <p:sldId id="693" r:id="rId18"/>
    <p:sldId id="700" r:id="rId19"/>
    <p:sldId id="690" r:id="rId20"/>
    <p:sldId id="701" r:id="rId21"/>
    <p:sldId id="691" r:id="rId22"/>
    <p:sldId id="612" r:id="rId23"/>
    <p:sldId id="613" r:id="rId24"/>
    <p:sldId id="703" r:id="rId25"/>
    <p:sldId id="692" r:id="rId26"/>
    <p:sldId id="617" r:id="rId27"/>
    <p:sldId id="704" r:id="rId28"/>
    <p:sldId id="705" r:id="rId29"/>
    <p:sldId id="706" r:id="rId30"/>
    <p:sldId id="707" r:id="rId31"/>
    <p:sldId id="709" r:id="rId32"/>
    <p:sldId id="714" r:id="rId33"/>
    <p:sldId id="710" r:id="rId34"/>
    <p:sldId id="711" r:id="rId35"/>
    <p:sldId id="712" r:id="rId36"/>
    <p:sldId id="713" r:id="rId37"/>
    <p:sldId id="715" r:id="rId38"/>
    <p:sldId id="718" r:id="rId39"/>
    <p:sldId id="719" r:id="rId40"/>
    <p:sldId id="716" r:id="rId41"/>
    <p:sldId id="720" r:id="rId42"/>
    <p:sldId id="721" r:id="rId43"/>
    <p:sldId id="724" r:id="rId44"/>
    <p:sldId id="722" r:id="rId45"/>
    <p:sldId id="725" r:id="rId46"/>
    <p:sldId id="723" r:id="rId47"/>
    <p:sldId id="727" r:id="rId48"/>
    <p:sldId id="728" r:id="rId49"/>
    <p:sldId id="702" r:id="rId50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E0F4E3"/>
    <a:srgbClr val="E0E0E0"/>
    <a:srgbClr val="E3E4E6"/>
    <a:srgbClr val="FFFF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6" autoAdjust="0"/>
    <p:restoredTop sz="94660"/>
  </p:normalViewPr>
  <p:slideViewPr>
    <p:cSldViewPr snapToObjects="1">
      <p:cViewPr varScale="1">
        <p:scale>
          <a:sx n="75" d="100"/>
          <a:sy n="75" d="100"/>
        </p:scale>
        <p:origin x="-6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07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76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286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2.doc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1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4.xls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5.xls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6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7.doc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Arithmetic and Bitwise Operations 	on Binary 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CSCI 2400:  </a:t>
            </a:r>
            <a:r>
              <a:rPr lang="en-US" sz="2000" b="0" dirty="0"/>
              <a:t>Computer Architecture</a:t>
            </a:r>
            <a:br>
              <a:rPr lang="en-US" sz="2000" b="0" dirty="0"/>
            </a:br>
            <a:r>
              <a:rPr lang="en-US" sz="2000" b="0" dirty="0"/>
              <a:t>ECE </a:t>
            </a:r>
            <a:r>
              <a:rPr lang="en-US" sz="2000" b="0" dirty="0" smtClean="0"/>
              <a:t>3217: Computer Architecture and Organization</a:t>
            </a:r>
            <a:br>
              <a:rPr lang="en-US" sz="2000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/>
          </a:p>
          <a:p>
            <a:pPr lvl="0">
              <a:defRPr/>
            </a:pPr>
            <a:r>
              <a:rPr lang="en-US" dirty="0" smtClean="0"/>
              <a:t>David Ferry</a:t>
            </a:r>
            <a:endParaRPr lang="en-US" dirty="0"/>
          </a:p>
        </p:txBody>
      </p:sp>
      <p:sp>
        <p:nvSpPr>
          <p:cNvPr id="4" name="Rectangle 5"/>
          <p:cNvSpPr>
            <a:spLocks/>
          </p:cNvSpPr>
          <p:nvPr/>
        </p:nvSpPr>
        <p:spPr bwMode="auto">
          <a:xfrm>
            <a:off x="2029028" y="5562600"/>
            <a:ext cx="5085944" cy="692497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b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</a:b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by Jason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Fritts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2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&lt;&lt;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sym typeface="Monaco" charset="0"/>
              </a:rPr>
              <a:t>y</a:t>
            </a:r>
            <a:r>
              <a:rPr lang="en-US" dirty="0" smtClean="0"/>
              <a:t> places</a:t>
            </a:r>
            <a:endParaRPr lang="en-US" dirty="0"/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&gt;&gt;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right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&lt;&lt;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sym typeface="Monaco" charset="0"/>
              </a:rPr>
              <a:t>y</a:t>
            </a:r>
            <a:r>
              <a:rPr lang="en-US" dirty="0" smtClean="0"/>
              <a:t> places</a:t>
            </a:r>
            <a:endParaRPr lang="en-US" dirty="0"/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&gt;&gt;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right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40" y="24"/>
              <a:ext cx="785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00110011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3" y="24"/>
              <a:ext cx="43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3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24"/>
              <a:ext cx="785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4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3" y="24"/>
              <a:ext cx="85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3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1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84" y="24"/>
              <a:ext cx="69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1111111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1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24"/>
              <a:ext cx="785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4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3" y="24"/>
              <a:ext cx="858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</a:t>
              </a: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3</a:t>
              </a:r>
              <a:endPara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86" y="24"/>
              <a:ext cx="91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1800" b="0" dirty="0">
                <a:solidFill>
                  <a:srgbClr val="000066"/>
                </a:solidFill>
                <a:latin typeface="Courier New Bold Italic" charset="0"/>
                <a:ea typeface="Courier New Bold Italic" charset="0"/>
                <a:cs typeface="Courier New Bold Italic" charset="0"/>
                <a:sym typeface="Courier New Bold Italic" charset="0"/>
              </a:endParaRP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sp>
        <p:nvSpPr>
          <p:cNvPr id="62514" name="Rectangle 63"/>
          <p:cNvSpPr>
            <a:spLocks/>
          </p:cNvSpPr>
          <p:nvPr/>
        </p:nvSpPr>
        <p:spPr bwMode="auto">
          <a:xfrm>
            <a:off x="6781800" y="22860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sp>
        <p:nvSpPr>
          <p:cNvPr id="62510" name="Rectangle 69"/>
          <p:cNvSpPr>
            <a:spLocks/>
          </p:cNvSpPr>
          <p:nvPr/>
        </p:nvSpPr>
        <p:spPr bwMode="auto">
          <a:xfrm>
            <a:off x="6781800" y="27432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sp>
        <p:nvSpPr>
          <p:cNvPr id="62502" name="Rectangle 81"/>
          <p:cNvSpPr>
            <a:spLocks/>
          </p:cNvSpPr>
          <p:nvPr/>
        </p:nvSpPr>
        <p:spPr bwMode="auto">
          <a:xfrm>
            <a:off x="6781800" y="40386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2498" name="Rectangle 87"/>
          <p:cNvSpPr>
            <a:spLocks/>
          </p:cNvSpPr>
          <p:nvPr/>
        </p:nvSpPr>
        <p:spPr bwMode="auto">
          <a:xfrm>
            <a:off x="6781800" y="4953000"/>
            <a:ext cx="1371600" cy="45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66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03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Bitwise-NOT:  One’s Complement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Bitwise-NOT operation: 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~</a:t>
            </a: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Bitwise-NOT of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 smtClean="0">
                <a:cs typeface="Calibri" panose="020F0502020204030204" pitchFamily="34" charset="0"/>
              </a:rPr>
              <a:t>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~x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Flip all bits </a:t>
            </a:r>
            <a:r>
              <a:rPr lang="en-US" dirty="0"/>
              <a:t>of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 smtClean="0">
                <a:cs typeface="Calibri" panose="020F0502020204030204" pitchFamily="34" charset="0"/>
              </a:rPr>
              <a:t>to compute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2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flip each 1 to 0</a:t>
            </a:r>
          </a:p>
          <a:p>
            <a:pPr lvl="2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flip each 0 </a:t>
            </a:r>
            <a:r>
              <a:rPr lang="en-US" dirty="0">
                <a:cs typeface="Calibri" panose="020F0502020204030204" pitchFamily="34" charset="0"/>
              </a:rPr>
              <a:t>to </a:t>
            </a:r>
            <a:r>
              <a:rPr lang="en-US" dirty="0" smtClean="0">
                <a:cs typeface="Calibri" panose="020F0502020204030204" pitchFamily="34" charset="0"/>
              </a:rPr>
              <a:t>1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Given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10011101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Flip bits (one’s complement</a:t>
            </a:r>
            <a:r>
              <a:rPr lang="en-US" dirty="0" smtClean="0"/>
              <a:t>):</a:t>
            </a:r>
            <a:endParaRPr lang="en-US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029200" y="4267200"/>
            <a:ext cx="2438400" cy="461963"/>
            <a:chOff x="2448" y="1968"/>
            <a:chExt cx="1536" cy="291"/>
          </a:xfrm>
        </p:grpSpPr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283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8" name="Rectangle 7"/>
            <p:cNvSpPr>
              <a:spLocks noChangeArrowheads="1"/>
            </p:cNvSpPr>
            <p:nvPr/>
          </p:nvSpPr>
          <p:spPr bwMode="auto">
            <a:xfrm>
              <a:off x="297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9" name="Rectangle 8"/>
            <p:cNvSpPr>
              <a:spLocks noChangeArrowheads="1"/>
            </p:cNvSpPr>
            <p:nvPr/>
          </p:nvSpPr>
          <p:spPr bwMode="auto">
            <a:xfrm>
              <a:off x="312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0" name="Rectangle 9"/>
            <p:cNvSpPr>
              <a:spLocks noChangeArrowheads="1"/>
            </p:cNvSpPr>
            <p:nvPr/>
          </p:nvSpPr>
          <p:spPr bwMode="auto">
            <a:xfrm>
              <a:off x="355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369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384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3" name="Rectangle 12"/>
            <p:cNvSpPr>
              <a:spLocks noChangeArrowheads="1"/>
            </p:cNvSpPr>
            <p:nvPr/>
          </p:nvSpPr>
          <p:spPr bwMode="auto">
            <a:xfrm>
              <a:off x="3264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4" name="Rectangle 13"/>
            <p:cNvSpPr>
              <a:spLocks noChangeArrowheads="1"/>
            </p:cNvSpPr>
            <p:nvPr/>
          </p:nvSpPr>
          <p:spPr bwMode="auto">
            <a:xfrm>
              <a:off x="3408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5" name="Rectangle 14"/>
            <p:cNvSpPr>
              <a:spLocks noChangeArrowheads="1"/>
            </p:cNvSpPr>
            <p:nvPr/>
          </p:nvSpPr>
          <p:spPr bwMode="auto">
            <a:xfrm>
              <a:off x="2448" y="1968"/>
              <a:ext cx="29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 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953000" y="5786437"/>
            <a:ext cx="2514600" cy="461963"/>
            <a:chOff x="2400" y="2448"/>
            <a:chExt cx="1584" cy="291"/>
          </a:xfrm>
        </p:grpSpPr>
        <p:sp>
          <p:nvSpPr>
            <p:cNvPr id="31768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69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0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1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3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5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6" name="Rectangle 24"/>
            <p:cNvSpPr>
              <a:spLocks noChangeArrowheads="1"/>
            </p:cNvSpPr>
            <p:nvPr/>
          </p:nvSpPr>
          <p:spPr bwMode="auto">
            <a:xfrm>
              <a:off x="2400" y="2448"/>
              <a:ext cx="34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~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>
            <a:off x="6553200" y="48768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62048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Integer Negation:  Two’s Complement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Negate a number by taking 2’s Complement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Flip bits (one’s complement) and add 1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Negation (Two’s Complement):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cs typeface="Calibri" panose="020F0502020204030204" pitchFamily="34" charset="0"/>
              </a:rPr>
              <a:t>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10011101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Flip bits (one’s </a:t>
            </a:r>
            <a:r>
              <a:rPr lang="en-US" dirty="0" smtClean="0"/>
              <a:t>complement):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Add 1:</a:t>
            </a:r>
            <a:endParaRPr lang="en-US" dirty="0"/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332288" y="3195637"/>
            <a:ext cx="2449513" cy="461963"/>
            <a:chOff x="2441" y="1968"/>
            <a:chExt cx="1543" cy="291"/>
          </a:xfrm>
        </p:grpSpPr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283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8" name="Rectangle 7"/>
            <p:cNvSpPr>
              <a:spLocks noChangeArrowheads="1"/>
            </p:cNvSpPr>
            <p:nvPr/>
          </p:nvSpPr>
          <p:spPr bwMode="auto">
            <a:xfrm>
              <a:off x="297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9" name="Rectangle 8"/>
            <p:cNvSpPr>
              <a:spLocks noChangeArrowheads="1"/>
            </p:cNvSpPr>
            <p:nvPr/>
          </p:nvSpPr>
          <p:spPr bwMode="auto">
            <a:xfrm>
              <a:off x="312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0" name="Rectangle 9"/>
            <p:cNvSpPr>
              <a:spLocks noChangeArrowheads="1"/>
            </p:cNvSpPr>
            <p:nvPr/>
          </p:nvSpPr>
          <p:spPr bwMode="auto">
            <a:xfrm>
              <a:off x="355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369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384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3" name="Rectangle 12"/>
            <p:cNvSpPr>
              <a:spLocks noChangeArrowheads="1"/>
            </p:cNvSpPr>
            <p:nvPr/>
          </p:nvSpPr>
          <p:spPr bwMode="auto">
            <a:xfrm>
              <a:off x="3264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4" name="Rectangle 13"/>
            <p:cNvSpPr>
              <a:spLocks noChangeArrowheads="1"/>
            </p:cNvSpPr>
            <p:nvPr/>
          </p:nvSpPr>
          <p:spPr bwMode="auto">
            <a:xfrm>
              <a:off x="3408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5" name="Rectangle 14"/>
            <p:cNvSpPr>
              <a:spLocks noChangeArrowheads="1"/>
            </p:cNvSpPr>
            <p:nvPr/>
          </p:nvSpPr>
          <p:spPr bwMode="auto">
            <a:xfrm>
              <a:off x="2441" y="1968"/>
              <a:ext cx="29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 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46563" y="4495800"/>
            <a:ext cx="2535238" cy="461963"/>
            <a:chOff x="2387" y="2448"/>
            <a:chExt cx="1597" cy="291"/>
          </a:xfrm>
        </p:grpSpPr>
        <p:sp>
          <p:nvSpPr>
            <p:cNvPr id="31768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69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0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1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3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5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6" name="Rectangle 24"/>
            <p:cNvSpPr>
              <a:spLocks noChangeArrowheads="1"/>
            </p:cNvSpPr>
            <p:nvPr/>
          </p:nvSpPr>
          <p:spPr bwMode="auto">
            <a:xfrm>
              <a:off x="2387" y="2448"/>
              <a:ext cx="34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~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929062" y="4876800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31757" name="Line 26"/>
          <p:cNvSpPr>
            <a:spLocks noChangeShapeType="1"/>
          </p:cNvSpPr>
          <p:nvPr/>
        </p:nvSpPr>
        <p:spPr bwMode="auto">
          <a:xfrm>
            <a:off x="3962400" y="5410200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6517842" y="4953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867401" y="36576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4246562" y="5481637"/>
            <a:ext cx="2535238" cy="461963"/>
            <a:chOff x="2387" y="2448"/>
            <a:chExt cx="1597" cy="291"/>
          </a:xfrm>
        </p:grpSpPr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7" name="Rectangle 24"/>
            <p:cNvSpPr>
              <a:spLocks noChangeArrowheads="1"/>
            </p:cNvSpPr>
            <p:nvPr/>
          </p:nvSpPr>
          <p:spPr bwMode="auto">
            <a:xfrm>
              <a:off x="2387" y="2448"/>
              <a:ext cx="311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-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627239"/>
              </p:ext>
            </p:extLst>
          </p:nvPr>
        </p:nvGraphicFramePr>
        <p:xfrm>
          <a:off x="1447800" y="1828800"/>
          <a:ext cx="59690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4" name="Document" r:id="rId4" imgW="6195544" imgH="2110276" progId="Word.Document.8">
                  <p:embed/>
                </p:oleObj>
              </mc:Choice>
              <mc:Fallback>
                <p:oleObj name="Document" r:id="rId4" imgW="6195544" imgH="211027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59690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5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and Bitwise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Bitwise AND, OR, NOT, and XOR</a:t>
            </a:r>
          </a:p>
          <a:p>
            <a:pPr lvl="1"/>
            <a:r>
              <a:rPr lang="en-US" dirty="0" smtClean="0"/>
              <a:t>Logical AND, OR, NOT</a:t>
            </a:r>
          </a:p>
          <a:p>
            <a:pPr lvl="1"/>
            <a:r>
              <a:rPr lang="en-US" dirty="0" smtClean="0"/>
              <a:t>Shifts</a:t>
            </a:r>
          </a:p>
          <a:p>
            <a:pPr lvl="1"/>
            <a:r>
              <a:rPr lang="en-US" dirty="0" smtClean="0"/>
              <a:t>Complements </a:t>
            </a:r>
          </a:p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Unsigned addition</a:t>
            </a:r>
          </a:p>
          <a:p>
            <a:pPr lvl="1"/>
            <a:r>
              <a:rPr lang="en-US" dirty="0" smtClean="0"/>
              <a:t>Signed addition</a:t>
            </a:r>
          </a:p>
          <a:p>
            <a:pPr lvl="1"/>
            <a:r>
              <a:rPr lang="en-US" dirty="0" smtClean="0"/>
              <a:t>Unsigned/signed multiplication</a:t>
            </a:r>
          </a:p>
          <a:p>
            <a:pPr lvl="1"/>
            <a:r>
              <a:rPr lang="en-US" dirty="0" smtClean="0"/>
              <a:t>Unsigned/signed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352800"/>
            <a:ext cx="8083550" cy="1600200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Addition Operation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Carry output dropped at end of addition</a:t>
            </a:r>
          </a:p>
          <a:p>
            <a:pPr lvl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Valid ONLY if true sum is within </a:t>
            </a:r>
            <a:r>
              <a:rPr lang="en-US" i="1" dirty="0" smtClean="0"/>
              <a:t>w</a:t>
            </a:r>
            <a:r>
              <a:rPr lang="en-US" dirty="0" smtClean="0"/>
              <a:t>-bit range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34243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dirty="0" smtClean="0">
                <a:latin typeface="Calibri" pitchFamily="34" charset="0"/>
              </a:rPr>
              <a:t> 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+1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20597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</p:spTree>
    <p:extLst>
      <p:ext uri="{BB962C8B-B14F-4D97-AF65-F5344CB8AC3E}">
        <p14:creationId xmlns:p14="http://schemas.microsoft.com/office/powerpoint/2010/main" val="3079804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352800"/>
            <a:ext cx="8083550" cy="1600200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Addition Operation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Carry output dropped at end of addition</a:t>
            </a:r>
          </a:p>
          <a:p>
            <a:pPr lvl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Valid ONLY if true sum is within </a:t>
            </a:r>
            <a:r>
              <a:rPr lang="en-US" i="1" dirty="0" smtClean="0"/>
              <a:t>w</a:t>
            </a:r>
            <a:r>
              <a:rPr lang="en-US" dirty="0" smtClean="0"/>
              <a:t>-bit range</a:t>
            </a:r>
          </a:p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#1: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34243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dirty="0" smtClean="0">
                <a:latin typeface="Calibri" pitchFamily="34" charset="0"/>
              </a:rPr>
              <a:t> 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+1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20597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309939" y="5238750"/>
            <a:ext cx="3090863" cy="400050"/>
            <a:chOff x="2832" y="2448"/>
            <a:chExt cx="1947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98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286000" y="5619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319338" y="6153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309936" y="6229350"/>
            <a:ext cx="3076575" cy="400050"/>
            <a:chOff x="2832" y="2451"/>
            <a:chExt cx="1938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172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309938" y="5695954"/>
            <a:ext cx="3055938" cy="400050"/>
            <a:chOff x="2832" y="2451"/>
            <a:chExt cx="192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74</a:t>
              </a:r>
              <a:r>
                <a:rPr lang="en-US" sz="2000" b="0" baseline="-25000" dirty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384242" y="4857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819400" y="6303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0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241242" y="4857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858000" y="5391150"/>
            <a:ext cx="209621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9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21336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25146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30480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31242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7" y="2590804"/>
            <a:ext cx="3076575" cy="400050"/>
            <a:chOff x="2832" y="2451"/>
            <a:chExt cx="1938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202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31979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19466" y="228600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(312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255)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75622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21336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25146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30480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31242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7" y="2590804"/>
            <a:ext cx="3076575" cy="400050"/>
            <a:chOff x="2832" y="2451"/>
            <a:chExt cx="1938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202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31979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19466" y="228600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(312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255)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85" name="Group 15"/>
          <p:cNvGrpSpPr>
            <a:grpSpLocks/>
          </p:cNvGrpSpPr>
          <p:nvPr/>
        </p:nvGrpSpPr>
        <p:grpSpPr bwMode="auto">
          <a:xfrm>
            <a:off x="3081339" y="4933950"/>
            <a:ext cx="3319463" cy="400050"/>
            <a:chOff x="2832" y="2448"/>
            <a:chExt cx="2091" cy="252"/>
          </a:xfrm>
        </p:grpSpPr>
        <p:sp>
          <p:nvSpPr>
            <p:cNvPr id="8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8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" name="Rectangle 24"/>
            <p:cNvSpPr>
              <a:spLocks noChangeArrowheads="1"/>
            </p:cNvSpPr>
            <p:nvPr/>
          </p:nvSpPr>
          <p:spPr bwMode="auto">
            <a:xfrm>
              <a:off x="4289" y="2448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10082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96" name="Rectangle 25"/>
          <p:cNvSpPr>
            <a:spLocks noChangeArrowheads="1"/>
          </p:cNvSpPr>
          <p:nvPr/>
        </p:nvSpPr>
        <p:spPr bwMode="auto">
          <a:xfrm>
            <a:off x="457200" y="53149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57200" y="5848354"/>
            <a:ext cx="452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98" name="Group 15"/>
          <p:cNvGrpSpPr>
            <a:grpSpLocks/>
          </p:cNvGrpSpPr>
          <p:nvPr/>
        </p:nvGrpSpPr>
        <p:grpSpPr bwMode="auto">
          <a:xfrm>
            <a:off x="3081337" y="5924550"/>
            <a:ext cx="3319463" cy="400050"/>
            <a:chOff x="2832" y="2451"/>
            <a:chExt cx="2091" cy="252"/>
          </a:xfrm>
        </p:grpSpPr>
        <p:sp>
          <p:nvSpPr>
            <p:cNvPr id="9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07" name="Rectangle 24"/>
            <p:cNvSpPr>
              <a:spLocks noChangeArrowheads="1"/>
            </p:cNvSpPr>
            <p:nvPr/>
          </p:nvSpPr>
          <p:spPr bwMode="auto">
            <a:xfrm>
              <a:off x="4370" y="2451"/>
              <a:ext cx="553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4524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08" name="Group 15"/>
          <p:cNvGrpSpPr>
            <a:grpSpLocks/>
          </p:cNvGrpSpPr>
          <p:nvPr/>
        </p:nvGrpSpPr>
        <p:grpSpPr bwMode="auto">
          <a:xfrm>
            <a:off x="3081338" y="5391154"/>
            <a:ext cx="3335338" cy="400050"/>
            <a:chOff x="2832" y="2451"/>
            <a:chExt cx="2101" cy="252"/>
          </a:xfrm>
        </p:grpSpPr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1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7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59978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18" name="Rectangle 36"/>
          <p:cNvSpPr>
            <a:spLocks noChangeArrowheads="1"/>
          </p:cNvSpPr>
          <p:nvPr/>
        </p:nvSpPr>
        <p:spPr bwMode="auto">
          <a:xfrm>
            <a:off x="4155642" y="45529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19" name="Rectangle 16"/>
          <p:cNvSpPr>
            <a:spLocks noChangeArrowheads="1"/>
          </p:cNvSpPr>
          <p:nvPr/>
        </p:nvSpPr>
        <p:spPr bwMode="auto">
          <a:xfrm>
            <a:off x="685800" y="59983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20" name="Rectangle 36"/>
          <p:cNvSpPr>
            <a:spLocks noChangeArrowheads="1"/>
          </p:cNvSpPr>
          <p:nvPr/>
        </p:nvSpPr>
        <p:spPr bwMode="auto">
          <a:xfrm>
            <a:off x="3012642" y="45529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#3:</a:t>
            </a:r>
            <a:endParaRPr lang="en-US" dirty="0"/>
          </a:p>
        </p:txBody>
      </p:sp>
      <p:grpSp>
        <p:nvGrpSpPr>
          <p:cNvPr id="126" name="Group 15"/>
          <p:cNvGrpSpPr>
            <a:grpSpLocks/>
          </p:cNvGrpSpPr>
          <p:nvPr/>
        </p:nvGrpSpPr>
        <p:grpSpPr bwMode="auto">
          <a:xfrm>
            <a:off x="1257300" y="5010150"/>
            <a:ext cx="1828800" cy="304800"/>
            <a:chOff x="2832" y="2496"/>
            <a:chExt cx="1152" cy="192"/>
          </a:xfrm>
        </p:grpSpPr>
        <p:sp>
          <p:nvSpPr>
            <p:cNvPr id="12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2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3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3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36" name="Group 15"/>
          <p:cNvGrpSpPr>
            <a:grpSpLocks/>
          </p:cNvGrpSpPr>
          <p:nvPr/>
        </p:nvGrpSpPr>
        <p:grpSpPr bwMode="auto">
          <a:xfrm>
            <a:off x="1252536" y="5462592"/>
            <a:ext cx="1828800" cy="304800"/>
            <a:chOff x="2832" y="2496"/>
            <a:chExt cx="1152" cy="192"/>
          </a:xfrm>
        </p:grpSpPr>
        <p:sp>
          <p:nvSpPr>
            <p:cNvPr id="13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3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4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145" name="Group 15"/>
          <p:cNvGrpSpPr>
            <a:grpSpLocks/>
          </p:cNvGrpSpPr>
          <p:nvPr/>
        </p:nvGrpSpPr>
        <p:grpSpPr bwMode="auto">
          <a:xfrm>
            <a:off x="1252536" y="5995988"/>
            <a:ext cx="1828800" cy="304800"/>
            <a:chOff x="2832" y="2496"/>
            <a:chExt cx="1152" cy="192"/>
          </a:xfrm>
        </p:grpSpPr>
        <p:sp>
          <p:nvSpPr>
            <p:cNvPr id="146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48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4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5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1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2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3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54" name="Rectangle 36"/>
          <p:cNvSpPr>
            <a:spLocks noChangeArrowheads="1"/>
          </p:cNvSpPr>
          <p:nvPr/>
        </p:nvSpPr>
        <p:spPr bwMode="auto">
          <a:xfrm>
            <a:off x="2326842" y="4567535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5" name="Rectangle 36"/>
          <p:cNvSpPr>
            <a:spLocks noChangeArrowheads="1"/>
          </p:cNvSpPr>
          <p:nvPr/>
        </p:nvSpPr>
        <p:spPr bwMode="auto">
          <a:xfrm>
            <a:off x="2098242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6" name="Rectangle 36"/>
          <p:cNvSpPr>
            <a:spLocks noChangeArrowheads="1"/>
          </p:cNvSpPr>
          <p:nvPr/>
        </p:nvSpPr>
        <p:spPr bwMode="auto">
          <a:xfrm>
            <a:off x="1869642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14478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8" name="Rectangle 36"/>
          <p:cNvSpPr>
            <a:spLocks noChangeArrowheads="1"/>
          </p:cNvSpPr>
          <p:nvPr/>
        </p:nvSpPr>
        <p:spPr bwMode="auto">
          <a:xfrm>
            <a:off x="12192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9" name="Rectangle 36"/>
          <p:cNvSpPr>
            <a:spLocks noChangeArrowheads="1"/>
          </p:cNvSpPr>
          <p:nvPr/>
        </p:nvSpPr>
        <p:spPr bwMode="auto">
          <a:xfrm>
            <a:off x="6858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60" name="Rectangle 36"/>
          <p:cNvSpPr>
            <a:spLocks noChangeArrowheads="1"/>
          </p:cNvSpPr>
          <p:nvPr/>
        </p:nvSpPr>
        <p:spPr bwMode="auto">
          <a:xfrm>
            <a:off x="6509566" y="4998666"/>
            <a:ext cx="2471575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16-bit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(70060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65535)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 flipV="1">
            <a:off x="5486400" y="5867400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34882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and Bitwise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Bitwise AND, OR, NOT, and XOR</a:t>
            </a:r>
          </a:p>
          <a:p>
            <a:pPr lvl="1"/>
            <a:r>
              <a:rPr lang="en-US" dirty="0" smtClean="0"/>
              <a:t>Logical AND, OR, NOT</a:t>
            </a:r>
          </a:p>
          <a:p>
            <a:pPr lvl="1"/>
            <a:r>
              <a:rPr lang="en-US" dirty="0" smtClean="0"/>
              <a:t>Shifts</a:t>
            </a:r>
          </a:p>
          <a:p>
            <a:pPr lvl="1"/>
            <a:r>
              <a:rPr lang="en-US" dirty="0" smtClean="0"/>
              <a:t>Complements </a:t>
            </a:r>
          </a:p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Unsigned addition</a:t>
            </a:r>
          </a:p>
          <a:p>
            <a:pPr lvl="1"/>
            <a:r>
              <a:rPr lang="en-US" dirty="0" smtClean="0"/>
              <a:t>Signed addition</a:t>
            </a:r>
          </a:p>
          <a:p>
            <a:pPr lvl="1"/>
            <a:r>
              <a:rPr lang="en-US" dirty="0"/>
              <a:t>Unsigned/signed multiplication</a:t>
            </a:r>
          </a:p>
          <a:p>
            <a:pPr lvl="1"/>
            <a:r>
              <a:rPr lang="en-US" dirty="0"/>
              <a:t>Unsigned/signed division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240143"/>
              </p:ext>
            </p:extLst>
          </p:nvPr>
        </p:nvGraphicFramePr>
        <p:xfrm>
          <a:off x="3810000" y="2065717"/>
          <a:ext cx="4495800" cy="4106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7" name="Worksheet" r:id="rId4" imgW="6448357" imgH="5572125" progId="Excel.Sheet.8">
                  <p:embed/>
                </p:oleObj>
              </mc:Choice>
              <mc:Fallback>
                <p:oleObj name="Worksheet" r:id="rId4" imgW="6448357" imgH="557212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065717"/>
                        <a:ext cx="4495800" cy="4106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Visualizing True Sum (Mathematical)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dirty="0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4-bit integers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endParaRPr lang="en-US" dirty="0" smtClean="0"/>
          </a:p>
          <a:p>
            <a:pPr marL="635000" lvl="1" indent="-228600" eaLnBrk="1" hangingPunct="1">
              <a:defRPr/>
            </a:pPr>
            <a:r>
              <a:rPr lang="en-US" dirty="0" smtClean="0"/>
              <a:t>Compute true sum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Values increase linearly with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Forms planar surface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1" name="Worksheet" r:id="rId4" imgW="6146800" imgH="5067300" progId="Excel.Sheet.8">
                  <p:embed/>
                </p:oleObj>
              </mc:Choice>
              <mc:Fallback>
                <p:oleObj name="Workshee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Signed/Unsigned adds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</p:spTree>
    <p:extLst>
      <p:ext uri="{BB962C8B-B14F-4D97-AF65-F5344CB8AC3E}">
        <p14:creationId xmlns:p14="http://schemas.microsoft.com/office/powerpoint/2010/main" val="1646475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#1: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48768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52578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57912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58674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8" y="5334004"/>
            <a:ext cx="3024188" cy="400050"/>
            <a:chOff x="2832" y="2451"/>
            <a:chExt cx="190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-54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59411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31199" y="5029200"/>
            <a:ext cx="2292615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(-128 &lt; 56 &lt;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 127)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121" name="Group 15"/>
          <p:cNvGrpSpPr>
            <a:grpSpLocks/>
          </p:cNvGrpSpPr>
          <p:nvPr/>
        </p:nvGrpSpPr>
        <p:grpSpPr bwMode="auto">
          <a:xfrm>
            <a:off x="3081339" y="2190750"/>
            <a:ext cx="3090863" cy="400050"/>
            <a:chOff x="2832" y="2448"/>
            <a:chExt cx="1947" cy="252"/>
          </a:xfrm>
        </p:grpSpPr>
        <p:sp>
          <p:nvSpPr>
            <p:cNvPr id="13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6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6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7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9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98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70" name="Rectangle 25"/>
          <p:cNvSpPr>
            <a:spLocks noChangeArrowheads="1"/>
          </p:cNvSpPr>
          <p:nvPr/>
        </p:nvSpPr>
        <p:spPr bwMode="auto">
          <a:xfrm>
            <a:off x="2057400" y="2571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171" name="Line 26"/>
          <p:cNvSpPr>
            <a:spLocks noChangeShapeType="1"/>
          </p:cNvSpPr>
          <p:nvPr/>
        </p:nvSpPr>
        <p:spPr bwMode="auto">
          <a:xfrm>
            <a:off x="2090738" y="3105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172" name="Group 15"/>
          <p:cNvGrpSpPr>
            <a:grpSpLocks/>
          </p:cNvGrpSpPr>
          <p:nvPr/>
        </p:nvGrpSpPr>
        <p:grpSpPr bwMode="auto">
          <a:xfrm>
            <a:off x="3081337" y="3181350"/>
            <a:ext cx="3100388" cy="400050"/>
            <a:chOff x="2832" y="2451"/>
            <a:chExt cx="1953" cy="252"/>
          </a:xfrm>
        </p:grpSpPr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-84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82" name="Group 15"/>
          <p:cNvGrpSpPr>
            <a:grpSpLocks/>
          </p:cNvGrpSpPr>
          <p:nvPr/>
        </p:nvGrpSpPr>
        <p:grpSpPr bwMode="auto">
          <a:xfrm>
            <a:off x="3081338" y="2647954"/>
            <a:ext cx="3055938" cy="400050"/>
            <a:chOff x="2832" y="2451"/>
            <a:chExt cx="1925" cy="252"/>
          </a:xfrm>
        </p:grpSpPr>
        <p:sp>
          <p:nvSpPr>
            <p:cNvPr id="18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8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74</a:t>
              </a:r>
              <a:r>
                <a:rPr lang="en-US" sz="2000" b="0" baseline="-25000" dirty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92" name="Rectangle 36"/>
          <p:cNvSpPr>
            <a:spLocks noChangeArrowheads="1"/>
          </p:cNvSpPr>
          <p:nvPr/>
        </p:nvSpPr>
        <p:spPr bwMode="auto">
          <a:xfrm>
            <a:off x="4155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3" name="Rectangle 16"/>
          <p:cNvSpPr>
            <a:spLocks noChangeArrowheads="1"/>
          </p:cNvSpPr>
          <p:nvPr/>
        </p:nvSpPr>
        <p:spPr bwMode="auto">
          <a:xfrm>
            <a:off x="2590800" y="3255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0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94" name="Rectangle 36"/>
          <p:cNvSpPr>
            <a:spLocks noChangeArrowheads="1"/>
          </p:cNvSpPr>
          <p:nvPr/>
        </p:nvSpPr>
        <p:spPr bwMode="auto">
          <a:xfrm>
            <a:off x="3012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5" name="Rectangle 36"/>
          <p:cNvSpPr>
            <a:spLocks noChangeArrowheads="1"/>
          </p:cNvSpPr>
          <p:nvPr/>
        </p:nvSpPr>
        <p:spPr bwMode="auto">
          <a:xfrm>
            <a:off x="5029200" y="381000"/>
            <a:ext cx="395832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Note:  Same bytes as for Ex #1 and Ex #2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in unsigned integer addition, but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now interpreted as 8-bit signed integers</a:t>
            </a:r>
            <a:endParaRPr lang="en-US" sz="1800" b="0" i="1" dirty="0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96" name="Straight Connector 195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7" name="Rectangle 36"/>
          <p:cNvSpPr>
            <a:spLocks noChangeArrowheads="1"/>
          </p:cNvSpPr>
          <p:nvPr/>
        </p:nvSpPr>
        <p:spPr bwMode="auto">
          <a:xfrm>
            <a:off x="6671866" y="249555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(172 &gt; 127)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09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12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6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Signed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723447" y="5567680"/>
            <a:ext cx="168712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Positive Overflow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176997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Negative Overflow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Goal: Computing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But, exact results can be bigger than </a:t>
            </a:r>
            <a:r>
              <a:rPr lang="en-US" b="0" i="1" dirty="0" err="1" smtClean="0"/>
              <a:t>w</a:t>
            </a:r>
            <a:r>
              <a:rPr lang="en-US" b="0" i="1" dirty="0" smtClean="0"/>
              <a:t> </a:t>
            </a:r>
            <a:r>
              <a:rPr lang="en-US" dirty="0" smtClean="0"/>
              <a:t>bits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2">
              <a:defRPr/>
            </a:pPr>
            <a:r>
              <a:rPr lang="en-US" b="0" dirty="0" smtClean="0"/>
              <a:t>Result range: 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 (negative): Up to 2</a:t>
            </a:r>
            <a:r>
              <a:rPr lang="en-US" i="1" dirty="0" smtClean="0"/>
              <a:t>w</a:t>
            </a:r>
            <a:r>
              <a:rPr lang="en-US" dirty="0" smtClean="0"/>
              <a:t>-1 bits</a:t>
            </a:r>
          </a:p>
          <a:p>
            <a:pPr lvl="2">
              <a:defRPr/>
            </a:pPr>
            <a:r>
              <a:rPr lang="en-US" b="0" dirty="0" smtClean="0"/>
              <a:t>Result range</a:t>
            </a:r>
            <a:r>
              <a:rPr lang="en-US" b="0" i="1" dirty="0" smtClean="0"/>
              <a:t>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1">
              <a:defRPr/>
            </a:pPr>
            <a:r>
              <a:rPr lang="en-US" dirty="0" smtClean="0"/>
              <a:t>Two’s complement max (positive): 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err="1"/>
              <a:t>S</a:t>
            </a:r>
            <a:r>
              <a:rPr lang="en-US" i="1" dirty="0" err="1" smtClean="0"/>
              <a:t>Min</a:t>
            </a:r>
            <a:r>
              <a:rPr lang="en-US" i="1" baseline="-25000" dirty="0" err="1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2">
              <a:defRPr/>
            </a:pPr>
            <a:r>
              <a:rPr lang="en-US" b="0" dirty="0" smtClean="0"/>
              <a:t>Result range: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eaLnBrk="1" hangingPunct="1">
              <a:defRPr/>
            </a:pPr>
            <a:r>
              <a:rPr lang="en-US" dirty="0" smtClean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is done in software, if needed</a:t>
            </a:r>
          </a:p>
          <a:p>
            <a:pPr lvl="2">
              <a:defRPr/>
            </a:pPr>
            <a:r>
              <a:rPr lang="en-US" dirty="0" smtClean="0"/>
              <a:t>e.g., by “arbitrary precision” arithmetic packages</a:t>
            </a:r>
          </a:p>
        </p:txBody>
      </p:sp>
    </p:spTree>
    <p:extLst>
      <p:ext uri="{BB962C8B-B14F-4D97-AF65-F5344CB8AC3E}">
        <p14:creationId xmlns:p14="http://schemas.microsoft.com/office/powerpoint/2010/main" val="593953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high order </a:t>
            </a:r>
            <a:r>
              <a:rPr lang="en-US" b="0" i="1" dirty="0" smtClean="0"/>
              <a:t>w</a:t>
            </a:r>
            <a:r>
              <a:rPr lang="en-US" dirty="0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dirty="0" smtClean="0"/>
              <a:t>	</a:t>
            </a:r>
            <a:r>
              <a:rPr lang="en-US" i="1" dirty="0"/>
              <a:t> </a:t>
            </a:r>
            <a:r>
              <a:rPr lang="en-US" i="1" dirty="0" smtClean="0"/>
              <a:t>machine</a:t>
            </a:r>
            <a:r>
              <a:rPr lang="en-US" dirty="0" smtClean="0"/>
              <a:t>(u  · v)</a:t>
            </a:r>
            <a:r>
              <a:rPr lang="en-US" i="1" dirty="0" smtClean="0"/>
              <a:t>   </a:t>
            </a:r>
            <a:r>
              <a:rPr lang="en-US" b="0" dirty="0" smtClean="0"/>
              <a:t>=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i="1" dirty="0" smtClean="0"/>
              <a:t>true</a:t>
            </a:r>
            <a:r>
              <a:rPr lang="en-US" dirty="0" smtClean="0"/>
              <a:t>(</a:t>
            </a:r>
            <a:r>
              <a:rPr lang="en-US" b="0" dirty="0" smtClean="0"/>
              <a:t>u · v)  mod 2</a:t>
            </a:r>
            <a:r>
              <a:rPr lang="en-US" b="0" i="1" baseline="30000" dirty="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5335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4065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4267200" y="26276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4267200" y="3027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267200" y="350133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949484" y="301873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938240" y="342779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4140044" y="385378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840480" y="420624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938240" y="472440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038600" y="486664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674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Processor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file (active data)</a:t>
            </a:r>
          </a:p>
          <a:p>
            <a:pPr lvl="1"/>
            <a:r>
              <a:rPr lang="en-US" dirty="0" smtClean="0"/>
              <a:t>We’ll be a lot more specific later…</a:t>
            </a:r>
          </a:p>
          <a:p>
            <a:r>
              <a:rPr lang="en-US" dirty="0" smtClean="0"/>
              <a:t>Arithmetic Logic Unit (ALU)</a:t>
            </a:r>
          </a:p>
          <a:p>
            <a:pPr lvl="1"/>
            <a:r>
              <a:rPr lang="en-US" dirty="0" smtClean="0"/>
              <a:t>Performs signed and unsigned</a:t>
            </a:r>
            <a:br>
              <a:rPr lang="en-US" dirty="0" smtClean="0"/>
            </a:br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Performs logic operations</a:t>
            </a:r>
          </a:p>
          <a:p>
            <a:pPr lvl="1"/>
            <a:r>
              <a:rPr lang="en-US" dirty="0" smtClean="0"/>
              <a:t>Performs bitwise operations</a:t>
            </a:r>
          </a:p>
          <a:p>
            <a:r>
              <a:rPr lang="en-US" dirty="0" smtClean="0"/>
              <a:t>Many other structures…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21" name="Group 20"/>
          <p:cNvGrpSpPr/>
          <p:nvPr/>
        </p:nvGrpSpPr>
        <p:grpSpPr>
          <a:xfrm>
            <a:off x="5017519" y="2049990"/>
            <a:ext cx="3352800" cy="3352800"/>
            <a:chOff x="3886200" y="3285067"/>
            <a:chExt cx="3352800" cy="3352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3886200" y="3285067"/>
              <a:ext cx="3352800" cy="3352800"/>
            </a:xfrm>
            <a:prstGeom prst="rect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rPr>
                <a:t>CPU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4106333" y="4267200"/>
              <a:ext cx="914400" cy="1524000"/>
            </a:xfrm>
            <a:prstGeom prst="rect">
              <a:avLst/>
            </a:prstGeom>
            <a:noFill/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rPr>
                <a:t>Register File</a:t>
              </a:r>
            </a:p>
          </p:txBody>
        </p: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5190771" y="4724400"/>
              <a:ext cx="1743429" cy="635000"/>
              <a:chOff x="4398" y="1808"/>
              <a:chExt cx="464" cy="169"/>
            </a:xfrm>
          </p:grpSpPr>
          <p:sp>
            <p:nvSpPr>
              <p:cNvPr id="9" name="Freeform 26"/>
              <p:cNvSpPr>
                <a:spLocks/>
              </p:cNvSpPr>
              <p:nvPr/>
            </p:nvSpPr>
            <p:spPr bwMode="auto">
              <a:xfrm>
                <a:off x="4407" y="1817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8" y="0"/>
                  </a:cxn>
                  <a:cxn ang="0">
                    <a:pos x="683" y="0"/>
                  </a:cxn>
                  <a:cxn ang="0">
                    <a:pos x="910" y="321"/>
                  </a:cxn>
                  <a:cxn ang="0">
                    <a:pos x="0" y="321"/>
                  </a:cxn>
                </a:cxnLst>
                <a:rect l="0" t="0" r="r" b="b"/>
                <a:pathLst>
                  <a:path w="910" h="321">
                    <a:moveTo>
                      <a:pt x="0" y="321"/>
                    </a:moveTo>
                    <a:lnTo>
                      <a:pt x="228" y="0"/>
                    </a:lnTo>
                    <a:lnTo>
                      <a:pt x="683" y="0"/>
                    </a:lnTo>
                    <a:lnTo>
                      <a:pt x="910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27"/>
              <p:cNvSpPr>
                <a:spLocks/>
              </p:cNvSpPr>
              <p:nvPr/>
            </p:nvSpPr>
            <p:spPr bwMode="auto">
              <a:xfrm>
                <a:off x="4398" y="1808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7" y="0"/>
                  </a:cxn>
                  <a:cxn ang="0">
                    <a:pos x="682" y="0"/>
                  </a:cxn>
                  <a:cxn ang="0">
                    <a:pos x="909" y="321"/>
                  </a:cxn>
                  <a:cxn ang="0">
                    <a:pos x="0" y="321"/>
                  </a:cxn>
                </a:cxnLst>
                <a:rect l="0" t="0" r="r" b="b"/>
                <a:pathLst>
                  <a:path w="909" h="321">
                    <a:moveTo>
                      <a:pt x="0" y="321"/>
                    </a:moveTo>
                    <a:lnTo>
                      <a:pt x="227" y="0"/>
                    </a:lnTo>
                    <a:lnTo>
                      <a:pt x="682" y="0"/>
                    </a:lnTo>
                    <a:lnTo>
                      <a:pt x="909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CCFFFF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dirty="0" smtClean="0"/>
                  <a:t>ALU</a:t>
                </a:r>
                <a:endParaRPr lang="en-US" dirty="0"/>
              </a:p>
            </p:txBody>
          </p:sp>
        </p:grpSp>
        <p:sp>
          <p:nvSpPr>
            <p:cNvPr id="15" name="Rectangle 124"/>
            <p:cNvSpPr>
              <a:spLocks noChangeArrowheads="1"/>
            </p:cNvSpPr>
            <p:nvPr/>
          </p:nvSpPr>
          <p:spPr bwMode="auto">
            <a:xfrm>
              <a:off x="5043713" y="5629275"/>
              <a:ext cx="10636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25"/>
            <p:cNvSpPr>
              <a:spLocks noChangeArrowheads="1"/>
            </p:cNvSpPr>
            <p:nvPr/>
          </p:nvSpPr>
          <p:spPr bwMode="auto">
            <a:xfrm>
              <a:off x="6021613" y="5543550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26"/>
            <p:cNvSpPr>
              <a:spLocks/>
            </p:cNvSpPr>
            <p:nvPr/>
          </p:nvSpPr>
          <p:spPr bwMode="auto">
            <a:xfrm>
              <a:off x="5935888" y="5373687"/>
              <a:ext cx="255588" cy="169863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33"/>
            <p:cNvSpPr>
              <a:spLocks noChangeArrowheads="1"/>
            </p:cNvSpPr>
            <p:nvPr/>
          </p:nvSpPr>
          <p:spPr bwMode="auto">
            <a:xfrm>
              <a:off x="6021613" y="4427537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34"/>
            <p:cNvSpPr>
              <a:spLocks noChangeArrowheads="1"/>
            </p:cNvSpPr>
            <p:nvPr/>
          </p:nvSpPr>
          <p:spPr bwMode="auto">
            <a:xfrm>
              <a:off x="5172301" y="4427537"/>
              <a:ext cx="935037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35"/>
            <p:cNvSpPr>
              <a:spLocks/>
            </p:cNvSpPr>
            <p:nvPr/>
          </p:nvSpPr>
          <p:spPr bwMode="auto">
            <a:xfrm>
              <a:off x="5043713" y="4343400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33"/>
          <p:cNvSpPr/>
          <p:nvPr/>
        </p:nvSpPr>
        <p:spPr bwMode="auto">
          <a:xfrm>
            <a:off x="5030444" y="5715000"/>
            <a:ext cx="3352800" cy="830790"/>
          </a:xfrm>
          <a:prstGeom prst="rect">
            <a:avLst/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Memory</a:t>
            </a:r>
          </a:p>
        </p:txBody>
      </p:sp>
      <p:sp>
        <p:nvSpPr>
          <p:cNvPr id="35" name="Rectangle 125"/>
          <p:cNvSpPr>
            <a:spLocks noChangeArrowheads="1"/>
          </p:cNvSpPr>
          <p:nvPr/>
        </p:nvSpPr>
        <p:spPr bwMode="auto">
          <a:xfrm>
            <a:off x="5642995" y="4727042"/>
            <a:ext cx="85725" cy="812006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26"/>
          <p:cNvSpPr>
            <a:spLocks/>
          </p:cNvSpPr>
          <p:nvPr/>
        </p:nvSpPr>
        <p:spPr bwMode="auto">
          <a:xfrm>
            <a:off x="5557270" y="4557179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126"/>
          <p:cNvSpPr>
            <a:spLocks/>
          </p:cNvSpPr>
          <p:nvPr/>
        </p:nvSpPr>
        <p:spPr bwMode="auto">
          <a:xfrm rot="10800000">
            <a:off x="5557270" y="5539048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106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0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4419600" y="4114800"/>
            <a:ext cx="1836738" cy="304800"/>
            <a:chOff x="2832" y="2496"/>
            <a:chExt cx="1157" cy="19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0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63" name="Group 15"/>
          <p:cNvGrpSpPr>
            <a:grpSpLocks/>
          </p:cNvGrpSpPr>
          <p:nvPr/>
        </p:nvGrpSpPr>
        <p:grpSpPr bwMode="auto">
          <a:xfrm>
            <a:off x="4201160" y="4409440"/>
            <a:ext cx="1836738" cy="304800"/>
            <a:chOff x="2832" y="2496"/>
            <a:chExt cx="1157" cy="192"/>
          </a:xfrm>
        </p:grpSpPr>
        <p:sp>
          <p:nvSpPr>
            <p:cNvPr id="64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6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7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8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4419600" y="4114800"/>
            <a:ext cx="1836738" cy="304800"/>
            <a:chOff x="2832" y="2496"/>
            <a:chExt cx="1157" cy="19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02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</a:t>
            </a:r>
            <a:r>
              <a:rPr lang="en-US" u="sng" dirty="0" smtClean="0"/>
              <a:t>positive</a:t>
            </a:r>
            <a:r>
              <a:rPr lang="en-US" dirty="0" smtClean="0"/>
              <a:t> integers using the same place-value algorithm you learned in grade school</a:t>
            </a:r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43000" y="261868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123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1143000" y="3018730"/>
            <a:ext cx="7473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234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1143000" y="3492380"/>
            <a:ext cx="57419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492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825284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14040" y="341884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1015844" y="3844835"/>
            <a:ext cx="70403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369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16280" y="4197290"/>
            <a:ext cx="10198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+ 246</a:t>
            </a: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00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814040" y="4715450"/>
            <a:ext cx="123211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914400" y="4857690"/>
            <a:ext cx="100700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28782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879953" y="2526026"/>
            <a:ext cx="3221038" cy="400050"/>
            <a:chOff x="2832" y="2448"/>
            <a:chExt cx="2029" cy="252"/>
          </a:xfrm>
        </p:grpSpPr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123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32" name="Group 15"/>
          <p:cNvGrpSpPr>
            <a:grpSpLocks/>
          </p:cNvGrpSpPr>
          <p:nvPr/>
        </p:nvGrpSpPr>
        <p:grpSpPr bwMode="auto">
          <a:xfrm>
            <a:off x="4879952" y="2983230"/>
            <a:ext cx="3186113" cy="400050"/>
            <a:chOff x="2832" y="2451"/>
            <a:chExt cx="2007" cy="252"/>
          </a:xfrm>
        </p:grpSpPr>
        <p:sp>
          <p:nvSpPr>
            <p:cNvPr id="3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234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4503738" y="300978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4492494" y="3418840"/>
            <a:ext cx="3608497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4" name="Group 15"/>
          <p:cNvGrpSpPr>
            <a:grpSpLocks/>
          </p:cNvGrpSpPr>
          <p:nvPr/>
        </p:nvGrpSpPr>
        <p:grpSpPr bwMode="auto">
          <a:xfrm>
            <a:off x="4879954" y="3542571"/>
            <a:ext cx="1836738" cy="304800"/>
            <a:chOff x="2832" y="2496"/>
            <a:chExt cx="1157" cy="192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54" name="Group 15"/>
          <p:cNvGrpSpPr>
            <a:grpSpLocks/>
          </p:cNvGrpSpPr>
          <p:nvPr/>
        </p:nvGrpSpPr>
        <p:grpSpPr bwMode="auto">
          <a:xfrm>
            <a:off x="4648200" y="3820160"/>
            <a:ext cx="1836738" cy="304800"/>
            <a:chOff x="2832" y="2496"/>
            <a:chExt cx="1157" cy="192"/>
          </a:xfrm>
        </p:grpSpPr>
        <p:sp>
          <p:nvSpPr>
            <p:cNvPr id="5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1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63" name="Group 15"/>
          <p:cNvGrpSpPr>
            <a:grpSpLocks/>
          </p:cNvGrpSpPr>
          <p:nvPr/>
        </p:nvGrpSpPr>
        <p:grpSpPr bwMode="auto">
          <a:xfrm>
            <a:off x="4201160" y="4409440"/>
            <a:ext cx="1836738" cy="304800"/>
            <a:chOff x="2832" y="2496"/>
            <a:chExt cx="1157" cy="192"/>
          </a:xfrm>
        </p:grpSpPr>
        <p:sp>
          <p:nvSpPr>
            <p:cNvPr id="64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6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67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8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9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4419600" y="4114800"/>
            <a:ext cx="1836738" cy="304800"/>
            <a:chOff x="2832" y="2496"/>
            <a:chExt cx="1157" cy="19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81" name="Group 15"/>
          <p:cNvGrpSpPr>
            <a:grpSpLocks/>
          </p:cNvGrpSpPr>
          <p:nvPr/>
        </p:nvGrpSpPr>
        <p:grpSpPr bwMode="auto">
          <a:xfrm>
            <a:off x="3967480" y="4683760"/>
            <a:ext cx="1836738" cy="304800"/>
            <a:chOff x="2832" y="2496"/>
            <a:chExt cx="1157" cy="192"/>
          </a:xfrm>
        </p:grpSpPr>
        <p:sp>
          <p:nvSpPr>
            <p:cNvPr id="82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3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4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5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6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7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8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90" name="Group 15"/>
          <p:cNvGrpSpPr>
            <a:grpSpLocks/>
          </p:cNvGrpSpPr>
          <p:nvPr/>
        </p:nvGrpSpPr>
        <p:grpSpPr bwMode="auto">
          <a:xfrm>
            <a:off x="3733800" y="4953000"/>
            <a:ext cx="1836738" cy="304800"/>
            <a:chOff x="2832" y="2496"/>
            <a:chExt cx="1157" cy="192"/>
          </a:xfrm>
        </p:grpSpPr>
        <p:sp>
          <p:nvSpPr>
            <p:cNvPr id="91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2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3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97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8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99" name="Group 15"/>
          <p:cNvGrpSpPr>
            <a:grpSpLocks/>
          </p:cNvGrpSpPr>
          <p:nvPr/>
        </p:nvGrpSpPr>
        <p:grpSpPr bwMode="auto">
          <a:xfrm>
            <a:off x="3505200" y="5257800"/>
            <a:ext cx="1836738" cy="304800"/>
            <a:chOff x="2832" y="2496"/>
            <a:chExt cx="1157" cy="192"/>
          </a:xfrm>
        </p:grpSpPr>
        <p:sp>
          <p:nvSpPr>
            <p:cNvPr id="10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0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0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0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0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0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108" name="Group 15"/>
          <p:cNvGrpSpPr>
            <a:grpSpLocks/>
          </p:cNvGrpSpPr>
          <p:nvPr/>
        </p:nvGrpSpPr>
        <p:grpSpPr bwMode="auto">
          <a:xfrm>
            <a:off x="3268662" y="5562600"/>
            <a:ext cx="1836738" cy="304800"/>
            <a:chOff x="2832" y="2496"/>
            <a:chExt cx="1157" cy="192"/>
          </a:xfrm>
        </p:grpSpPr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6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cxnSp>
        <p:nvCxnSpPr>
          <p:cNvPr id="117" name="Straight Connector 116"/>
          <p:cNvCxnSpPr/>
          <p:nvPr/>
        </p:nvCxnSpPr>
        <p:spPr bwMode="auto">
          <a:xfrm>
            <a:off x="3048000" y="5943600"/>
            <a:ext cx="5018065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24"/>
          <p:cNvSpPr>
            <a:spLocks noChangeArrowheads="1"/>
          </p:cNvSpPr>
          <p:nvPr/>
        </p:nvSpPr>
        <p:spPr bwMode="auto">
          <a:xfrm>
            <a:off x="2950946" y="551494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119" name="Group 15"/>
          <p:cNvGrpSpPr>
            <a:grpSpLocks/>
          </p:cNvGrpSpPr>
          <p:nvPr/>
        </p:nvGrpSpPr>
        <p:grpSpPr bwMode="auto">
          <a:xfrm>
            <a:off x="4872039" y="6000750"/>
            <a:ext cx="3319463" cy="400050"/>
            <a:chOff x="2832" y="2448"/>
            <a:chExt cx="2091" cy="252"/>
          </a:xfrm>
        </p:grpSpPr>
        <p:sp>
          <p:nvSpPr>
            <p:cNvPr id="12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2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2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8" name="Rectangle 24"/>
            <p:cNvSpPr>
              <a:spLocks noChangeArrowheads="1"/>
            </p:cNvSpPr>
            <p:nvPr/>
          </p:nvSpPr>
          <p:spPr bwMode="auto">
            <a:xfrm>
              <a:off x="4289" y="2448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28782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29" name="Group 15"/>
          <p:cNvGrpSpPr>
            <a:grpSpLocks/>
          </p:cNvGrpSpPr>
          <p:nvPr/>
        </p:nvGrpSpPr>
        <p:grpSpPr bwMode="auto">
          <a:xfrm>
            <a:off x="3048000" y="6076950"/>
            <a:ext cx="1828800" cy="304800"/>
            <a:chOff x="2832" y="2496"/>
            <a:chExt cx="1152" cy="192"/>
          </a:xfrm>
        </p:grpSpPr>
        <p:sp>
          <p:nvSpPr>
            <p:cNvPr id="13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3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56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Consider:</a:t>
            </a:r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2137144" y="1428690"/>
            <a:ext cx="17107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= 12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71" name="Group 15"/>
          <p:cNvGrpSpPr>
            <a:grpSpLocks/>
          </p:cNvGrpSpPr>
          <p:nvPr/>
        </p:nvGrpSpPr>
        <p:grpSpPr bwMode="auto">
          <a:xfrm>
            <a:off x="4057922" y="2214185"/>
            <a:ext cx="2038350" cy="400050"/>
            <a:chOff x="3413" y="2448"/>
            <a:chExt cx="1284" cy="252"/>
          </a:xfrm>
        </p:grpSpPr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7" name="Group 15"/>
          <p:cNvGrpSpPr>
            <a:grpSpLocks/>
          </p:cNvGrpSpPr>
          <p:nvPr/>
        </p:nvGrpSpPr>
        <p:grpSpPr bwMode="auto">
          <a:xfrm>
            <a:off x="4057922" y="2668210"/>
            <a:ext cx="2038350" cy="400050"/>
            <a:chOff x="3413" y="2448"/>
            <a:chExt cx="1284" cy="252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673771" y="2684660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662527" y="3093720"/>
            <a:ext cx="243374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83336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Consider: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2137144" y="1428690"/>
            <a:ext cx="17107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= 12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71" name="Group 15"/>
          <p:cNvGrpSpPr>
            <a:grpSpLocks/>
          </p:cNvGrpSpPr>
          <p:nvPr/>
        </p:nvGrpSpPr>
        <p:grpSpPr bwMode="auto">
          <a:xfrm>
            <a:off x="4057922" y="2209800"/>
            <a:ext cx="2038350" cy="400050"/>
            <a:chOff x="3413" y="2448"/>
            <a:chExt cx="1284" cy="252"/>
          </a:xfrm>
        </p:grpSpPr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7" name="Group 15"/>
          <p:cNvGrpSpPr>
            <a:grpSpLocks/>
          </p:cNvGrpSpPr>
          <p:nvPr/>
        </p:nvGrpSpPr>
        <p:grpSpPr bwMode="auto">
          <a:xfrm>
            <a:off x="4057922" y="2663825"/>
            <a:ext cx="2038350" cy="400050"/>
            <a:chOff x="3413" y="2448"/>
            <a:chExt cx="1284" cy="252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673771" y="269043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662527" y="3099495"/>
            <a:ext cx="243374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4058466" y="3171731"/>
            <a:ext cx="914400" cy="304800"/>
            <a:chOff x="3413" y="2496"/>
            <a:chExt cx="576" cy="192"/>
          </a:xfrm>
        </p:grpSpPr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28" name="Group 15"/>
          <p:cNvGrpSpPr>
            <a:grpSpLocks/>
          </p:cNvGrpSpPr>
          <p:nvPr/>
        </p:nvGrpSpPr>
        <p:grpSpPr bwMode="auto">
          <a:xfrm>
            <a:off x="3591560" y="3728720"/>
            <a:ext cx="914400" cy="304800"/>
            <a:chOff x="3413" y="2496"/>
            <a:chExt cx="576" cy="192"/>
          </a:xfrm>
        </p:grpSpPr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3" name="Group 15"/>
          <p:cNvGrpSpPr>
            <a:grpSpLocks/>
          </p:cNvGrpSpPr>
          <p:nvPr/>
        </p:nvGrpSpPr>
        <p:grpSpPr bwMode="auto">
          <a:xfrm>
            <a:off x="3820160" y="3440971"/>
            <a:ext cx="914400" cy="304800"/>
            <a:chOff x="3413" y="2496"/>
            <a:chExt cx="576" cy="192"/>
          </a:xfrm>
        </p:grpSpPr>
        <p:sp>
          <p:nvSpPr>
            <p:cNvPr id="3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3352800" y="4018280"/>
            <a:ext cx="914400" cy="304800"/>
            <a:chOff x="3413" y="2496"/>
            <a:chExt cx="576" cy="192"/>
          </a:xfrm>
        </p:grpSpPr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 bwMode="auto">
          <a:xfrm>
            <a:off x="3035084" y="4399280"/>
            <a:ext cx="3061189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3035084" y="397062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058466" y="4429760"/>
            <a:ext cx="2168525" cy="400050"/>
            <a:chOff x="3413" y="2448"/>
            <a:chExt cx="1366" cy="252"/>
          </a:xfrm>
        </p:grpSpPr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3866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Consider: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marL="0" indent="0" eaLnBrk="1" hangingPunct="1">
              <a:buNone/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tabLst>
                <a:tab pos="2971800" algn="l"/>
              </a:tabLst>
              <a:defRPr/>
            </a:pPr>
            <a:r>
              <a:rPr lang="en-US" dirty="0" smtClean="0"/>
              <a:t>Multiplying by two always shifts the input bit pattern by one to the left. That is:  </a:t>
            </a:r>
          </a:p>
          <a:p>
            <a:pPr>
              <a:tabLst>
                <a:tab pos="2971800" algn="l"/>
              </a:tabLst>
              <a:defRPr/>
            </a:pPr>
            <a:r>
              <a:rPr lang="en-US" dirty="0" smtClean="0"/>
              <a:t>More generally- multiplying by 2</a:t>
            </a:r>
            <a:r>
              <a:rPr lang="en-US" baseline="30000" dirty="0" smtClean="0"/>
              <a:t>k</a:t>
            </a:r>
            <a:r>
              <a:rPr lang="en-US" dirty="0" smtClean="0"/>
              <a:t> always shifts the input by k to the left:</a:t>
            </a:r>
            <a:endParaRPr lang="en-US" dirty="0" smtClean="0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2137144" y="1428690"/>
            <a:ext cx="171072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= 12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71" name="Group 15"/>
          <p:cNvGrpSpPr>
            <a:grpSpLocks/>
          </p:cNvGrpSpPr>
          <p:nvPr/>
        </p:nvGrpSpPr>
        <p:grpSpPr bwMode="auto">
          <a:xfrm>
            <a:off x="4057922" y="1828800"/>
            <a:ext cx="2038350" cy="400050"/>
            <a:chOff x="3413" y="2448"/>
            <a:chExt cx="1284" cy="252"/>
          </a:xfrm>
        </p:grpSpPr>
        <p:sp>
          <p:nvSpPr>
            <p:cNvPr id="7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4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7" name="Group 15"/>
          <p:cNvGrpSpPr>
            <a:grpSpLocks/>
          </p:cNvGrpSpPr>
          <p:nvPr/>
        </p:nvGrpSpPr>
        <p:grpSpPr bwMode="auto">
          <a:xfrm>
            <a:off x="4057922" y="2282825"/>
            <a:ext cx="2038350" cy="400050"/>
            <a:chOff x="3413" y="2448"/>
            <a:chExt cx="1284" cy="252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07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673771" y="230943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X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662527" y="2718495"/>
            <a:ext cx="2433746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4058466" y="2790731"/>
            <a:ext cx="914400" cy="304800"/>
            <a:chOff x="3413" y="2496"/>
            <a:chExt cx="576" cy="192"/>
          </a:xfrm>
        </p:grpSpPr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28" name="Group 15"/>
          <p:cNvGrpSpPr>
            <a:grpSpLocks/>
          </p:cNvGrpSpPr>
          <p:nvPr/>
        </p:nvGrpSpPr>
        <p:grpSpPr bwMode="auto">
          <a:xfrm>
            <a:off x="3591560" y="3347720"/>
            <a:ext cx="914400" cy="304800"/>
            <a:chOff x="3413" y="2496"/>
            <a:chExt cx="576" cy="192"/>
          </a:xfrm>
        </p:grpSpPr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3" name="Group 15"/>
          <p:cNvGrpSpPr>
            <a:grpSpLocks/>
          </p:cNvGrpSpPr>
          <p:nvPr/>
        </p:nvGrpSpPr>
        <p:grpSpPr bwMode="auto">
          <a:xfrm>
            <a:off x="3820160" y="3059971"/>
            <a:ext cx="914400" cy="304800"/>
            <a:chOff x="3413" y="2496"/>
            <a:chExt cx="576" cy="192"/>
          </a:xfrm>
        </p:grpSpPr>
        <p:sp>
          <p:nvSpPr>
            <p:cNvPr id="3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6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3352800" y="3637280"/>
            <a:ext cx="914400" cy="304800"/>
            <a:chOff x="3413" y="2496"/>
            <a:chExt cx="576" cy="192"/>
          </a:xfrm>
        </p:grpSpPr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 bwMode="auto">
          <a:xfrm>
            <a:off x="3035084" y="4018280"/>
            <a:ext cx="3061189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3035084" y="3589625"/>
            <a:ext cx="3177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+</a:t>
            </a:r>
            <a:endParaRPr lang="en-US" sz="2000" b="0" dirty="0">
              <a:latin typeface="Calibri" pitchFamily="34" charset="0"/>
            </a:endParaRP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058466" y="4048760"/>
            <a:ext cx="2168525" cy="400050"/>
            <a:chOff x="3413" y="2448"/>
            <a:chExt cx="1366" cy="252"/>
          </a:xfrm>
        </p:grpSpPr>
        <p:sp>
          <p:nvSpPr>
            <p:cNvPr id="48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0" name="Rectangle 21"/>
            <p:cNvSpPr>
              <a:spLocks noChangeArrowheads="1"/>
            </p:cNvSpPr>
            <p:nvPr/>
          </p:nvSpPr>
          <p:spPr bwMode="auto">
            <a:xfrm>
              <a:off x="3845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1" name="Rectangle 23"/>
            <p:cNvSpPr>
              <a:spLocks noChangeArrowheads="1"/>
            </p:cNvSpPr>
            <p:nvPr/>
          </p:nvSpPr>
          <p:spPr bwMode="auto">
            <a:xfrm>
              <a:off x="3413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2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3705860" y="4851400"/>
            <a:ext cx="29241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(6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* 2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) == (0110</a:t>
            </a:r>
            <a:r>
              <a:rPr lang="en-US" sz="2000" b="0" baseline="-25000" dirty="0" smtClean="0">
                <a:latin typeface="Calibri" pitchFamily="34" charset="0"/>
              </a:rPr>
              <a:t>2</a:t>
            </a:r>
            <a:r>
              <a:rPr lang="en-US" sz="2000" b="0" dirty="0" smtClean="0">
                <a:latin typeface="Calibri" pitchFamily="34" charset="0"/>
              </a:rPr>
              <a:t> &lt;&lt; 1)</a:t>
            </a:r>
            <a:r>
              <a:rPr lang="en-US" sz="2000" b="0" baseline="-25000" dirty="0" smtClean="0">
                <a:latin typeface="Calibri" pitchFamily="34" charset="0"/>
              </a:rPr>
              <a:t> </a:t>
            </a:r>
            <a:endParaRPr lang="en-US" sz="2000" b="0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>
            <a:stCxn id="72" idx="2"/>
            <a:endCxn id="51" idx="0"/>
          </p:cNvCxnSpPr>
          <p:nvPr/>
        </p:nvCxnSpPr>
        <p:spPr bwMode="auto">
          <a:xfrm flipH="1">
            <a:off x="4172766" y="2209800"/>
            <a:ext cx="220119" cy="191516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73" idx="2"/>
            <a:endCxn id="48" idx="0"/>
          </p:cNvCxnSpPr>
          <p:nvPr/>
        </p:nvCxnSpPr>
        <p:spPr bwMode="auto">
          <a:xfrm flipH="1">
            <a:off x="4393429" y="2209800"/>
            <a:ext cx="228056" cy="191516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Rectangle 24"/>
          <p:cNvSpPr>
            <a:spLocks noChangeArrowheads="1"/>
          </p:cNvSpPr>
          <p:nvPr/>
        </p:nvSpPr>
        <p:spPr bwMode="auto">
          <a:xfrm>
            <a:off x="2767943" y="5634930"/>
            <a:ext cx="24000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Calibri" pitchFamily="34" charset="0"/>
              </a:rPr>
              <a:t>(x</a:t>
            </a:r>
            <a:r>
              <a:rPr lang="en-US" sz="2000" b="0" baseline="-25000" dirty="0" smtClean="0">
                <a:latin typeface="Calibri" pitchFamily="34" charset="0"/>
              </a:rPr>
              <a:t>10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</a:rPr>
              <a:t>* </a:t>
            </a:r>
            <a:r>
              <a:rPr lang="en-US" sz="2000" b="0" dirty="0" smtClean="0">
                <a:latin typeface="Calibri" pitchFamily="34" charset="0"/>
              </a:rPr>
              <a:t>2</a:t>
            </a:r>
            <a:r>
              <a:rPr lang="en-US" sz="2000" b="0" baseline="30000" dirty="0">
                <a:latin typeface="Calibri" pitchFamily="34" charset="0"/>
              </a:rPr>
              <a:t>k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</a:rPr>
              <a:t>) == </a:t>
            </a:r>
            <a:r>
              <a:rPr lang="en-US" sz="2000" b="0" dirty="0" smtClean="0">
                <a:latin typeface="Calibri" pitchFamily="34" charset="0"/>
              </a:rPr>
              <a:t>(x</a:t>
            </a:r>
            <a:r>
              <a:rPr lang="en-US" sz="2000" b="0" baseline="-25000" dirty="0" smtClean="0">
                <a:latin typeface="Calibri" pitchFamily="34" charset="0"/>
              </a:rPr>
              <a:t>2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</a:rPr>
              <a:t>&lt;&lt; </a:t>
            </a:r>
            <a:r>
              <a:rPr lang="en-US" sz="2000" b="0" dirty="0" smtClean="0">
                <a:latin typeface="Calibri" pitchFamily="34" charset="0"/>
              </a:rPr>
              <a:t>k)</a:t>
            </a:r>
            <a:r>
              <a:rPr lang="en-US" sz="2000" b="0" baseline="-25000" dirty="0" smtClean="0">
                <a:latin typeface="Calibri" pitchFamily="34" charset="0"/>
              </a:rPr>
              <a:t> </a:t>
            </a:r>
            <a:endParaRPr lang="en-US" sz="20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391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 ==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(u &lt;&lt; 5) – (u &lt;&lt; 3) == 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  <p:extLst>
      <p:ext uri="{BB962C8B-B14F-4D97-AF65-F5344CB8AC3E}">
        <p14:creationId xmlns:p14="http://schemas.microsoft.com/office/powerpoint/2010/main" val="3272756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1096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>
          <a:xfrm>
            <a:off x="561975" y="121920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Developed by George Boole in 19th Century</a:t>
            </a:r>
          </a:p>
          <a:p>
            <a:pPr marL="552450" lvl="1" eaLnBrk="1" hangingPunct="1"/>
            <a:r>
              <a:rPr lang="en-US" dirty="0"/>
              <a:t>Algebraic representation of logic</a:t>
            </a:r>
          </a:p>
          <a:p>
            <a:pPr marL="838200" lvl="2" eaLnBrk="1" hangingPunct="1"/>
            <a:r>
              <a:rPr lang="en-US" dirty="0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533400" y="24384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800100" y="32639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635500" y="24384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978400" y="32718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876300" y="53975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609600" y="45720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5054600" y="54054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860800" y="45720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  <p:extLst>
      <p:ext uri="{BB962C8B-B14F-4D97-AF65-F5344CB8AC3E}">
        <p14:creationId xmlns:p14="http://schemas.microsoft.com/office/powerpoint/2010/main" val="1388619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</a:rPr>
              <a:t>Rounds wrong direction when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182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Power-of-2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-25 / 2</a:t>
            </a:r>
          </a:p>
          <a:p>
            <a:r>
              <a:rPr lang="en-US" dirty="0" smtClean="0"/>
              <a:t>We expect that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-25 / 2 = -12</a:t>
            </a:r>
            <a:r>
              <a:rPr lang="en-US" dirty="0" smtClean="0"/>
              <a:t>, however: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-25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11100111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(-25 / 2 )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(11100111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1)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11100111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 11110011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11110011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-13</a:t>
            </a: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729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Correct Power-of-2 </a:t>
            </a:r>
            <a:r>
              <a:rPr lang="en-US" dirty="0" smtClean="0"/>
              <a:t>Divide with </a:t>
            </a:r>
            <a:r>
              <a:rPr lang="en-US" i="1" dirty="0" smtClean="0"/>
              <a:t>Biasing</a:t>
            </a:r>
            <a:endParaRPr lang="en-US" i="1" dirty="0" smtClean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Biasing has no effect</a:t>
            </a:r>
          </a:p>
        </p:txBody>
      </p:sp>
      <p:sp>
        <p:nvSpPr>
          <p:cNvPr id="63" name="Text Box 37"/>
          <p:cNvSpPr txBox="1">
            <a:spLocks noChangeArrowheads="1"/>
          </p:cNvSpPr>
          <p:nvPr/>
        </p:nvSpPr>
        <p:spPr bwMode="auto">
          <a:xfrm>
            <a:off x="5943600" y="2841500"/>
            <a:ext cx="30273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Dividend’s low bits are zero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4" name="Line 38"/>
          <p:cNvSpPr>
            <a:spLocks noChangeShapeType="1"/>
          </p:cNvSpPr>
          <p:nvPr/>
        </p:nvSpPr>
        <p:spPr bwMode="auto">
          <a:xfrm flipH="1">
            <a:off x="6515100" y="3243865"/>
            <a:ext cx="876300" cy="56931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5278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without changing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-20 / 4 </a:t>
            </a:r>
            <a:r>
              <a:rPr lang="en-US" dirty="0" smtClean="0">
                <a:cs typeface="Courier New" panose="02070309020205020404" pitchFamily="49" charset="0"/>
              </a:rPr>
              <a:t>(answer should be -5)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Without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11101100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(-20 / 4 )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11101100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11101100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= 11111011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-5</a:t>
            </a:r>
          </a:p>
          <a:p>
            <a:pPr marL="0" indent="0">
              <a:buNone/>
            </a:pP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-20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+ 3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111011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 4 ) </a:t>
            </a:r>
            <a:r>
              <a:rPr lang="en-US" dirty="0">
                <a:cs typeface="Courier New" panose="02070309020205020404" pitchFamily="49" charset="0"/>
              </a:rPr>
              <a:t>becomes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111011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111011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 = 11111011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11111011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2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567535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64373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6437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64373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56753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94853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56753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948535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64373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510093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510093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510093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510093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510093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5024735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4110335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49133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510093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510093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510093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510093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510093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5024735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786735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67" name="Text Box 37"/>
          <p:cNvSpPr txBox="1">
            <a:spLocks noChangeArrowheads="1"/>
          </p:cNvSpPr>
          <p:nvPr/>
        </p:nvSpPr>
        <p:spPr bwMode="auto">
          <a:xfrm>
            <a:off x="6172214" y="1525154"/>
            <a:ext cx="19354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Nonzero low bits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 flipH="1">
            <a:off x="6819900" y="1925265"/>
            <a:ext cx="266700" cy="3315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2575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that does change 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 / 4 </a:t>
            </a:r>
            <a:r>
              <a:rPr lang="en-US" dirty="0" smtClean="0">
                <a:cs typeface="Courier New" panose="02070309020205020404" pitchFamily="49" charset="0"/>
              </a:rPr>
              <a:t>(answer should be -5)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Without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(-21 / 4 )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= 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-6 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(incorrect!)</a:t>
            </a:r>
          </a:p>
          <a:p>
            <a:pPr marL="0" indent="0">
              <a:buNone/>
            </a:pP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+ 3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(-18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 4 ) </a:t>
            </a:r>
            <a:r>
              <a:rPr lang="en-US" dirty="0">
                <a:cs typeface="Courier New" panose="02070309020205020404" pitchFamily="49" charset="0"/>
              </a:rPr>
              <a:t>becomes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that does change 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 / 4 </a:t>
            </a:r>
            <a:r>
              <a:rPr lang="en-US" dirty="0" smtClean="0">
                <a:cs typeface="Courier New" panose="02070309020205020404" pitchFamily="49" charset="0"/>
              </a:rPr>
              <a:t>(answer should be -5)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Without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(-21 / 4 ) </a:t>
            </a:r>
            <a:r>
              <a:rPr lang="en-US" dirty="0" smtClean="0">
                <a:cs typeface="Courier New" panose="02070309020205020404" pitchFamily="49" charset="0"/>
              </a:rPr>
              <a:t>becomes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11101011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 = 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11111010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-6 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(incorrect!)</a:t>
            </a:r>
          </a:p>
          <a:p>
            <a:pPr marL="0" indent="0">
              <a:buNone/>
            </a:pP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With bias: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+ 3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(-18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 4 ) </a:t>
            </a:r>
            <a:r>
              <a:rPr lang="en-US" dirty="0">
                <a:cs typeface="Courier New" panose="02070309020205020404" pitchFamily="49" charset="0"/>
              </a:rPr>
              <a:t>becomes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11101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2)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1111101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-5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7188199" y="3651648"/>
            <a:ext cx="1619418" cy="10156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Recall- lowest</a:t>
            </a:r>
          </a:p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order bit has</a:t>
            </a:r>
          </a:p>
          <a:p>
            <a:pPr>
              <a:lnSpc>
                <a:spcPct val="100000"/>
              </a:lnSpc>
            </a:pPr>
            <a:r>
              <a:rPr lang="en-US" sz="2000" b="0" dirty="0" smtClean="0">
                <a:solidFill>
                  <a:srgbClr val="FF0000"/>
                </a:solidFill>
                <a:latin typeface="Calibri" pitchFamily="34" charset="0"/>
              </a:rPr>
              <a:t>value 1!</a:t>
            </a:r>
            <a:endParaRPr lang="en-US" sz="2000" b="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8" name="Elbow Connector 7"/>
          <p:cNvCxnSpPr>
            <a:stCxn id="4" idx="2"/>
          </p:cNvCxnSpPr>
          <p:nvPr/>
        </p:nvCxnSpPr>
        <p:spPr bwMode="auto">
          <a:xfrm rot="5400000">
            <a:off x="4402210" y="3033701"/>
            <a:ext cx="1962089" cy="5229309"/>
          </a:xfrm>
          <a:prstGeom prst="bentConnector2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768600" y="6400800"/>
            <a:ext cx="0" cy="228601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477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24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</a:t>
            </a:r>
            <a:r>
              <a:rPr lang="en-US" dirty="0" smtClean="0"/>
              <a:t>bitwise</a:t>
            </a:r>
          </a:p>
          <a:p>
            <a:pPr marL="552450" lvl="1" eaLnBrk="1" hangingPunct="1"/>
            <a:r>
              <a:rPr lang="en-US" dirty="0" smtClean="0"/>
              <a:t>Bitwise-AND operator:	</a:t>
            </a:r>
            <a:r>
              <a:rPr lang="en-US" sz="2400" dirty="0" smtClean="0"/>
              <a:t>&amp;</a:t>
            </a:r>
            <a:endParaRPr lang="en-US" dirty="0" smtClean="0"/>
          </a:p>
          <a:p>
            <a:pPr marL="552450" lvl="1"/>
            <a:r>
              <a:rPr lang="en-US" dirty="0" smtClean="0"/>
              <a:t>Bitwise-NOR operator</a:t>
            </a:r>
            <a:r>
              <a:rPr lang="en-US" dirty="0"/>
              <a:t>:	</a:t>
            </a:r>
            <a:r>
              <a:rPr lang="en-US" sz="2400" dirty="0" smtClean="0"/>
              <a:t>|</a:t>
            </a:r>
            <a:endParaRPr lang="en-US" dirty="0"/>
          </a:p>
          <a:p>
            <a:pPr marL="552450" lvl="1"/>
            <a:r>
              <a:rPr lang="en-US" dirty="0" smtClean="0"/>
              <a:t>Bitwise-XOR operator</a:t>
            </a:r>
            <a:r>
              <a:rPr lang="en-US" dirty="0"/>
              <a:t>:	</a:t>
            </a:r>
            <a:r>
              <a:rPr lang="en-US" sz="2400" dirty="0" smtClean="0"/>
              <a:t>^</a:t>
            </a:r>
            <a:endParaRPr lang="en-US" dirty="0"/>
          </a:p>
          <a:p>
            <a:pPr marL="552450" lvl="1"/>
            <a:r>
              <a:rPr lang="en-US" dirty="0" smtClean="0"/>
              <a:t>Bitwise-NOT operator</a:t>
            </a:r>
            <a:r>
              <a:rPr lang="en-US" dirty="0"/>
              <a:t>:	</a:t>
            </a:r>
            <a:r>
              <a:rPr lang="en-US" sz="2400" dirty="0" smtClean="0"/>
              <a:t>~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All </a:t>
            </a:r>
            <a:r>
              <a:rPr lang="en-US" dirty="0"/>
              <a:t>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9890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0652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8178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894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6466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799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550025" y="4254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627812" y="4886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989012" y="4940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31226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9514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8564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</a:t>
            </a:r>
            <a:r>
              <a:rPr lang="en-US" dirty="0" smtClean="0"/>
              <a:t>bitwise</a:t>
            </a:r>
          </a:p>
          <a:p>
            <a:pPr marL="552450" lvl="1" eaLnBrk="1" hangingPunct="1"/>
            <a:r>
              <a:rPr lang="en-US" dirty="0" smtClean="0"/>
              <a:t>Bitwise-AND operator:	</a:t>
            </a:r>
            <a:r>
              <a:rPr lang="en-US" sz="2400" dirty="0" smtClean="0"/>
              <a:t>&amp;</a:t>
            </a:r>
            <a:endParaRPr lang="en-US" dirty="0" smtClean="0"/>
          </a:p>
          <a:p>
            <a:pPr marL="552450" lvl="1"/>
            <a:r>
              <a:rPr lang="en-US" dirty="0" smtClean="0"/>
              <a:t>Bitwise-NOR operator</a:t>
            </a:r>
            <a:r>
              <a:rPr lang="en-US" dirty="0"/>
              <a:t>:	</a:t>
            </a:r>
            <a:r>
              <a:rPr lang="en-US" sz="2400" dirty="0" smtClean="0"/>
              <a:t>|</a:t>
            </a:r>
            <a:endParaRPr lang="en-US" dirty="0"/>
          </a:p>
          <a:p>
            <a:pPr marL="552450" lvl="1"/>
            <a:r>
              <a:rPr lang="en-US" dirty="0" smtClean="0"/>
              <a:t>Bitwise-XOR operator</a:t>
            </a:r>
            <a:r>
              <a:rPr lang="en-US" dirty="0"/>
              <a:t>:	</a:t>
            </a:r>
            <a:r>
              <a:rPr lang="en-US" sz="2400" dirty="0" smtClean="0"/>
              <a:t>^</a:t>
            </a:r>
            <a:endParaRPr lang="en-US" dirty="0"/>
          </a:p>
          <a:p>
            <a:pPr marL="552450" lvl="1"/>
            <a:r>
              <a:rPr lang="en-US" dirty="0" smtClean="0"/>
              <a:t>Bitwise-NOT operator</a:t>
            </a:r>
            <a:r>
              <a:rPr lang="en-US" dirty="0"/>
              <a:t>:	</a:t>
            </a:r>
            <a:r>
              <a:rPr lang="en-US" sz="2400" dirty="0" smtClean="0"/>
              <a:t>~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All </a:t>
            </a:r>
            <a:r>
              <a:rPr lang="en-US" dirty="0"/>
              <a:t>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989012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01100110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00101111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0652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817812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11110000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</a:t>
            </a:r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894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646612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00001111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799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550025" y="4254500"/>
            <a:ext cx="168251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00101111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627812" y="4886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989012" y="4940300"/>
            <a:ext cx="168251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00100110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3122612" y="4940300"/>
            <a:ext cx="137473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11110101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951412" y="4940300"/>
            <a:ext cx="137473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01100110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856412" y="4940300"/>
            <a:ext cx="137473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11010000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23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</a:t>
            </a:r>
            <a:r>
              <a:rPr lang="en-US" dirty="0" smtClean="0"/>
              <a:t>bit-wise</a:t>
            </a:r>
          </a:p>
          <a:p>
            <a:pPr marL="552450" lvl="1" eaLnBrk="1" hangingPunct="1"/>
            <a:endParaRPr lang="en-US" dirty="0"/>
          </a:p>
          <a:p>
            <a:pPr eaLnBrk="1" hangingPunct="1"/>
            <a:r>
              <a:rPr lang="en-US" dirty="0"/>
              <a:t>Examples </a:t>
            </a:r>
            <a:r>
              <a:rPr lang="en-US" dirty="0" smtClean="0"/>
              <a:t>(</a:t>
            </a:r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 </a:t>
            </a:r>
            <a:r>
              <a:rPr lang="en-US" dirty="0"/>
              <a:t>data type</a:t>
            </a:r>
            <a:r>
              <a:rPr lang="en-US" dirty="0" smtClean="0"/>
              <a:t>):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b="1" i="1" u="sng" dirty="0" smtClean="0">
                <a:solidFill>
                  <a:srgbClr val="FF0000"/>
                </a:solidFill>
              </a:rPr>
              <a:t>in hexadecimal</a:t>
            </a:r>
            <a:r>
              <a:rPr lang="en-US" sz="2400" dirty="0" smtClean="0"/>
              <a:t>		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u="sng" dirty="0">
                <a:solidFill>
                  <a:srgbClr val="FF0000"/>
                </a:solidFill>
              </a:rPr>
              <a:t>in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binary</a:t>
            </a:r>
            <a:endParaRPr lang="en-US" sz="2400" u="sng" dirty="0"/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	~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	~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11111111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&amp;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0x55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 &amp;  01010101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|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0x55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 |  01010101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||, 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!</a:t>
            </a:r>
            <a:endParaRPr lang="en-US" dirty="0"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lvl="2"/>
            <a:r>
              <a:rPr lang="en-US" dirty="0" smtClean="0"/>
              <a:t>View </a:t>
            </a:r>
            <a:r>
              <a:rPr lang="en-US" dirty="0"/>
              <a:t>0 as “</a:t>
            </a:r>
            <a:r>
              <a:rPr lang="en-US" dirty="0" smtClean="0"/>
              <a:t>False”</a:t>
            </a:r>
          </a:p>
          <a:p>
            <a:pPr lvl="2"/>
            <a:r>
              <a:rPr lang="en-US" dirty="0" smtClean="0"/>
              <a:t>Anything </a:t>
            </a:r>
            <a:r>
              <a:rPr lang="en-US" dirty="0"/>
              <a:t>nonzero as “</a:t>
            </a:r>
            <a:r>
              <a:rPr lang="en-US" dirty="0" smtClean="0"/>
              <a:t>True”</a:t>
            </a:r>
          </a:p>
          <a:p>
            <a:pPr lvl="2"/>
            <a:r>
              <a:rPr lang="en-US" dirty="0" smtClean="0"/>
              <a:t>Always </a:t>
            </a:r>
            <a:r>
              <a:rPr lang="en-US" dirty="0"/>
              <a:t>return 0 or </a:t>
            </a:r>
            <a:r>
              <a:rPr lang="en-US" dirty="0" smtClean="0"/>
              <a:t>1</a:t>
            </a:r>
          </a:p>
          <a:p>
            <a:pPr lvl="2"/>
            <a:r>
              <a:rPr lang="en-US" dirty="0" smtClean="0">
                <a:solidFill>
                  <a:srgbClr val="980002"/>
                </a:solidFill>
              </a:rPr>
              <a:t>Early </a:t>
            </a:r>
            <a:r>
              <a:rPr lang="en-US" dirty="0">
                <a:solidFill>
                  <a:srgbClr val="980002"/>
                </a:solidFill>
              </a:rPr>
              <a:t>termination</a:t>
            </a:r>
          </a:p>
          <a:p>
            <a:r>
              <a:rPr lang="en-US" dirty="0"/>
              <a:t>Examples </a:t>
            </a:r>
            <a:r>
              <a:rPr lang="en-US" dirty="0" smtClean="0"/>
              <a:t>(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data type</a:t>
            </a:r>
            <a:r>
              <a:rPr lang="en-US" dirty="0" smtClean="0"/>
              <a:t>):</a:t>
            </a:r>
            <a:endParaRPr lang="en-US" dirty="0"/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0x41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	0x00</a:t>
            </a:r>
            <a:endParaRPr lang="en-US" dirty="0">
              <a:ea typeface="Zapf Dingbats" charset="2"/>
              <a:cs typeface="Calibri" panose="020F0502020204030204" pitchFamily="34" charset="0"/>
              <a:sym typeface="Monaco" charset="0"/>
            </a:endParaRPr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!0x00 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 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ea typeface="Zapf Dingbats" charset="2"/>
              <a:cs typeface="Calibri" panose="020F0502020204030204" pitchFamily="34" charset="0"/>
              <a:sym typeface="Monaco" charset="0"/>
            </a:endParaRPr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!!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0x41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 smtClean="0">
              <a:cs typeface="Calibri" panose="020F0502020204030204" pitchFamily="34" charset="0"/>
              <a:sym typeface="Monaco" charset="0"/>
            </a:endParaRPr>
          </a:p>
          <a:p>
            <a:pPr marL="744538" lvl="1">
              <a:spcBef>
                <a:spcPts val="2100"/>
              </a:spcBef>
            </a:pP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0x69 &amp;&amp; 0x55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</a:t>
            </a:r>
            <a:r>
              <a:rPr lang="en-US" dirty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cs typeface="Calibri" panose="020F0502020204030204" pitchFamily="34" charset="0"/>
              <a:sym typeface="Monaco" charset="0"/>
            </a:endParaRPr>
          </a:p>
          <a:p>
            <a:pPr marL="744538"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0x69 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|| 0x55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 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</a:t>
            </a:r>
            <a:r>
              <a:rPr lang="en-US" dirty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cs typeface="Calibri" panose="020F0502020204030204" pitchFamily="34" charset="0"/>
              <a:sym typeface="Monaco" charset="0"/>
            </a:endParaRPr>
          </a:p>
          <a:p>
            <a:pPr marL="744538" lvl="1" eaLnBrk="1" hangingPunct="1"/>
            <a:r>
              <a:rPr lang="en-US" dirty="0" smtClean="0">
                <a:ea typeface="Monaco" charset="0"/>
                <a:cs typeface="Calibri" panose="020F0502020204030204" pitchFamily="34" charset="0"/>
                <a:sym typeface="Monaco" charset="0"/>
              </a:rPr>
              <a:t>p </a:t>
            </a:r>
            <a:r>
              <a:rPr lang="en-US" dirty="0">
                <a:ea typeface="Monaco" charset="0"/>
                <a:cs typeface="Calibri" panose="020F0502020204030204" pitchFamily="34" charset="0"/>
                <a:sym typeface="Monaco" charset="0"/>
              </a:rPr>
              <a:t>&amp;&amp; *p </a:t>
            </a:r>
            <a:r>
              <a:rPr lang="en-US" dirty="0">
                <a:cs typeface="Calibri" panose="020F0502020204030204" pitchFamily="34" charset="0"/>
              </a:rPr>
              <a:t>	</a:t>
            </a:r>
            <a:r>
              <a:rPr lang="en-US" dirty="0" smtClean="0">
                <a:cs typeface="Calibri" panose="020F0502020204030204" pitchFamily="34" charset="0"/>
              </a:rPr>
              <a:t>		// avoids </a:t>
            </a:r>
            <a:r>
              <a:rPr lang="en-US" dirty="0">
                <a:cs typeface="Calibri" panose="020F0502020204030204" pitchFamily="34" charset="0"/>
              </a:rPr>
              <a:t>null pointer </a:t>
            </a:r>
            <a:r>
              <a:rPr lang="en-US" dirty="0" smtClean="0">
                <a:cs typeface="Calibri" panose="020F0502020204030204" pitchFamily="34" charset="0"/>
              </a:rPr>
              <a:t>access</a:t>
            </a:r>
            <a:endParaRPr lang="en-US" dirty="0"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Operations: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fields</a:t>
            </a:r>
          </a:p>
          <a:p>
            <a:pPr lvl="1"/>
            <a:r>
              <a:rPr lang="en-US" dirty="0" smtClean="0"/>
              <a:t>One byte can fit up to eight options in a single field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 flags = 0x1 | 0x4 | 0x8 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smtClean="0">
                <a:latin typeface="Consolas" panose="020B0609020204030204" pitchFamily="49" charset="0"/>
                <a:ea typeface="Zapf Dingbats" charset="2"/>
                <a:cs typeface="Consolas" panose="020B0609020204030204" pitchFamily="49" charset="0"/>
                <a:sym typeface="Monaco" charset="0"/>
              </a:rPr>
              <a:t>00001101</a:t>
            </a:r>
            <a:r>
              <a:rPr lang="en-US" baseline="-6000" dirty="0" smtClean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2</a:t>
            </a:r>
            <a:r>
              <a:rPr lang="en-US" dirty="0" smtClean="0">
                <a:latin typeface="Consolas" panose="020B0609020204030204" pitchFamily="49" charset="0"/>
                <a:ea typeface="Monaco" charset="0"/>
                <a:cs typeface="Consolas" panose="020B0609020204030204" pitchFamily="49" charset="0"/>
                <a:sym typeface="Monaco" charset="0"/>
              </a:rPr>
              <a:t> </a:t>
            </a:r>
          </a:p>
          <a:p>
            <a:pPr lvl="1"/>
            <a:r>
              <a:rPr lang="en-US" dirty="0" smtClean="0">
                <a:sym typeface="Monaco" charset="0"/>
              </a:rPr>
              <a:t>Test for a flag:</a:t>
            </a:r>
            <a:br>
              <a:rPr lang="en-US" dirty="0" smtClean="0"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if ( flags &amp; 0x4 ){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  //bit 3 is set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} else {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 //bit 3 was not set</a:t>
            </a:r>
            <a:b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</a:b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44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11720</TotalTime>
  <Words>2612</Words>
  <Application>Microsoft Office PowerPoint</Application>
  <PresentationFormat>On-screen Show (4:3)</PresentationFormat>
  <Paragraphs>1397</Paragraphs>
  <Slides>47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template2007</vt:lpstr>
      <vt:lpstr>Title and Content</vt:lpstr>
      <vt:lpstr>Title Only</vt:lpstr>
      <vt:lpstr>Document</vt:lpstr>
      <vt:lpstr>Worksheet</vt:lpstr>
      <vt:lpstr>Chart</vt:lpstr>
      <vt:lpstr>Arithmetic and Bitwise Operations  on Binary Data  CSCI 2400:  Computer Architecture ECE 3217: Computer Architecture and Organization  </vt:lpstr>
      <vt:lpstr>Arithmetic and Bitwise Operations</vt:lpstr>
      <vt:lpstr>Basic Processor Organization</vt:lpstr>
      <vt:lpstr>Boolean Algebra</vt:lpstr>
      <vt:lpstr>General Boolean Algebras</vt:lpstr>
      <vt:lpstr>Quick Check</vt:lpstr>
      <vt:lpstr>Bit-Level Operations in C</vt:lpstr>
      <vt:lpstr>Contrast: Logic Operations in C</vt:lpstr>
      <vt:lpstr>Bitwise Operations: Applications</vt:lpstr>
      <vt:lpstr>Shift Operations</vt:lpstr>
      <vt:lpstr>Quick Check</vt:lpstr>
      <vt:lpstr>Bitwise-NOT:  One’s Complement</vt:lpstr>
      <vt:lpstr>Signed Integer Negation:  Two’s Complement</vt:lpstr>
      <vt:lpstr>Complement &amp; Increment Examples</vt:lpstr>
      <vt:lpstr>Arithmetic and Bitwise Operations</vt:lpstr>
      <vt:lpstr>Unsigned Addition</vt:lpstr>
      <vt:lpstr>Unsigned Addition</vt:lpstr>
      <vt:lpstr>Unsigned Addition</vt:lpstr>
      <vt:lpstr>Unsigned Addition</vt:lpstr>
      <vt:lpstr>Visualizing True Sum (Mathematical) Addition</vt:lpstr>
      <vt:lpstr>Visualizing Unsigned Addition</vt:lpstr>
      <vt:lpstr>Two’s Complement Addition</vt:lpstr>
      <vt:lpstr>Signed Addition</vt:lpstr>
      <vt:lpstr>Visualizing Signed Addition</vt:lpstr>
      <vt:lpstr>Multiplication</vt:lpstr>
      <vt:lpstr>Unsigned Multiplication in C</vt:lpstr>
      <vt:lpstr>Signed Multiplication in C</vt:lpstr>
      <vt:lpstr>True Binary Multiplication</vt:lpstr>
      <vt:lpstr>True Binary Multiplication</vt:lpstr>
      <vt:lpstr>True Binary Multiplication</vt:lpstr>
      <vt:lpstr>True Binary Multiplication</vt:lpstr>
      <vt:lpstr>True Binary Multiplication</vt:lpstr>
      <vt:lpstr>True Binary Multiplication</vt:lpstr>
      <vt:lpstr>True Binary Multiplication</vt:lpstr>
      <vt:lpstr>Power-of-2 Multiply with Shift</vt:lpstr>
      <vt:lpstr>Power-of-2 Multiply with Shift</vt:lpstr>
      <vt:lpstr>Power-of-2 Multiply with Shift</vt:lpstr>
      <vt:lpstr>Power-of-2 Multiply with Shift</vt:lpstr>
      <vt:lpstr>Unsigned Power-of-2 Divide with Shift</vt:lpstr>
      <vt:lpstr>Signed Power-of-2 Divide with Shift</vt:lpstr>
      <vt:lpstr>Incorrect Power-of-2 Divide</vt:lpstr>
      <vt:lpstr>Correct Power-of-2 Divide with Biasing</vt:lpstr>
      <vt:lpstr>Biasing without changing result</vt:lpstr>
      <vt:lpstr>Correct Power-of-2 Divide (Cont.)</vt:lpstr>
      <vt:lpstr>Biasing that does change the result</vt:lpstr>
      <vt:lpstr>Biasing that does change the result</vt:lpstr>
      <vt:lpstr>Arithmetic: Basic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David Ferry</cp:lastModifiedBy>
  <cp:revision>113</cp:revision>
  <cp:lastPrinted>2010-01-19T15:27:43Z</cp:lastPrinted>
  <dcterms:created xsi:type="dcterms:W3CDTF">2011-01-05T19:59:31Z</dcterms:created>
  <dcterms:modified xsi:type="dcterms:W3CDTF">2016-09-09T15:47:24Z</dcterms:modified>
</cp:coreProperties>
</file>