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9.png" ContentType="image/png"/>
  <Override PartName="/ppt/media/image13.png" ContentType="image/png"/>
  <Override PartName="/ppt/media/image8.png" ContentType="image/png"/>
  <Override PartName="/ppt/media/image12.png" ContentType="image/png"/>
  <Override PartName="/ppt/media/image7.png" ContentType="image/png"/>
  <Override PartName="/ppt/media/image11.png" ContentType="image/png"/>
  <Override PartName="/ppt/media/image6.png" ContentType="image/png"/>
  <Override PartName="/ppt/media/image10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3.png" ContentType="image/png"/>
  <Override PartName="/ppt/media/image22.png" ContentType="image/png"/>
  <Override PartName="/ppt/media/image21.png" ContentType="image/png"/>
  <Override PartName="/ppt/media/image19.png" ContentType="image/png"/>
  <Override PartName="/ppt/media/image20.png" ContentType="image/png"/>
  <Override PartName="/ppt/media/image18.png" ContentType="image/png"/>
  <Override PartName="/ppt/media/image17.png" ContentType="image/png"/>
  <Override PartName="/ppt/media/image16.png" ContentType="image/png"/>
  <Override PartName="/ppt/media/image15.png" ContentType="image/png"/>
  <Override PartName="/ppt/media/image14.png" ContentType="image/png"/>
  <Override PartName="/ppt/media/image1.png" ContentType="image/png"/>
  <Override PartName="/ppt/media/image24.png" ContentType="image/png"/>
  <Override PartName="/ppt/media/image2.png" ContentType="image/png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8.xml" ContentType="application/vnd.openxmlformats-officedocument.presentationml.slide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20.xml.rels" ContentType="application/vnd.openxmlformats-package.relationships+xml"/>
  <Override PartName="/ppt/slides/_rels/slide2.xml.rels" ContentType="application/vnd.openxmlformats-package.relationships+xml"/>
  <Override PartName="/ppt/slides/_rels/slide19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16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24.xml.rels" ContentType="application/vnd.openxmlformats-package.relationships+xml"/>
  <Override PartName="/ppt/slides/_rels/slide27.xml.rels" ContentType="application/vnd.openxmlformats-package.relationships+xml"/>
  <Override PartName="/ppt/slides/_rels/slide9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28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14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slide16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marL="39600" algn="ctr"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marL="39600" algn="ctr"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marL="39600" algn="ctr"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marL="39600" algn="ctr"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marL="39600" algn="ctr"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marL="39600" algn="ctr"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marL="39600" algn="ctr"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marL="39600" algn="ctr"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adada"/>
            </a:gs>
          </a:gsLst>
          <a:path path="circle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8458200" y="0"/>
            <a:ext cx="68544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8458200" y="5486400"/>
            <a:ext cx="685440" cy="68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685800" y="1905120"/>
            <a:ext cx="7543440" cy="259344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Click to edit Master title style</a:t>
            </a:r>
            <a:endParaRPr b="0" lang="en-US" sz="6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 rot="16200000">
            <a:off x="7551360" y="1646280"/>
            <a:ext cx="2437920" cy="36540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CCA23B42-DE91-446E-99D5-FAC702BF9338}" type="datetime">
              <a:rPr b="0" lang="en-US" sz="1200" spc="-1" strike="noStrike">
                <a:solidFill>
                  <a:srgbClr val="dfdcb7"/>
                </a:solidFill>
                <a:latin typeface="Calibri"/>
              </a:rPr>
              <a:t>5/3/24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 rot="16200000">
            <a:off x="7587000" y="4048920"/>
            <a:ext cx="2367000" cy="36540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8531640" y="5649120"/>
            <a:ext cx="548280" cy="39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fld id="{CDF44A7B-C383-4FA2-A1B5-4682FD387B09}" type="slidenum">
              <a:rPr b="0" lang="en-US" sz="1800" spc="-1" strike="noStrike">
                <a:solidFill>
                  <a:srgbClr val="ffffff"/>
                </a:solidFill>
                <a:latin typeface="Calibri"/>
              </a:rPr>
              <a:t>&lt;number&gt;</a:t>
            </a:fld>
            <a:endParaRPr b="0" lang="en-US" sz="18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Click to edit the outline text format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2f2b20"/>
                </a:solidFill>
                <a:latin typeface="Calibri"/>
              </a:rPr>
              <a:t>Second Outline Level</a:t>
            </a:r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pc="-1" strike="noStrike">
                <a:solidFill>
                  <a:srgbClr val="2f2b20"/>
                </a:solidFill>
                <a:latin typeface="Calibri"/>
              </a:rPr>
              <a:t>Third Outline Level</a:t>
            </a:r>
            <a:endParaRPr b="0" lang="en-US" sz="1600" spc="-1" strike="noStrike">
              <a:solidFill>
                <a:srgbClr val="2f2b2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2f2b20"/>
                </a:solidFill>
                <a:latin typeface="Calibri"/>
              </a:rPr>
              <a:t>Fourth Outline Level</a:t>
            </a:r>
            <a:endParaRPr b="0" lang="en-US" sz="1400" spc="-1" strike="noStrike">
              <a:solidFill>
                <a:srgbClr val="2f2b2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2f2b2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2f2b2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2f2b2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adada"/>
            </a:gs>
          </a:gsLst>
          <a:path path="circle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8458200" y="0"/>
            <a:ext cx="68544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2"/>
          <p:cNvSpPr/>
          <p:nvPr/>
        </p:nvSpPr>
        <p:spPr>
          <a:xfrm>
            <a:off x="8458200" y="5486400"/>
            <a:ext cx="685440" cy="68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PlaceHolder 3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Click to edit Master title style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>
            <a:noAutofit/>
          </a:bodyPr>
          <a:p>
            <a:pPr marL="343080" indent="-228240">
              <a:lnSpc>
                <a:spcPct val="100000"/>
              </a:lnSpc>
              <a:spcBef>
                <a:spcPts val="43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Click to edit Master text styles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00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2f2b20"/>
                </a:solidFill>
                <a:latin typeface="Calibri"/>
              </a:rPr>
              <a:t>Second level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 lvl="2" marL="1005840" indent="-228240">
              <a:lnSpc>
                <a:spcPct val="100000"/>
              </a:lnSpc>
              <a:spcBef>
                <a:spcPts val="360"/>
              </a:spcBef>
              <a:buClr>
                <a:srgbClr val="d2cb6c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2f2b20"/>
                </a:solidFill>
                <a:latin typeface="Calibri"/>
              </a:rPr>
              <a:t>Third level</a:t>
            </a:r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  <a:p>
            <a:pPr lvl="3" marL="1280160" indent="-228240">
              <a:lnSpc>
                <a:spcPct val="100000"/>
              </a:lnSpc>
              <a:spcBef>
                <a:spcPts val="320"/>
              </a:spcBef>
              <a:buClr>
                <a:srgbClr val="95a39d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2f2b20"/>
                </a:solidFill>
                <a:latin typeface="Calibri"/>
              </a:rPr>
              <a:t>Fourth level</a:t>
            </a:r>
            <a:endParaRPr b="0" lang="en-US" sz="1600" spc="-1" strike="noStrike">
              <a:solidFill>
                <a:srgbClr val="2f2b20"/>
              </a:solidFill>
              <a:latin typeface="Calibri"/>
            </a:endParaRPr>
          </a:p>
          <a:p>
            <a:pPr lvl="4" marL="1554480" indent="-228240">
              <a:lnSpc>
                <a:spcPct val="100000"/>
              </a:lnSpc>
              <a:spcBef>
                <a:spcPts val="281"/>
              </a:spcBef>
              <a:buClr>
                <a:srgbClr val="c89f5d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2f2b20"/>
                </a:solidFill>
                <a:latin typeface="Calibri"/>
              </a:rPr>
              <a:t>Fifth level</a:t>
            </a:r>
            <a:endParaRPr b="0" lang="en-US" sz="14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dt"/>
          </p:nvPr>
        </p:nvSpPr>
        <p:spPr>
          <a:xfrm rot="16200000">
            <a:off x="7551360" y="1646280"/>
            <a:ext cx="2437920" cy="36540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D550BE05-55B2-457B-A890-066DA1086775}" type="datetime">
              <a:rPr b="0" lang="en-US" sz="1200" spc="-1" strike="noStrike">
                <a:solidFill>
                  <a:srgbClr val="dfdcb7"/>
                </a:solidFill>
                <a:latin typeface="Calibri"/>
              </a:rPr>
              <a:t>5/3/24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ftr"/>
          </p:nvPr>
        </p:nvSpPr>
        <p:spPr>
          <a:xfrm rot="16200000">
            <a:off x="7587000" y="4048920"/>
            <a:ext cx="2367000" cy="36540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sldNum"/>
          </p:nvPr>
        </p:nvSpPr>
        <p:spPr>
          <a:xfrm>
            <a:off x="8531640" y="5649120"/>
            <a:ext cx="548280" cy="39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fld id="{AD0D90D6-25B5-4A9D-B726-0F525BEEE221}" type="slidenum">
              <a:rPr b="0" lang="en-US" sz="1800" spc="-1" strike="noStrike">
                <a:solidFill>
                  <a:srgbClr val="ffffff"/>
                </a:solidFill>
                <a:latin typeface="Calibri"/>
              </a:rPr>
              <a:t>&lt;number&gt;</a:t>
            </a:fld>
            <a:endParaRPr b="0" lang="en-US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adada"/>
            </a:gs>
          </a:gsLst>
          <a:path path="circle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8458200" y="0"/>
            <a:ext cx="685080" cy="6857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7" name="CustomShape 2"/>
          <p:cNvSpPr/>
          <p:nvPr/>
        </p:nvSpPr>
        <p:spPr>
          <a:xfrm>
            <a:off x="8458200" y="5486400"/>
            <a:ext cx="685080" cy="685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50760" rIns="90000" tIns="50760" bIns="50760" anchor="ctr">
            <a:noAutofit/>
          </a:bodyPr>
          <a:p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Click to edit the title text format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50760" rIns="90000" tIns="50760" bIns="50760">
            <a:normAutofit/>
          </a:bodyPr>
          <a:p>
            <a:pPr marL="3823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31520" indent="-28548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13184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3" marL="1589040" indent="-228600">
              <a:spcBef>
                <a:spcPts val="400"/>
              </a:spcBef>
              <a:buClr>
                <a:srgbClr val="000000"/>
              </a:buClr>
              <a:buFont typeface="Times New Roman"/>
              <a:buChar char="–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  <a:p>
            <a:pPr lvl="4" marL="2046240" indent="-228600">
              <a:spcBef>
                <a:spcPts val="400"/>
              </a:spcBef>
              <a:buClr>
                <a:srgbClr val="000000"/>
              </a:buClr>
              <a:buFont typeface="Times New Roman"/>
              <a:buChar char="»"/>
              <a:tabLst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  <a:p>
            <a:pPr lvl="5" marL="2046240" indent="-228600">
              <a:spcBef>
                <a:spcPts val="400"/>
              </a:spcBef>
              <a:buClr>
                <a:srgbClr val="000000"/>
              </a:buClr>
              <a:buFont typeface="Times New Roman"/>
              <a:buChar char="»"/>
              <a:tabLst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  <a:p>
            <a:pPr lvl="6" marL="2046240" indent="-228600">
              <a:spcBef>
                <a:spcPts val="400"/>
              </a:spcBef>
              <a:buClr>
                <a:srgbClr val="000000"/>
              </a:buClr>
              <a:buFont typeface="Times New Roman"/>
              <a:buChar char="»"/>
              <a:tabLst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3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3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3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slideLayout" Target="../slideLayouts/slideLayout3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3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37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37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37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3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37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37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37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37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slideLayout" Target="../slideLayouts/slideLayout37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slideLayout" Target="../slideLayouts/slideLayout37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slideLayout" Target="../slideLayouts/slideLayout37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23.png"/><Relationship Id="rId2" Type="http://schemas.openxmlformats.org/officeDocument/2006/relationships/slideLayout" Target="../slideLayouts/slideLayout3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24.png"/><Relationship Id="rId2" Type="http://schemas.openxmlformats.org/officeDocument/2006/relationships/slideLayout" Target="../slideLayouts/slideLayout3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3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Course Conclusion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6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Extension on homework until Monday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Final Exam Review on Monday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Final Exam – Tuesday the 13</a:t>
            </a:r>
            <a:r>
              <a:rPr b="0" lang="en-US" sz="3200" spc="-1" strike="noStrike" baseline="14000000">
                <a:solidFill>
                  <a:srgbClr val="2f2b20"/>
                </a:solidFill>
                <a:latin typeface="Calibri"/>
              </a:rPr>
              <a:t>th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 at 12:00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50 minute exam, 12:00-12:50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Not cumulative, but don’t forget everything from first half of semester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6" name="CustomShape 2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7" name="CustomShap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2f2b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98" name="Picture 6_0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199" name="CustomShape 4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  <a:ea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0" name="TextShape 5"/>
          <p:cNvSpPr txBox="1"/>
          <p:nvPr/>
        </p:nvSpPr>
        <p:spPr>
          <a:xfrm>
            <a:off x="406440" y="228240"/>
            <a:ext cx="8508960" cy="114300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Binding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201" name="TextShape 6"/>
          <p:cNvSpPr txBox="1"/>
          <p:nvPr/>
        </p:nvSpPr>
        <p:spPr>
          <a:xfrm>
            <a:off x="685800" y="1219320"/>
            <a:ext cx="7772400" cy="4952880"/>
          </a:xfrm>
          <a:prstGeom prst="rect">
            <a:avLst/>
          </a:prstGeom>
          <a:noFill/>
          <a:ln>
            <a:noFill/>
          </a:ln>
        </p:spPr>
        <p:txBody>
          <a:bodyPr rIns="132120">
            <a:normAutofit/>
          </a:bodyPr>
          <a:p>
            <a:pPr marL="3823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Possible times (cont.):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program writing time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spcBef>
                <a:spcPts val="598"/>
              </a:spcBef>
              <a:buClr>
                <a:srgbClr val="d2cb6c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Programmer chooses algorithms, names, etc.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compile time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spcBef>
                <a:spcPts val="598"/>
              </a:spcBef>
              <a:buClr>
                <a:srgbClr val="d2cb6c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Compiler must plan for data layout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link time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spcBef>
                <a:spcPts val="598"/>
              </a:spcBef>
              <a:buClr>
                <a:srgbClr val="d2cb6c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Standard libraries are imported, compiler decides layout of whole program in memory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load time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spcBef>
                <a:spcPts val="598"/>
              </a:spcBef>
              <a:buClr>
                <a:srgbClr val="d2cb6c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Actual choice of physical addresses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3" name="CustomShape 2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4" name="CustomShap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2f2b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05" name="Picture 6_8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206" name="CustomShape 4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  <a:ea typeface="Arial"/>
              </a:rPr>
              <a:t>Copyright © 2009 Elsevier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07" name="TextShape 5"/>
          <p:cNvSpPr txBox="1"/>
          <p:nvPr/>
        </p:nvSpPr>
        <p:spPr>
          <a:xfrm>
            <a:off x="406440" y="228240"/>
            <a:ext cx="8508960" cy="114300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Binding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208" name="TextShape 6"/>
          <p:cNvSpPr txBox="1"/>
          <p:nvPr/>
        </p:nvSpPr>
        <p:spPr>
          <a:xfrm>
            <a:off x="685800" y="1219320"/>
            <a:ext cx="7772400" cy="4952880"/>
          </a:xfrm>
          <a:prstGeom prst="rect">
            <a:avLst/>
          </a:prstGeom>
          <a:noFill/>
          <a:ln>
            <a:noFill/>
          </a:ln>
        </p:spPr>
        <p:txBody>
          <a:bodyPr rIns="132120">
            <a:normAutofit/>
          </a:bodyPr>
          <a:p>
            <a:pPr marL="3823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Possible times (cont.):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run time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spcBef>
                <a:spcPts val="598"/>
              </a:spcBef>
              <a:buClr>
                <a:srgbClr val="d2cb6c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Must finalize value/variable bindings, sizes of strings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spcBef>
                <a:spcPts val="598"/>
              </a:spcBef>
              <a:buClr>
                <a:srgbClr val="d2cb6c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Note that run time includes: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3" marL="1639800" indent="-228600">
              <a:spcBef>
                <a:spcPts val="499"/>
              </a:spcBef>
              <a:buClr>
                <a:srgbClr val="95a39d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program start-up time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3" marL="1639800" indent="-228600">
              <a:spcBef>
                <a:spcPts val="499"/>
              </a:spcBef>
              <a:buClr>
                <a:srgbClr val="95a39d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module entry time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3" marL="1639800" indent="-228600">
              <a:spcBef>
                <a:spcPts val="499"/>
              </a:spcBef>
              <a:buClr>
                <a:srgbClr val="95a39d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elaboration time (point a which a declaration is first "seen")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3" marL="1639800" indent="-228600">
              <a:spcBef>
                <a:spcPts val="499"/>
              </a:spcBef>
              <a:buClr>
                <a:srgbClr val="95a39d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procedure entry time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3" marL="1639800" indent="-228600">
              <a:spcBef>
                <a:spcPts val="499"/>
              </a:spcBef>
              <a:buClr>
                <a:srgbClr val="95a39d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block entry time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3" marL="1639800" indent="-228600">
              <a:spcBef>
                <a:spcPts val="499"/>
              </a:spcBef>
              <a:buClr>
                <a:srgbClr val="95a39d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statement execution time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0" name="CustomShape 2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1" name="CustomShap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2f2b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12" name="Picture 6_10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213" name="CustomShape 4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  <a:ea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4" name="TextShape 5"/>
          <p:cNvSpPr txBox="1"/>
          <p:nvPr/>
        </p:nvSpPr>
        <p:spPr>
          <a:xfrm>
            <a:off x="406440" y="228240"/>
            <a:ext cx="8508960" cy="114300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Lifetime and Storage Management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215" name="TextShape 6"/>
          <p:cNvSpPr txBox="1"/>
          <p:nvPr/>
        </p:nvSpPr>
        <p:spPr>
          <a:xfrm>
            <a:off x="304920" y="1295280"/>
            <a:ext cx="8254800" cy="5105520"/>
          </a:xfrm>
          <a:prstGeom prst="rect">
            <a:avLst/>
          </a:prstGeom>
          <a:noFill/>
          <a:ln>
            <a:noFill/>
          </a:ln>
        </p:spPr>
        <p:txBody>
          <a:bodyPr rIns="132120">
            <a:normAutofit/>
          </a:bodyPr>
          <a:p>
            <a:pPr marL="382320" indent="-342720">
              <a:lnSpc>
                <a:spcPct val="90000"/>
              </a:lnSpc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Storage Allocation mechanisms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lnSpc>
                <a:spcPct val="90000"/>
              </a:lnSpc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 u="sng">
                <a:solidFill>
                  <a:srgbClr val="000000"/>
                </a:solidFill>
                <a:uFillTx/>
                <a:latin typeface="Times New Roman"/>
              </a:rPr>
              <a:t>Static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lnSpc>
                <a:spcPct val="90000"/>
              </a:lnSpc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 u="sng">
                <a:solidFill>
                  <a:srgbClr val="000000"/>
                </a:solidFill>
                <a:uFillTx/>
                <a:latin typeface="Times New Roman"/>
              </a:rPr>
              <a:t>Stack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lnSpc>
                <a:spcPct val="90000"/>
              </a:lnSpc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 u="sng">
                <a:solidFill>
                  <a:srgbClr val="000000"/>
                </a:solidFill>
                <a:uFillTx/>
                <a:latin typeface="Times New Roman"/>
              </a:rPr>
              <a:t>Heap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90000"/>
              </a:lnSpc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Each stores different type of information, and (in general) each type is used in most modern programming languages, although level of control given to the programmer varies heavily.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8001000" y="0"/>
            <a:ext cx="1143000" cy="38088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7" name="CustomShape 2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8" name="CustomShape 3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9" name="CustomShap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2f2b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20" name="Picture 7_5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221" name="CustomShape 5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  <a:ea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2" name="TextShape 6"/>
          <p:cNvSpPr txBox="1"/>
          <p:nvPr/>
        </p:nvSpPr>
        <p:spPr>
          <a:xfrm>
            <a:off x="304920" y="1218960"/>
            <a:ext cx="7772400" cy="56386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82320" indent="-342720">
              <a:spcBef>
                <a:spcPts val="550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The heap and the stack are closely linked.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3" name="CustomShape 7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4" name="CustomShape 8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5" name="CustomShap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2f2b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26" name="Picture 17_1" descr=""/>
          <p:cNvPicPr/>
          <p:nvPr/>
        </p:nvPicPr>
        <p:blipFill>
          <a:blip r:embed="rId2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227" name="CustomShape 10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  <a:ea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28" name="Picture 23_1" descr="heapstack"/>
          <p:cNvPicPr/>
          <p:nvPr/>
        </p:nvPicPr>
        <p:blipFill>
          <a:blip r:embed="rId3"/>
          <a:stretch/>
        </p:blipFill>
        <p:spPr>
          <a:xfrm>
            <a:off x="533520" y="1981080"/>
            <a:ext cx="4959360" cy="3719520"/>
          </a:xfrm>
          <a:prstGeom prst="rect">
            <a:avLst/>
          </a:prstGeom>
          <a:ln>
            <a:noFill/>
          </a:ln>
        </p:spPr>
      </p:pic>
      <p:pic>
        <p:nvPicPr>
          <p:cNvPr id="229" name="Picture 24_1" descr="headstack2"/>
          <p:cNvPicPr/>
          <p:nvPr/>
        </p:nvPicPr>
        <p:blipFill>
          <a:blip r:embed="rId4"/>
          <a:stretch/>
        </p:blipFill>
        <p:spPr>
          <a:xfrm>
            <a:off x="5562720" y="1676520"/>
            <a:ext cx="2797200" cy="5029200"/>
          </a:xfrm>
          <a:prstGeom prst="rect">
            <a:avLst/>
          </a:prstGeom>
          <a:ln>
            <a:noFill/>
          </a:ln>
        </p:spPr>
      </p:pic>
      <p:sp>
        <p:nvSpPr>
          <p:cNvPr id="230" name="TextShape 11"/>
          <p:cNvSpPr txBox="1"/>
          <p:nvPr/>
        </p:nvSpPr>
        <p:spPr>
          <a:xfrm>
            <a:off x="1080" y="0"/>
            <a:ext cx="8509320" cy="144792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The heap and the stack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CustomShape 1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2" name="CustomShape 2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3" name="CustomShap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2f2b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34" name="Picture 6_11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235" name="CustomShape 4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  <a:ea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6" name="TextShape 5"/>
          <p:cNvSpPr txBox="1"/>
          <p:nvPr/>
        </p:nvSpPr>
        <p:spPr>
          <a:xfrm>
            <a:off x="406440" y="228240"/>
            <a:ext cx="8508960" cy="114300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Scope Rules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237" name="TextShape 6"/>
          <p:cNvSpPr txBox="1"/>
          <p:nvPr/>
        </p:nvSpPr>
        <p:spPr>
          <a:xfrm>
            <a:off x="99720" y="1474920"/>
            <a:ext cx="8458200" cy="4952880"/>
          </a:xfrm>
          <a:prstGeom prst="rect">
            <a:avLst/>
          </a:prstGeom>
          <a:noFill/>
          <a:ln>
            <a:noFill/>
          </a:ln>
        </p:spPr>
        <p:txBody>
          <a:bodyPr rIns="132120">
            <a:normAutofit/>
          </a:bodyPr>
          <a:p>
            <a:pPr marL="382320" indent="-342720">
              <a:lnSpc>
                <a:spcPct val="90000"/>
              </a:lnSpc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A </a:t>
            </a:r>
            <a:r>
              <a:rPr b="0" i="1" lang="en-US" sz="3200" spc="-1" strike="noStrike">
                <a:solidFill>
                  <a:srgbClr val="000000"/>
                </a:solidFill>
                <a:latin typeface="Times New Roman"/>
              </a:rPr>
              <a:t>scope</a:t>
            </a: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 is a program section of maximal size in which no bindings change, or at least in which no re-declarations are permitted (see below)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90000"/>
              </a:lnSpc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In most languages with subroutines, we OPEN a new scope on subroutine entry.  This includes: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lnSpc>
                <a:spcPct val="90000"/>
              </a:lnSpc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create bindings for new local variables,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lnSpc>
                <a:spcPct val="90000"/>
              </a:lnSpc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deactivate bindings for global variables that are re-declared (these variable are said to have a "hole" in their scope)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lnSpc>
                <a:spcPct val="90000"/>
              </a:lnSpc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make references to variables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CustomShape 1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9" name="CustomShape 2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0" name="CustomShap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2f2b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41" name="Picture 6_12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242" name="CustomShape 4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  <a:ea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3" name="TextShape 5"/>
          <p:cNvSpPr txBox="1"/>
          <p:nvPr/>
        </p:nvSpPr>
        <p:spPr>
          <a:xfrm>
            <a:off x="406440" y="0"/>
            <a:ext cx="8508960" cy="129528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Scope Rules: Static vs. Dynamic 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244" name="TextShape 6"/>
          <p:cNvSpPr txBox="1"/>
          <p:nvPr/>
        </p:nvSpPr>
        <p:spPr>
          <a:xfrm>
            <a:off x="239400" y="1265040"/>
            <a:ext cx="8178840" cy="5467320"/>
          </a:xfrm>
          <a:prstGeom prst="rect">
            <a:avLst/>
          </a:prstGeom>
          <a:noFill/>
          <a:ln>
            <a:noFill/>
          </a:ln>
        </p:spPr>
        <p:txBody>
          <a:bodyPr rIns="132120">
            <a:normAutofit/>
          </a:bodyPr>
          <a:p>
            <a:pPr marL="3823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Perhaps the most common use of dynamic scope rules is to provide implicit parameters to subroutines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Example: Set default base to print numbers in, or set precision of reals, as we did in Python.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This is generally considered bad programming practice nowadays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lvl="2" marL="113184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Alternative mechanisms exist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3" marL="158904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static variables that can be modified by auxiliary routines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3" marL="158904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default and optional parameters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6" name="CustomShape 2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7" name="CustomShap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2f2b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48" name="Picture 6_13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249" name="CustomShape 4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  <a:ea typeface="Arial"/>
              </a:rPr>
              <a:t>Copyright © 2009 Elsevier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50" name="TextShape 5"/>
          <p:cNvSpPr txBox="1"/>
          <p:nvPr/>
        </p:nvSpPr>
        <p:spPr>
          <a:xfrm>
            <a:off x="406440" y="228240"/>
            <a:ext cx="8508960" cy="114300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Names within a scope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251" name="TextShape 6"/>
          <p:cNvSpPr txBox="1"/>
          <p:nvPr/>
        </p:nvSpPr>
        <p:spPr>
          <a:xfrm>
            <a:off x="685800" y="1219320"/>
            <a:ext cx="7772400" cy="4952880"/>
          </a:xfrm>
          <a:prstGeom prst="rect">
            <a:avLst/>
          </a:prstGeom>
          <a:noFill/>
          <a:ln>
            <a:noFill/>
          </a:ln>
        </p:spPr>
        <p:txBody>
          <a:bodyPr rIns="132120">
            <a:normAutofit/>
          </a:bodyPr>
          <a:p>
            <a:pPr marL="3823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Aliasing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What are aliases good for? 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spcBef>
                <a:spcPts val="598"/>
              </a:spcBef>
              <a:buClr>
                <a:srgbClr val="d2cb6c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space saving - modern data allocation methods are better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spcBef>
                <a:spcPts val="598"/>
              </a:spcBef>
              <a:buClr>
                <a:srgbClr val="d2cb6c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multiple representations 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spcBef>
                <a:spcPts val="598"/>
              </a:spcBef>
              <a:buClr>
                <a:srgbClr val="d2cb6c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linked data structures  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Also, aliases arise in parameter passing as an (sometimes unfortunate) side effect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spcBef>
                <a:spcPts val="598"/>
              </a:spcBef>
              <a:buClr>
                <a:srgbClr val="d2cb6c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Euclid scope rules are designed to prevent this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extShape 1"/>
          <p:cNvSpPr txBox="1"/>
          <p:nvPr/>
        </p:nvSpPr>
        <p:spPr>
          <a:xfrm>
            <a:off x="101520" y="0"/>
            <a:ext cx="7772400" cy="1092240"/>
          </a:xfrm>
          <a:prstGeom prst="rect">
            <a:avLst/>
          </a:prstGeom>
          <a:noFill/>
          <a:ln>
            <a:noFill/>
          </a:ln>
        </p:spPr>
        <p:txBody>
          <a:bodyPr lIns="50760" tIns="50760" bIns="50760" anchor="ctr">
            <a:noAutofit/>
          </a:bodyPr>
          <a:p>
            <a:pPr marL="39600" indent="-3960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Sequencing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253" name="TextShape 2"/>
          <p:cNvSpPr txBox="1"/>
          <p:nvPr/>
        </p:nvSpPr>
        <p:spPr>
          <a:xfrm>
            <a:off x="685800" y="1218960"/>
            <a:ext cx="7772400" cy="5638680"/>
          </a:xfrm>
          <a:prstGeom prst="rect">
            <a:avLst/>
          </a:prstGeom>
          <a:noFill/>
          <a:ln>
            <a:noFill/>
          </a:ln>
        </p:spPr>
        <p:txBody>
          <a:bodyPr lIns="50760" tIns="50760" bIns="50760">
            <a:normAutofit/>
          </a:bodyPr>
          <a:p>
            <a:pPr marL="3823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Usually, order of execution is just top to bottom, left to right.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31520" indent="-28548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Or is it?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Precedence of operation is one issue, and right to left is not quite true: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31520" indent="-28548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Example: </a:t>
            </a:r>
            <a:r>
              <a:rPr b="0" lang="en-US" sz="2400" spc="-1" strike="noStrike">
                <a:solidFill>
                  <a:srgbClr val="000000"/>
                </a:solidFill>
                <a:latin typeface="Courier New"/>
                <a:ea typeface="Courier New"/>
              </a:rPr>
              <a:t>int a = b + c*min(x,y);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Courier New"/>
              </a:rPr>
              <a:t>More formally: an expression is either a simple object/token or is an expression of expressions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31520" indent="-28548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Courier New"/>
              </a:rPr>
              <a:t>Note: looks like our grammars!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8001000" y="0"/>
            <a:ext cx="1143000" cy="38088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5" name="CustomShape 2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6" name="CustomShape 3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7" name="CustomShape 4"/>
          <p:cNvSpPr/>
          <p:nvPr/>
        </p:nvSpPr>
        <p:spPr>
          <a:xfrm>
            <a:off x="0" y="0"/>
            <a:ext cx="8001000" cy="106668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8" name="CustomShap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59" name="Picture 6_1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260" name="CustomShape 6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1" name="TextShape 7"/>
          <p:cNvSpPr txBox="1"/>
          <p:nvPr/>
        </p:nvSpPr>
        <p:spPr>
          <a:xfrm>
            <a:off x="406440" y="228240"/>
            <a:ext cx="8508960" cy="114300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 anchor="ctr">
            <a:noAutofit/>
          </a:bodyPr>
          <a:p>
            <a:pPr marL="3960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Infix, Postfix and Prefix 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262" name="TextShape 8"/>
          <p:cNvSpPr txBox="1"/>
          <p:nvPr/>
        </p:nvSpPr>
        <p:spPr>
          <a:xfrm>
            <a:off x="685800" y="1219320"/>
            <a:ext cx="7772400" cy="495288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>
            <a:normAutofit fontScale="97000"/>
          </a:bodyPr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Prefix: op a b or op(a,b)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Actually standard in many languages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In Lisp: (* (+ 1 3) 2)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Infix: a op b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Sometimes just </a:t>
            </a:r>
            <a:r>
              <a:rPr b="0" lang="ja-JP" sz="2400" spc="-1" strike="noStrike">
                <a:solidFill>
                  <a:srgbClr val="000000"/>
                </a:solidFill>
                <a:latin typeface="Arial"/>
              </a:rPr>
              <a:t>“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syntatic sugar</a:t>
            </a:r>
            <a:r>
              <a:rPr b="0" lang="ja-JP" sz="2400" spc="-1" strike="noStrike">
                <a:solidFill>
                  <a:srgbClr val="000000"/>
                </a:solidFill>
                <a:latin typeface="Arial"/>
              </a:rPr>
              <a:t>”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; for example, in C++, a + b really calls operator+(a,b)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Postfix: a b op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Least common - used in Postscript, Forth, and intermediate code of some compilers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Also appears in C (and its descendants) and Pascal examples, such as ++value in C and the pointer dereferencing operator (^) in Pascal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CustomShape 1"/>
          <p:cNvSpPr/>
          <p:nvPr/>
        </p:nvSpPr>
        <p:spPr>
          <a:xfrm>
            <a:off x="8001000" y="0"/>
            <a:ext cx="1143000" cy="38088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4" name="CustomShape 2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5" name="CustomShape 3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6" name="CustomShape 4"/>
          <p:cNvSpPr/>
          <p:nvPr/>
        </p:nvSpPr>
        <p:spPr>
          <a:xfrm>
            <a:off x="0" y="0"/>
            <a:ext cx="8001000" cy="106668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7" name="CustomShap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68" name="Picture 7_1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269" name="CustomShape 6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</a:rPr>
              <a:t>Copyright © 2009 Elsevier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70" name="TextShape 7"/>
          <p:cNvSpPr txBox="1"/>
          <p:nvPr/>
        </p:nvSpPr>
        <p:spPr>
          <a:xfrm>
            <a:off x="406440" y="228240"/>
            <a:ext cx="8508960" cy="114300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 anchor="ctr">
            <a:noAutofit/>
          </a:bodyPr>
          <a:p>
            <a:pPr marL="3960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Expression Evaluation 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271" name="TextShape 8"/>
          <p:cNvSpPr txBox="1"/>
          <p:nvPr/>
        </p:nvSpPr>
        <p:spPr>
          <a:xfrm>
            <a:off x="685800" y="1219320"/>
            <a:ext cx="7772400" cy="495288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>
            <a:normAutofit/>
          </a:bodyPr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Application of arithmetic identities: when can we assume an operation will work even if things are moved around?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Commutativity is assumed to be safe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If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x + y 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works, then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y + x 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should also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associativity (known to be dangerous)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a + (b + c)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 works if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a~=maxint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 and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b~=minint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 and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c&lt;0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(a + b) + c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 does not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This type of operation can be useful, though, for code optimization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Course Conclusion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6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First half of semester: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Functional Programming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Haskell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spcBef>
                <a:spcPts val="1417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Second half of the semester: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spcBef>
                <a:spcPts val="1134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Compiler technology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spcBef>
                <a:spcPts val="1134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Regex, DFAs, NFAs, CFGs, lexing, parsers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CustomShape 1"/>
          <p:cNvSpPr/>
          <p:nvPr/>
        </p:nvSpPr>
        <p:spPr>
          <a:xfrm>
            <a:off x="8001000" y="0"/>
            <a:ext cx="1143000" cy="38088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3" name="CustomShape 2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4" name="CustomShape 3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5" name="CustomShape 4"/>
          <p:cNvSpPr/>
          <p:nvPr/>
        </p:nvSpPr>
        <p:spPr>
          <a:xfrm>
            <a:off x="0" y="0"/>
            <a:ext cx="8001000" cy="106668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6" name="CustomShap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77" name="Picture 6_2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278" name="CustomShape 6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9" name="TextShape 7"/>
          <p:cNvSpPr txBox="1"/>
          <p:nvPr/>
        </p:nvSpPr>
        <p:spPr>
          <a:xfrm>
            <a:off x="406440" y="228240"/>
            <a:ext cx="8508960" cy="114300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 anchor="ctr">
            <a:noAutofit/>
          </a:bodyPr>
          <a:p>
            <a:pPr marL="3960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Expression versus statements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280" name="TextShape 8"/>
          <p:cNvSpPr txBox="1"/>
          <p:nvPr/>
        </p:nvSpPr>
        <p:spPr>
          <a:xfrm>
            <a:off x="685800" y="1219320"/>
            <a:ext cx="7772400" cy="495288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>
            <a:normAutofit/>
          </a:bodyPr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Most languages distinguish between expressions and statements.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Expressions always produce a value, and may or may not have a side effect.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Example: In python, b + c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Statements are executed solely for their side effects, and return no useful value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Example: in Python, mylist.sort()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A construct has a side effect if it influences subsequent computation in some way (other than simply returning a value).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ustomShape 1"/>
          <p:cNvSpPr/>
          <p:nvPr/>
        </p:nvSpPr>
        <p:spPr>
          <a:xfrm>
            <a:off x="8001000" y="0"/>
            <a:ext cx="1143000" cy="38088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2" name="CustomShape 2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3" name="CustomShape 3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4" name="CustomShape 4"/>
          <p:cNvSpPr/>
          <p:nvPr/>
        </p:nvSpPr>
        <p:spPr>
          <a:xfrm>
            <a:off x="0" y="0"/>
            <a:ext cx="8001000" cy="106668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5" name="CustomShap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86" name="Picture 7_2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287" name="CustomShape 6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8" name="TextShape 7"/>
          <p:cNvSpPr txBox="1"/>
          <p:nvPr/>
        </p:nvSpPr>
        <p:spPr>
          <a:xfrm>
            <a:off x="406440" y="228240"/>
            <a:ext cx="8508960" cy="114300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 anchor="ctr">
            <a:noAutofit/>
          </a:bodyPr>
          <a:p>
            <a:pPr marL="3960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C and assignments within expressions 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289" name="TextShape 8"/>
          <p:cNvSpPr txBox="1"/>
          <p:nvPr/>
        </p:nvSpPr>
        <p:spPr>
          <a:xfrm>
            <a:off x="685800" y="1219320"/>
            <a:ext cx="7772400" cy="495288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>
            <a:normAutofit/>
          </a:bodyPr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Combining expressions with assignments can have unfortunate side effects, depending on the language.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Pathological example: C has no true boolean type (just uses ints or their equivalents), and allows assignments within expressions.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Example: What does this do?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if (a =b) {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lnSpc>
                <a:spcPct val="110000"/>
              </a:lnSpc>
              <a:spcBef>
                <a:spcPts val="499"/>
              </a:spcBef>
              <a:tabLst>
                <a:tab algn="l" pos="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…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lnSpc>
                <a:spcPct val="110000"/>
              </a:lnSpc>
              <a:spcBef>
                <a:spcPts val="499"/>
              </a:spcBef>
              <a:tabLst>
                <a:tab algn="l" pos="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}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lnSpc>
                <a:spcPct val="110000"/>
              </a:lnSpc>
              <a:spcBef>
                <a:spcPts val="499"/>
              </a:spcBef>
              <a:tabLst>
                <a:tab algn="l" pos="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(Note – might be good reason for doing this!)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CustomShape 1"/>
          <p:cNvSpPr/>
          <p:nvPr/>
        </p:nvSpPr>
        <p:spPr>
          <a:xfrm>
            <a:off x="8001000" y="0"/>
            <a:ext cx="1143000" cy="38088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1" name="CustomShape 2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2" name="CustomShape 3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3" name="CustomShape 4"/>
          <p:cNvSpPr/>
          <p:nvPr/>
        </p:nvSpPr>
        <p:spPr>
          <a:xfrm>
            <a:off x="0" y="0"/>
            <a:ext cx="8001000" cy="106668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4" name="CustomShap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95" name="Picture 6_3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296" name="CustomShape 6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7" name="TextShape 7"/>
          <p:cNvSpPr txBox="1"/>
          <p:nvPr/>
        </p:nvSpPr>
        <p:spPr>
          <a:xfrm>
            <a:off x="456840" y="1371600"/>
            <a:ext cx="8178840" cy="502920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>
            <a:normAutofit/>
          </a:bodyPr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In C: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6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#include &lt;stdio.h&gt;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6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int main() {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6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int i = 0;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6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printf(“%d\n”,i);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6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goto some_label;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6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i = 1;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6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some_label: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6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printf(“%d\n”, i);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6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return 0;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6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}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8" name="TextShape 8"/>
          <p:cNvSpPr txBox="1"/>
          <p:nvPr/>
        </p:nvSpPr>
        <p:spPr>
          <a:xfrm>
            <a:off x="406440" y="-360"/>
            <a:ext cx="8508960" cy="160020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 anchor="ctr">
            <a:noAutofit/>
          </a:bodyPr>
          <a:p>
            <a:pPr marL="3960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A dirty word: GOTO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CustomShape 1"/>
          <p:cNvSpPr/>
          <p:nvPr/>
        </p:nvSpPr>
        <p:spPr>
          <a:xfrm>
            <a:off x="8001000" y="0"/>
            <a:ext cx="1143000" cy="38088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0" name="CustomShape 2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1" name="CustomShape 3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2" name="CustomShape 4"/>
          <p:cNvSpPr/>
          <p:nvPr/>
        </p:nvSpPr>
        <p:spPr>
          <a:xfrm>
            <a:off x="0" y="0"/>
            <a:ext cx="8001000" cy="106668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3" name="CustomShap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304" name="Picture 7_3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305" name="CustomShape 6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6" name="TextShape 7"/>
          <p:cNvSpPr txBox="1"/>
          <p:nvPr/>
        </p:nvSpPr>
        <p:spPr>
          <a:xfrm>
            <a:off x="456840" y="1294920"/>
            <a:ext cx="8178840" cy="516276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>
            <a:normAutofit/>
          </a:bodyPr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Getting rid of goto was actually fairly easy, since it was usually used in certain ways.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Goto to jump to end of current subroutine: use return instead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Goto to escape from the middle of a loop: use exit or break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Goto to repeat sections of code: loops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7" name="TextShape 8"/>
          <p:cNvSpPr txBox="1"/>
          <p:nvPr/>
        </p:nvSpPr>
        <p:spPr>
          <a:xfrm>
            <a:off x="406440" y="-360"/>
            <a:ext cx="8508960" cy="160020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 anchor="ctr">
            <a:noAutofit/>
          </a:bodyPr>
          <a:p>
            <a:pPr marL="3960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Alternatives to goto 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CustomShape 1"/>
          <p:cNvSpPr/>
          <p:nvPr/>
        </p:nvSpPr>
        <p:spPr>
          <a:xfrm>
            <a:off x="8001000" y="0"/>
            <a:ext cx="1143000" cy="38088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9" name="CustomShape 2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0" name="CustomShape 3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1" name="CustomShape 4"/>
          <p:cNvSpPr/>
          <p:nvPr/>
        </p:nvSpPr>
        <p:spPr>
          <a:xfrm>
            <a:off x="0" y="0"/>
            <a:ext cx="8001000" cy="106668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2" name="CustomShap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313" name="Picture 7_0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314" name="CustomShape 6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</a:rPr>
              <a:t>Copyright © 2009 Elsevier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315" name="TextShape 7"/>
          <p:cNvSpPr txBox="1"/>
          <p:nvPr/>
        </p:nvSpPr>
        <p:spPr>
          <a:xfrm>
            <a:off x="456840" y="1294920"/>
            <a:ext cx="8178840" cy="516276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>
            <a:normAutofit/>
          </a:bodyPr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Several settings are very useful for gotos, however.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Want to end a procedure/loop early (for example, if target value is found).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Solution: break or continue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Problem: What about </a:t>
            </a:r>
            <a:r>
              <a:rPr b="0" lang="ja-JP" sz="2800" spc="-1" strike="noStrike">
                <a:solidFill>
                  <a:srgbClr val="000000"/>
                </a:solidFill>
                <a:latin typeface="Arial"/>
              </a:rPr>
              <a:t>“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bookkeeping</a:t>
            </a:r>
            <a:r>
              <a:rPr b="0" lang="ja-JP" sz="2800" spc="-1" strike="noStrike">
                <a:solidFill>
                  <a:srgbClr val="000000"/>
                </a:solidFill>
                <a:latin typeface="Arial"/>
              </a:rPr>
              <a:t>”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?  We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’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re breaking out of code which might end a scope - need to call desctructors, deallocate variables, etc. 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Adds overhead to stack control - must be support for </a:t>
            </a:r>
            <a:r>
              <a:rPr b="0" lang="ja-JP" sz="2800" spc="-1" strike="noStrike">
                <a:solidFill>
                  <a:srgbClr val="000000"/>
                </a:solidFill>
                <a:latin typeface="Arial"/>
              </a:rPr>
              <a:t>“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unwinding the stack</a:t>
            </a:r>
            <a:r>
              <a:rPr b="0" lang="ja-JP" sz="2800" spc="-1" strike="noStrike">
                <a:solidFill>
                  <a:srgbClr val="000000"/>
                </a:solidFill>
                <a:latin typeface="Arial"/>
              </a:rPr>
              <a:t>”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6" name="TextShape 8"/>
          <p:cNvSpPr txBox="1"/>
          <p:nvPr/>
        </p:nvSpPr>
        <p:spPr>
          <a:xfrm>
            <a:off x="406440" y="-360"/>
            <a:ext cx="8508960" cy="160020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 anchor="ctr">
            <a:noAutofit/>
          </a:bodyPr>
          <a:p>
            <a:pPr marL="3960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Biggest need for goto 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CustomShape 1"/>
          <p:cNvSpPr/>
          <p:nvPr/>
        </p:nvSpPr>
        <p:spPr>
          <a:xfrm>
            <a:off x="8001000" y="0"/>
            <a:ext cx="1143000" cy="38088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8" name="CustomShape 2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9" name="CustomShape 3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20" name="CustomShape 4"/>
          <p:cNvSpPr/>
          <p:nvPr/>
        </p:nvSpPr>
        <p:spPr>
          <a:xfrm>
            <a:off x="0" y="0"/>
            <a:ext cx="8001000" cy="106668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21" name="CustomShap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322" name="Picture 6_4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323" name="CustomShape 6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4" name="TextShape 7"/>
          <p:cNvSpPr txBox="1"/>
          <p:nvPr/>
        </p:nvSpPr>
        <p:spPr>
          <a:xfrm>
            <a:off x="533520" y="1066680"/>
            <a:ext cx="7772400" cy="472464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>
            <a:normAutofit fontScale="88000"/>
          </a:bodyPr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Ability to perform some set of operations repeatedly.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Loops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Recursion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Can think of iteration as the only way a function won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’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 run in constant time.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In a real sense, this is the most powerful component of programming.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In general, loops are more common in imperative languages, while recursion is more common in functional languages.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5" name="TextShape 8"/>
          <p:cNvSpPr txBox="1"/>
          <p:nvPr/>
        </p:nvSpPr>
        <p:spPr>
          <a:xfrm>
            <a:off x="406440" y="228240"/>
            <a:ext cx="8508960" cy="114300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 anchor="ctr">
            <a:noAutofit/>
          </a:bodyPr>
          <a:p>
            <a:pPr marL="3960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Iteration 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CustomShape 1"/>
          <p:cNvSpPr/>
          <p:nvPr/>
        </p:nvSpPr>
        <p:spPr>
          <a:xfrm>
            <a:off x="8001000" y="0"/>
            <a:ext cx="1143000" cy="38088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27" name="CustomShape 2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28" name="CustomShape 3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29" name="CustomShape 4"/>
          <p:cNvSpPr/>
          <p:nvPr/>
        </p:nvSpPr>
        <p:spPr>
          <a:xfrm>
            <a:off x="0" y="0"/>
            <a:ext cx="8001000" cy="106668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30" name="CustomShap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331" name="Picture 7_4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332" name="CustomShape 6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3" name="TextShape 7"/>
          <p:cNvSpPr txBox="1"/>
          <p:nvPr/>
        </p:nvSpPr>
        <p:spPr>
          <a:xfrm>
            <a:off x="685800" y="1219320"/>
            <a:ext cx="7772400" cy="495288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>
            <a:normAutofit/>
          </a:bodyPr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Other languages (Ruby, Python, C# etc.) require any container to provide an iterator that enumerates items in that class.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This is extremely high level, and relatively new.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Example: 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110000"/>
              </a:lnSpc>
              <a:spcBef>
                <a:spcPts val="598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</a:rPr>
              <a:t>for item in mylist: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</a:rPr>
              <a:t>#code to look at items</a:t>
            </a:r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Can even iterate over non-linear structures, such as binary trees.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lnSpc>
                <a:spcPct val="110000"/>
              </a:lnSpc>
              <a:spcBef>
                <a:spcPts val="499"/>
              </a:spcBef>
              <a:tabLst>
                <a:tab algn="l" pos="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Times New Roman"/>
              </a:rPr>
              <a:t>	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4" name="TextShape 8"/>
          <p:cNvSpPr txBox="1"/>
          <p:nvPr/>
        </p:nvSpPr>
        <p:spPr>
          <a:xfrm>
            <a:off x="406440" y="228240"/>
            <a:ext cx="8508960" cy="114300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 anchor="ctr">
            <a:noAutofit/>
          </a:bodyPr>
          <a:p>
            <a:pPr marL="3960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Iteration: iterator based loops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CustomShape 1"/>
          <p:cNvSpPr/>
          <p:nvPr/>
        </p:nvSpPr>
        <p:spPr>
          <a:xfrm>
            <a:off x="8001000" y="0"/>
            <a:ext cx="1143000" cy="38088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36" name="CustomShape 2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37" name="CustomShape 3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38" name="CustomShape 4"/>
          <p:cNvSpPr/>
          <p:nvPr/>
        </p:nvSpPr>
        <p:spPr>
          <a:xfrm>
            <a:off x="0" y="0"/>
            <a:ext cx="8001000" cy="106668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39" name="CustomShap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340" name="Picture 6_5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341" name="CustomShape 6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2" name="TextShape 7"/>
          <p:cNvSpPr txBox="1"/>
          <p:nvPr/>
        </p:nvSpPr>
        <p:spPr>
          <a:xfrm>
            <a:off x="406440" y="-360"/>
            <a:ext cx="8508960" cy="160020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 anchor="ctr">
            <a:noAutofit/>
          </a:bodyPr>
          <a:p>
            <a:pPr marL="3960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Recursion 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343" name="TextShape 8"/>
          <p:cNvSpPr txBox="1"/>
          <p:nvPr/>
        </p:nvSpPr>
        <p:spPr>
          <a:xfrm>
            <a:off x="456840" y="1199880"/>
            <a:ext cx="8381880" cy="497196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>
            <a:normAutofit/>
          </a:bodyPr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Recursion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equally powerful when compared to iteration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mechanical transformations back and forth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often more intuitive (sometimes less)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US" sz="2800" spc="-1" strike="noStrike">
                <a:solidFill>
                  <a:srgbClr val="000000"/>
                </a:solidFill>
                <a:latin typeface="Times New Roman"/>
              </a:rPr>
              <a:t>naïve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 implementation less efficient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no special syntax required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fundamental to functional languages like Scheme</a:t>
            </a:r>
            <a:br/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CustomShape 1"/>
          <p:cNvSpPr/>
          <p:nvPr/>
        </p:nvSpPr>
        <p:spPr>
          <a:xfrm>
            <a:off x="8001000" y="0"/>
            <a:ext cx="1143000" cy="38088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45" name="CustomShape 2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46" name="CustomShape 3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47" name="CustomShape 4"/>
          <p:cNvSpPr/>
          <p:nvPr/>
        </p:nvSpPr>
        <p:spPr>
          <a:xfrm>
            <a:off x="0" y="0"/>
            <a:ext cx="8001000" cy="106668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48" name="CustomShap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349" name="Picture 6_6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350" name="CustomShape 6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1" name="TextShape 7"/>
          <p:cNvSpPr txBox="1"/>
          <p:nvPr/>
        </p:nvSpPr>
        <p:spPr>
          <a:xfrm>
            <a:off x="406440" y="-360"/>
            <a:ext cx="8508960" cy="160020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 anchor="ctr">
            <a:noAutofit/>
          </a:bodyPr>
          <a:p>
            <a:pPr marL="3960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Recursion 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352" name="TextShape 8"/>
          <p:cNvSpPr txBox="1"/>
          <p:nvPr/>
        </p:nvSpPr>
        <p:spPr>
          <a:xfrm>
            <a:off x="127080" y="1358640"/>
            <a:ext cx="8851680" cy="5181480"/>
          </a:xfrm>
          <a:prstGeom prst="rect">
            <a:avLst/>
          </a:prstGeom>
          <a:noFill/>
          <a:ln>
            <a:noFill/>
          </a:ln>
        </p:spPr>
        <p:txBody>
          <a:bodyPr lIns="50760" rIns="132120" tIns="50760" bIns="50760">
            <a:normAutofit/>
          </a:bodyPr>
          <a:p>
            <a:pPr marL="382320" indent="-342720">
              <a:lnSpc>
                <a:spcPct val="11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Tail recursion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No computation follows recursive call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Courier New"/>
              </a:rPr>
              <a:t>int gcd (int a, int b) {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latin typeface="Courier New"/>
              </a:rPr>
              <a:t>/* assume a, b &gt; 0 */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Courier New"/>
              </a:rPr>
              <a:t>       </a:t>
            </a:r>
            <a:r>
              <a:rPr b="0" lang="en-US" sz="1600" spc="-1" strike="noStrike">
                <a:solidFill>
                  <a:srgbClr val="000000"/>
                </a:solidFill>
                <a:latin typeface="Courier New"/>
              </a:rPr>
              <a:t>if (a == b) return a;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latin typeface="Courier New"/>
              </a:rPr>
              <a:t>else if (a &gt; b) return gcd (a - b,b);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latin typeface="Courier New"/>
              </a:rPr>
              <a:t>else return gcd (a, b – a);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Courier New"/>
              </a:rPr>
              <a:t>}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85480">
              <a:lnSpc>
                <a:spcPct val="11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A good compiler will translate this to machine code that runs </a:t>
            </a:r>
            <a:r>
              <a:rPr b="0" lang="ja-JP" sz="2800" spc="-1" strike="noStrike">
                <a:solidFill>
                  <a:srgbClr val="000000"/>
                </a:solidFill>
                <a:latin typeface="Arial"/>
              </a:rPr>
              <a:t>“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in place</a:t>
            </a:r>
            <a:r>
              <a:rPr b="0" lang="ja-JP" sz="2800" spc="-1" strike="noStrike">
                <a:solidFill>
                  <a:srgbClr val="000000"/>
                </a:solidFill>
                <a:latin typeface="Arial"/>
              </a:rPr>
              <a:t>”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, essentially returning to the start of the function with new a,b values.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	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Functional Programming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A counterpoint to most other programming languages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Explicitly makes different choices in language design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spcBef>
                <a:spcPts val="1134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Different to work with, not necessarily easier or harder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spcBef>
                <a:spcPts val="1134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Can get the same results either way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457200" y="274680"/>
            <a:ext cx="761940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Compilation phases </a:t>
            </a:r>
            <a:endParaRPr b="0" lang="en-US" sz="4600" spc="-1" strike="noStrike">
              <a:latin typeface="Arial"/>
            </a:endParaRPr>
          </a:p>
        </p:txBody>
      </p:sp>
      <p:pic>
        <p:nvPicPr>
          <p:cNvPr id="171" name="Picture 1_1" descr=""/>
          <p:cNvPicPr/>
          <p:nvPr/>
        </p:nvPicPr>
        <p:blipFill>
          <a:blip r:embed="rId1"/>
          <a:stretch/>
        </p:blipFill>
        <p:spPr>
          <a:xfrm>
            <a:off x="457200" y="1600200"/>
            <a:ext cx="7543080" cy="4431600"/>
          </a:xfrm>
          <a:prstGeom prst="rect">
            <a:avLst/>
          </a:prstGeom>
          <a:ln>
            <a:noFill/>
          </a:ln>
        </p:spPr>
      </p:pic>
      <p:sp>
        <p:nvSpPr>
          <p:cNvPr id="172" name="CustomShape 2"/>
          <p:cNvSpPr/>
          <p:nvPr/>
        </p:nvSpPr>
        <p:spPr>
          <a:xfrm>
            <a:off x="7132320" y="4572000"/>
            <a:ext cx="1005480" cy="1371240"/>
          </a:xfrm>
          <a:prstGeom prst="rect">
            <a:avLst/>
          </a:prstGeom>
          <a:solidFill>
            <a:srgbClr val="ffff6d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Back-</a:t>
            </a:r>
            <a:br/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End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73" name="CustomShape 3"/>
          <p:cNvSpPr/>
          <p:nvPr/>
        </p:nvSpPr>
        <p:spPr>
          <a:xfrm>
            <a:off x="7132320" y="1737360"/>
            <a:ext cx="1005480" cy="2011320"/>
          </a:xfrm>
          <a:prstGeom prst="rect">
            <a:avLst/>
          </a:prstGeom>
          <a:solidFill>
            <a:srgbClr val="ff6d6d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Front-</a:t>
            </a:r>
            <a:br/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End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74" name="CustomShape 4"/>
          <p:cNvSpPr/>
          <p:nvPr/>
        </p:nvSpPr>
        <p:spPr>
          <a:xfrm>
            <a:off x="7132320" y="3749040"/>
            <a:ext cx="1005480" cy="82260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Middle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Forward Directions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7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Compilation Technology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AST to machine-independent code (MIC)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MIC to target-machine code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Optimizations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Language Design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Language Design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78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There are many ways to categorize programming languages.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High level vs. low level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Imperative, procedural, object-oriented…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Chapters 11-14 in book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spcBef>
                <a:spcPts val="1417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There are just as many low-level decisions that are made when developing a new language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spcBef>
                <a:spcPts val="1134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Chapters 6-10 in book</a:t>
            </a: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	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Core Language Design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0000"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Chapter 6 – Control Flow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Order of execution, precedence, sequencing, recursion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spcBef>
                <a:spcPts val="1417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Chapter 7 – Type Systems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Strong vs. weak, static vs. dynamic, orthogonality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spcBef>
                <a:spcPts val="1417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Chapter 8 – Composite Types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spcBef>
                <a:spcPts val="1134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Arrays, collections, records, pointers, etc.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spcBef>
                <a:spcPts val="1417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Chapter 9 – Subroutines / Functions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spcBef>
                <a:spcPts val="1134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Ordering, parameter passing, exceptions, 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spcBef>
                <a:spcPts val="1417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Chapter 10 – Data Abstraction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spcBef>
                <a:spcPts val="1134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Objects, interfaces, inheritance, etc.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2" name="CustomShape 2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3" name="CustomShap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2f2b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84" name="Picture 6_9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185" name="CustomShape 4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  <a:ea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6" name="TextShape 5"/>
          <p:cNvSpPr txBox="1"/>
          <p:nvPr/>
        </p:nvSpPr>
        <p:spPr>
          <a:xfrm>
            <a:off x="406440" y="151920"/>
            <a:ext cx="8508960" cy="129564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Lifetime and Storage Management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87" name="TextShape 6"/>
          <p:cNvSpPr txBox="1"/>
          <p:nvPr/>
        </p:nvSpPr>
        <p:spPr>
          <a:xfrm>
            <a:off x="228240" y="1447920"/>
            <a:ext cx="8178840" cy="5410080"/>
          </a:xfrm>
          <a:prstGeom prst="rect">
            <a:avLst/>
          </a:prstGeom>
          <a:noFill/>
          <a:ln>
            <a:noFill/>
          </a:ln>
        </p:spPr>
        <p:txBody>
          <a:bodyPr rIns="132120">
            <a:normAutofit/>
          </a:bodyPr>
          <a:p>
            <a:pPr marL="3823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Key events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creation of objects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creation of bindings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references to variables (which use bindings)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(temporary) deactivation of bindings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reactivation of bindings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destruction of bindings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destruction of objects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0" y="6781680"/>
            <a:ext cx="8991720" cy="7632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9" name="CustomShape 2"/>
          <p:cNvSpPr/>
          <p:nvPr/>
        </p:nvSpPr>
        <p:spPr>
          <a:xfrm>
            <a:off x="8001000" y="6781680"/>
            <a:ext cx="1143000" cy="7632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0" name="CustomShap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2f2b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91" name="Picture 6_7" descr=""/>
          <p:cNvPicPr/>
          <p:nvPr/>
        </p:nvPicPr>
        <p:blipFill>
          <a:blip r:embed="rId1"/>
          <a:stretch/>
        </p:blipFill>
        <p:spPr>
          <a:xfrm>
            <a:off x="8139240" y="5791320"/>
            <a:ext cx="838080" cy="922320"/>
          </a:xfrm>
          <a:prstGeom prst="rect">
            <a:avLst/>
          </a:prstGeom>
          <a:ln>
            <a:noFill/>
          </a:ln>
        </p:spPr>
      </p:pic>
      <p:sp>
        <p:nvSpPr>
          <p:cNvPr id="192" name="CustomShape 4"/>
          <p:cNvSpPr/>
          <p:nvPr/>
        </p:nvSpPr>
        <p:spPr>
          <a:xfrm>
            <a:off x="177840" y="6248520"/>
            <a:ext cx="2908440" cy="2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rmAutofit/>
          </a:bodyPr>
          <a:p>
            <a:pPr marL="396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  <a:ea typeface="Arial"/>
              </a:rPr>
              <a:t>Copyright © 2009 Elsevier</a:t>
            </a:r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3" name="TextShape 5"/>
          <p:cNvSpPr txBox="1"/>
          <p:nvPr/>
        </p:nvSpPr>
        <p:spPr>
          <a:xfrm>
            <a:off x="406440" y="151920"/>
            <a:ext cx="8508960" cy="129564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 Black"/>
              </a:rPr>
              <a:t>Binding</a:t>
            </a:r>
            <a:endParaRPr b="0" lang="en-US" sz="2800" spc="-1" strike="noStrike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94" name="TextShape 6"/>
          <p:cNvSpPr txBox="1"/>
          <p:nvPr/>
        </p:nvSpPr>
        <p:spPr>
          <a:xfrm>
            <a:off x="456840" y="1447920"/>
            <a:ext cx="8178840" cy="5410080"/>
          </a:xfrm>
          <a:prstGeom prst="rect">
            <a:avLst/>
          </a:prstGeom>
          <a:noFill/>
          <a:ln>
            <a:noFill/>
          </a:ln>
        </p:spPr>
        <p:txBody>
          <a:bodyPr rIns="132120">
            <a:normAutofit/>
          </a:bodyPr>
          <a:p>
            <a:pPr marL="3823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Binding Time is the point at which a binding is created or, more generally, the point at which any implementation decision is made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marL="3823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Many different times at which this can be decided:</a:t>
            </a: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language design time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spcBef>
                <a:spcPts val="598"/>
              </a:spcBef>
              <a:buClr>
                <a:srgbClr val="d2cb6c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Decide primitive types, available constructors, etc.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82280" indent="-228600">
              <a:spcBef>
                <a:spcPts val="697"/>
              </a:spcBef>
              <a:buClr>
                <a:srgbClr val="9cbeb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language implementation time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1182600" indent="-228600">
              <a:spcBef>
                <a:spcPts val="598"/>
              </a:spcBef>
              <a:buClr>
                <a:srgbClr val="d2cb6c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Decide precision, stack/heap issues, etc.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137</TotalTime>
  <Application>LibreOffice/6.4.7.2$Linux_X86_64 LibreOffice_project/40$Build-2</Application>
  <Words>1022</Words>
  <Paragraphs>138</Paragraphs>
  <Company>SLU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2017-01-17T20:35:47Z</dcterms:created>
  <dc:creator>Erin Chambers</dc:creator>
  <dc:description/>
  <dc:language>en-US</dc:language>
  <cp:lastModifiedBy/>
  <dcterms:modified xsi:type="dcterms:W3CDTF">2024-05-03T13:08:05Z</dcterms:modified>
  <cp:revision>12</cp:revision>
  <dc:subject/>
  <dc:title>CSCI 3200: Programming Languages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SLU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25</vt:i4>
  </property>
</Properties>
</file>