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4.png" ContentType="image/png"/>
  <Override PartName="/ppt/media/image9.png" ContentType="image/png"/>
  <Override PartName="/ppt/media/image1.png" ContentType="image/png"/>
  <Override PartName="/ppt/media/image3.jpeg" ContentType="image/jpeg"/>
  <Override PartName="/ppt/media/image15.png" ContentType="image/png"/>
  <Override PartName="/ppt/media/image2.jpeg" ContentType="image/jpe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7.jpeg" ContentType="image/jpeg"/>
  <Override PartName="/ppt/media/image13.png" ContentType="image/png"/>
  <Override PartName="/ppt/media/image8.wmf" ContentType="image/x-wmf"/>
  <Override PartName="/ppt/media/image12.jpeg" ContentType="image/jpeg"/>
  <Override PartName="/ppt/media/image11.jpeg" ContentType="image/jpeg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_rels/slide18.xml.rels" ContentType="application/vnd.openxmlformats-package.relationships+xml"/>
  <Override PartName="/ppt/slides/_rels/slide12.xml.rels" ContentType="application/vnd.openxmlformats-package.relationships+xml"/>
  <Override PartName="/ppt/slides/_rels/slide17.xml.rels" ContentType="application/vnd.openxmlformats-package.relationships+xml"/>
  <Override PartName="/ppt/slides/_rels/slide11.xml.rels" ContentType="application/vnd.openxmlformats-package.relationships+xml"/>
  <Override PartName="/ppt/slides/_rels/slide26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33.xml.rels" ContentType="application/vnd.openxmlformats-package.relationships+xml"/>
  <Override PartName="/ppt/slides/_rels/slide6.xml.rels" ContentType="application/vnd.openxmlformats-package.relationships+xml"/>
  <Override PartName="/ppt/slides/_rels/slide34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29.xml.rels" ContentType="application/vnd.openxmlformats-package.relationships+xml"/>
  <Override PartName="/ppt/slides/_rels/slide14.xml.rels" ContentType="application/vnd.openxmlformats-package.relationships+xml"/>
  <Override PartName="/ppt/slides/_rels/slide30.xml.rels" ContentType="application/vnd.openxmlformats-package.relationships+xml"/>
  <Override PartName="/ppt/slides/_rels/slide23.xml.rels" ContentType="application/vnd.openxmlformats-package.relationships+xml"/>
  <Override PartName="/ppt/slides/_rels/slide38.xml.rels" ContentType="application/vnd.openxmlformats-package.relationships+xml"/>
  <Override PartName="/ppt/slides/_rels/slide37.xml.rels" ContentType="application/vnd.openxmlformats-package.relationships+xml"/>
  <Override PartName="/ppt/slides/_rels/slide22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28.xml.rels" ContentType="application/vnd.openxmlformats-package.relationships+xml"/>
  <Override PartName="/ppt/slides/_rels/slide24.xml.rels" ContentType="application/vnd.openxmlformats-package.relationships+xml"/>
  <Override PartName="/ppt/slides/_rels/slide39.xml.rels" ContentType="application/vnd.openxmlformats-package.relationships+xml"/>
  <Override PartName="/ppt/slides/_rels/slide31.xml.rels" ContentType="application/vnd.openxmlformats-package.relationships+xml"/>
  <Override PartName="/ppt/slides/_rels/slide15.xml.rels" ContentType="application/vnd.openxmlformats-package.relationships+xml"/>
  <Override PartName="/ppt/slides/_rels/slide21.xml.rels" ContentType="application/vnd.openxmlformats-package.relationships+xml"/>
  <Override PartName="/ppt/slides/_rels/slide36.xml.rels" ContentType="application/vnd.openxmlformats-package.relationships+xml"/>
  <Override PartName="/ppt/slides/_rels/slide27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32.xml.rels" ContentType="application/vnd.openxmlformats-package.relationships+xml"/>
  <Override PartName="/ppt/slides/_rels/slide16.xml.rels" ContentType="application/vnd.openxmlformats-package.relationships+xml"/>
  <Override PartName="/ppt/slides/_rels/slide35.xml.rels" ContentType="application/vnd.openxmlformats-package.relationships+xml"/>
  <Override PartName="/ppt/slides/_rels/slide20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3.xml" ContentType="application/vnd.openxmlformats-officedocument.presentationml.slide+xml"/>
  <Override PartName="/ppt/slides/slide37.xml" ContentType="application/vnd.openxmlformats-officedocument.presentationml.slide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2.xml" ContentType="application/vnd.openxmlformats-officedocument.presentationml.slide+xml"/>
  <Override PartName="/ppt/slides/slide39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41076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3614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03372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561024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03372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561024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619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3614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1076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3614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03372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5610240" y="16002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03372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5610240" y="4107600"/>
            <a:ext cx="245340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619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480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361400" y="41076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361400" y="1600200"/>
            <a:ext cx="371808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4107600"/>
            <a:ext cx="7619760" cy="228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1905120"/>
            <a:ext cx="7543440" cy="259344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Click to edit Master title style</a:t>
            </a:r>
            <a:endParaRPr b="0" lang="en-US" sz="6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 rot="16200000">
            <a:off x="7551360" y="1646280"/>
            <a:ext cx="2437920" cy="36540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D6BD708-3F5D-4E86-B46F-B4A761656ABF}" type="datetime">
              <a:rPr b="0" lang="en-US" sz="1200" spc="-1" strike="noStrike">
                <a:solidFill>
                  <a:srgbClr val="dfdcb7"/>
                </a:solidFill>
                <a:latin typeface="Calibri"/>
              </a:rPr>
              <a:t>3/18/24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 rot="16200000">
            <a:off x="7587000" y="4048920"/>
            <a:ext cx="2367000" cy="3654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531640" y="5649120"/>
            <a:ext cx="548280" cy="39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fld id="{B7CD0B64-ED9F-4324-836B-CB360524697A}" type="slidenum">
              <a:rPr b="0" lang="en-US" sz="1800" spc="-1" strike="noStrike">
                <a:solidFill>
                  <a:srgbClr val="ffffff"/>
                </a:solidFill>
                <a:latin typeface="Calibri"/>
              </a:rPr>
              <a:t>17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Click to edit the outline text format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2f2b20"/>
                </a:solidFill>
                <a:latin typeface="Calibri"/>
              </a:rPr>
              <a:t>Second Outline Level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Third Outline Level</a:t>
            </a:r>
            <a:endParaRPr b="0" lang="en-US" sz="1600" spc="-1" strike="noStrike">
              <a:solidFill>
                <a:srgbClr val="2f2b2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2f2b20"/>
                </a:solidFill>
                <a:latin typeface="Calibri"/>
              </a:rPr>
              <a:t>Fourth Outline Level</a:t>
            </a:r>
            <a:endParaRPr b="0" lang="en-US" sz="1400" spc="-1" strike="noStrike">
              <a:solidFill>
                <a:srgbClr val="2f2b2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adada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k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d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y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>
            <a:noAutofit/>
          </a:bodyPr>
          <a:p>
            <a:pPr marL="343080" indent="-228240">
              <a:lnSpc>
                <a:spcPct val="100000"/>
              </a:lnSpc>
              <a:spcBef>
                <a:spcPts val="43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Click to edit Master text styles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400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2f2b20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lvl="2" marL="1005840" indent="-228240">
              <a:lnSpc>
                <a:spcPct val="100000"/>
              </a:lnSpc>
              <a:spcBef>
                <a:spcPts val="360"/>
              </a:spcBef>
              <a:buClr>
                <a:srgbClr val="d2cb6c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2f2b20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rgbClr val="2f2b20"/>
              </a:solidFill>
              <a:latin typeface="Calibri"/>
            </a:endParaRPr>
          </a:p>
          <a:p>
            <a:pPr lvl="3" marL="1280160" indent="-228240">
              <a:lnSpc>
                <a:spcPct val="100000"/>
              </a:lnSpc>
              <a:spcBef>
                <a:spcPts val="320"/>
              </a:spcBef>
              <a:buClr>
                <a:srgbClr val="95a39d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rgbClr val="2f2b20"/>
              </a:solidFill>
              <a:latin typeface="Calibri"/>
            </a:endParaRPr>
          </a:p>
          <a:p>
            <a:pPr lvl="4" marL="1554480" indent="-228240">
              <a:lnSpc>
                <a:spcPct val="100000"/>
              </a:lnSpc>
              <a:spcBef>
                <a:spcPts val="281"/>
              </a:spcBef>
              <a:buClr>
                <a:srgbClr val="c89f5d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2f2b20"/>
                </a:solidFill>
                <a:latin typeface="Calibri"/>
              </a:rPr>
              <a:t>Fifth level</a:t>
            </a:r>
            <a:endParaRPr b="0" lang="en-US" sz="14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 rot="16200000">
            <a:off x="7551360" y="1646280"/>
            <a:ext cx="2437920" cy="36540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EC8899A-0112-427A-B255-39465097AA72}" type="datetime">
              <a:rPr b="0" lang="en-US" sz="1200" spc="-1" strike="noStrike">
                <a:solidFill>
                  <a:srgbClr val="dfdcb7"/>
                </a:solidFill>
                <a:latin typeface="Calibri"/>
              </a:rPr>
              <a:t>3/18/24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ftr"/>
          </p:nvPr>
        </p:nvSpPr>
        <p:spPr>
          <a:xfrm rot="16200000">
            <a:off x="7587000" y="4048920"/>
            <a:ext cx="2367000" cy="3654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8531640" y="5649120"/>
            <a:ext cx="548280" cy="39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fld id="{6A6FC8CC-9A74-4144-8167-0954EF7A1102}" type="slidenum">
              <a:rPr b="0" lang="en-US" sz="1800" spc="-1" strike="noStrike">
                <a:solidFill>
                  <a:srgbClr val="ffffff"/>
                </a:solidFill>
                <a:latin typeface="Calibri"/>
              </a:rPr>
              <a:t>&lt;number&gt;</a:t>
            </a:fld>
            <a:endParaRPr b="0" lang="en-U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685800" y="1905120"/>
            <a:ext cx="7543440" cy="25934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6600" spc="-100" strike="noStrike">
                <a:solidFill>
                  <a:srgbClr val="675e47"/>
                </a:solidFill>
                <a:latin typeface="Cambria"/>
              </a:rPr>
              <a:t>s</a:t>
            </a:r>
            <a:endParaRPr b="0" lang="en-US" sz="6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685800" y="4572000"/>
            <a:ext cx="6461280" cy="1066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8f8e8d"/>
                </a:solidFill>
                <a:latin typeface="Calibri"/>
              </a:rPr>
              <a:t>Based on end of Ch. 1 and start of Ch. 2 of textbook, plus a few additional references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244080" y="9216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y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x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-274320" y="114336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Input: Parse Tree</a:t>
            </a:r>
            <a:br/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Output: Abstract Syntax Tree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(E = expression,</a:t>
            </a:r>
            <a:br/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 T = terminal)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1697760" y="438912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+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4" name="CustomShape 4"/>
          <p:cNvSpPr/>
          <p:nvPr/>
        </p:nvSpPr>
        <p:spPr>
          <a:xfrm>
            <a:off x="874800" y="365760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=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5" name="CustomShape 5"/>
          <p:cNvSpPr/>
          <p:nvPr/>
        </p:nvSpPr>
        <p:spPr>
          <a:xfrm>
            <a:off x="143280" y="438912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6" name="CustomShape 6"/>
          <p:cNvSpPr/>
          <p:nvPr/>
        </p:nvSpPr>
        <p:spPr>
          <a:xfrm>
            <a:off x="1057680" y="521208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7" name="CustomShape 7"/>
          <p:cNvSpPr/>
          <p:nvPr/>
        </p:nvSpPr>
        <p:spPr>
          <a:xfrm>
            <a:off x="2429280" y="521208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*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8" name="CustomShape 8"/>
          <p:cNvSpPr/>
          <p:nvPr/>
        </p:nvSpPr>
        <p:spPr>
          <a:xfrm>
            <a:off x="1789200" y="603504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Y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9" name="CustomShape 9"/>
          <p:cNvSpPr/>
          <p:nvPr/>
        </p:nvSpPr>
        <p:spPr>
          <a:xfrm>
            <a:off x="3108960" y="603504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10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0" name="Line 10"/>
          <p:cNvSpPr/>
          <p:nvPr/>
        </p:nvSpPr>
        <p:spPr>
          <a:xfrm flipV="1">
            <a:off x="691920" y="4206240"/>
            <a:ext cx="27432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Line 11"/>
          <p:cNvSpPr/>
          <p:nvPr/>
        </p:nvSpPr>
        <p:spPr>
          <a:xfrm flipH="1" flipV="1">
            <a:off x="1423440" y="4206240"/>
            <a:ext cx="36576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Line 12"/>
          <p:cNvSpPr/>
          <p:nvPr/>
        </p:nvSpPr>
        <p:spPr>
          <a:xfrm flipV="1">
            <a:off x="1514880" y="4937760"/>
            <a:ext cx="27432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Line 13"/>
          <p:cNvSpPr/>
          <p:nvPr/>
        </p:nvSpPr>
        <p:spPr>
          <a:xfrm flipH="1" flipV="1">
            <a:off x="2246400" y="4937760"/>
            <a:ext cx="31392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Line 14"/>
          <p:cNvSpPr/>
          <p:nvPr/>
        </p:nvSpPr>
        <p:spPr>
          <a:xfrm flipV="1">
            <a:off x="2286000" y="5760720"/>
            <a:ext cx="23472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Line 15"/>
          <p:cNvSpPr/>
          <p:nvPr/>
        </p:nvSpPr>
        <p:spPr>
          <a:xfrm flipH="1" flipV="1">
            <a:off x="2977920" y="5760720"/>
            <a:ext cx="22248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16"/>
          <p:cNvSpPr/>
          <p:nvPr/>
        </p:nvSpPr>
        <p:spPr>
          <a:xfrm>
            <a:off x="5212080" y="205740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E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7" name="CustomShape 17"/>
          <p:cNvSpPr/>
          <p:nvPr/>
        </p:nvSpPr>
        <p:spPr>
          <a:xfrm>
            <a:off x="4389120" y="292608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ID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8" name="CustomShape 18"/>
          <p:cNvSpPr/>
          <p:nvPr/>
        </p:nvSpPr>
        <p:spPr>
          <a:xfrm>
            <a:off x="5212080" y="292608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=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9" name="CustomShape 19"/>
          <p:cNvSpPr/>
          <p:nvPr/>
        </p:nvSpPr>
        <p:spPr>
          <a:xfrm>
            <a:off x="4297680" y="3657600"/>
            <a:ext cx="640080" cy="64008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Int(X)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0" name="CustomShape 20"/>
          <p:cNvSpPr/>
          <p:nvPr/>
        </p:nvSpPr>
        <p:spPr>
          <a:xfrm>
            <a:off x="6400800" y="292608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E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1" name="CustomShape 21"/>
          <p:cNvSpPr/>
          <p:nvPr/>
        </p:nvSpPr>
        <p:spPr>
          <a:xfrm>
            <a:off x="7040880" y="374904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E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2" name="CustomShape 22"/>
          <p:cNvSpPr/>
          <p:nvPr/>
        </p:nvSpPr>
        <p:spPr>
          <a:xfrm>
            <a:off x="6400800" y="374904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+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3" name="CustomShape 23"/>
          <p:cNvSpPr/>
          <p:nvPr/>
        </p:nvSpPr>
        <p:spPr>
          <a:xfrm>
            <a:off x="5760720" y="374904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4" name="CustomShape 24"/>
          <p:cNvSpPr/>
          <p:nvPr/>
        </p:nvSpPr>
        <p:spPr>
          <a:xfrm>
            <a:off x="5669280" y="4480560"/>
            <a:ext cx="640080" cy="64008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In</a:t>
            </a:r>
            <a:r>
              <a:rPr b="0" lang="en-US" sz="1800" spc="-1" strike="noStrike">
                <a:latin typeface="Arial"/>
              </a:rPr>
              <a:t>t(</a:t>
            </a:r>
            <a:r>
              <a:rPr b="0" lang="en-US" sz="1800" spc="-1" strike="noStrike">
                <a:latin typeface="Arial"/>
              </a:rPr>
              <a:t>5)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5" name="CustomShape 25"/>
          <p:cNvSpPr/>
          <p:nvPr/>
        </p:nvSpPr>
        <p:spPr>
          <a:xfrm>
            <a:off x="7040880" y="530352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*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6" name="CustomShape 26"/>
          <p:cNvSpPr/>
          <p:nvPr/>
        </p:nvSpPr>
        <p:spPr>
          <a:xfrm>
            <a:off x="6400800" y="530352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I</a:t>
            </a:r>
            <a:r>
              <a:rPr b="0" lang="en-US" sz="1800" spc="-1" strike="noStrike">
                <a:latin typeface="Arial"/>
              </a:rPr>
              <a:t>D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7" name="CustomShape 27"/>
          <p:cNvSpPr/>
          <p:nvPr/>
        </p:nvSpPr>
        <p:spPr>
          <a:xfrm>
            <a:off x="7680960" y="530352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8" name="CustomShape 28"/>
          <p:cNvSpPr/>
          <p:nvPr/>
        </p:nvSpPr>
        <p:spPr>
          <a:xfrm>
            <a:off x="6309360" y="6126480"/>
            <a:ext cx="670320" cy="64008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Int(Y)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9" name="CustomShape 29"/>
          <p:cNvSpPr/>
          <p:nvPr/>
        </p:nvSpPr>
        <p:spPr>
          <a:xfrm>
            <a:off x="7589520" y="6126480"/>
            <a:ext cx="731520" cy="7315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In</a:t>
            </a:r>
            <a:r>
              <a:rPr b="0" lang="en-US" sz="1800" spc="-1" strike="noStrike">
                <a:latin typeface="Arial"/>
              </a:rPr>
              <a:t>t(</a:t>
            </a:r>
            <a:r>
              <a:rPr b="0" lang="en-US" sz="1800" spc="-1" strike="noStrike">
                <a:latin typeface="Arial"/>
              </a:rPr>
              <a:t>1</a:t>
            </a:r>
            <a:r>
              <a:rPr b="0" lang="en-US" sz="1800" spc="-1" strike="noStrike">
                <a:latin typeface="Arial"/>
              </a:rPr>
              <a:t>0)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50" name="Line 30"/>
          <p:cNvSpPr/>
          <p:nvPr/>
        </p:nvSpPr>
        <p:spPr>
          <a:xfrm flipV="1">
            <a:off x="4663440" y="3474720"/>
            <a:ext cx="0" cy="18288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Line 31"/>
          <p:cNvSpPr/>
          <p:nvPr/>
        </p:nvSpPr>
        <p:spPr>
          <a:xfrm flipV="1">
            <a:off x="4846320" y="2560320"/>
            <a:ext cx="457200" cy="36576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Line 32"/>
          <p:cNvSpPr/>
          <p:nvPr/>
        </p:nvSpPr>
        <p:spPr>
          <a:xfrm>
            <a:off x="5486400" y="2606040"/>
            <a:ext cx="0" cy="32004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Line 33"/>
          <p:cNvSpPr/>
          <p:nvPr/>
        </p:nvSpPr>
        <p:spPr>
          <a:xfrm>
            <a:off x="5734800" y="2503800"/>
            <a:ext cx="743040" cy="43848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Line 34"/>
          <p:cNvSpPr/>
          <p:nvPr/>
        </p:nvSpPr>
        <p:spPr>
          <a:xfrm>
            <a:off x="6675120" y="3474720"/>
            <a:ext cx="0" cy="27432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Line 35"/>
          <p:cNvSpPr/>
          <p:nvPr/>
        </p:nvSpPr>
        <p:spPr>
          <a:xfrm flipH="1">
            <a:off x="6126480" y="3383280"/>
            <a:ext cx="365760" cy="36576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6" name="Line 36"/>
          <p:cNvSpPr/>
          <p:nvPr/>
        </p:nvSpPr>
        <p:spPr>
          <a:xfrm>
            <a:off x="6858000" y="3383280"/>
            <a:ext cx="365760" cy="36576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Line 37"/>
          <p:cNvSpPr/>
          <p:nvPr/>
        </p:nvSpPr>
        <p:spPr>
          <a:xfrm>
            <a:off x="6035040" y="4297680"/>
            <a:ext cx="0" cy="18288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Line 38"/>
          <p:cNvSpPr/>
          <p:nvPr/>
        </p:nvSpPr>
        <p:spPr>
          <a:xfrm>
            <a:off x="7315200" y="4297680"/>
            <a:ext cx="0" cy="100584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Line 39"/>
          <p:cNvSpPr/>
          <p:nvPr/>
        </p:nvSpPr>
        <p:spPr>
          <a:xfrm flipH="1">
            <a:off x="6766560" y="4297680"/>
            <a:ext cx="457200" cy="100584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Line 40"/>
          <p:cNvSpPr/>
          <p:nvPr/>
        </p:nvSpPr>
        <p:spPr>
          <a:xfrm>
            <a:off x="7498080" y="4297680"/>
            <a:ext cx="365760" cy="100584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Line 41"/>
          <p:cNvSpPr/>
          <p:nvPr/>
        </p:nvSpPr>
        <p:spPr>
          <a:xfrm>
            <a:off x="6675120" y="5852160"/>
            <a:ext cx="0" cy="27432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Line 42"/>
          <p:cNvSpPr/>
          <p:nvPr/>
        </p:nvSpPr>
        <p:spPr>
          <a:xfrm>
            <a:off x="7955280" y="5852160"/>
            <a:ext cx="0" cy="274320"/>
          </a:xfrm>
          <a:prstGeom prst="line">
            <a:avLst/>
          </a:prstGeom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Middle Phase: Machine-Independent Optimizations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An </a:t>
            </a:r>
            <a:r>
              <a:rPr b="1" i="1" lang="en-US" sz="3200" spc="-1" strike="noStrike">
                <a:solidFill>
                  <a:srgbClr val="2f2b20"/>
                </a:solidFill>
                <a:latin typeface="Calibri"/>
              </a:rPr>
              <a:t>Intermediate form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 (IF) is created after semantic analysis (</a:t>
            </a:r>
            <a:r>
              <a:rPr b="0" i="1" lang="en-US" sz="3200" spc="-1" strike="noStrike">
                <a:solidFill>
                  <a:srgbClr val="2f2b20"/>
                </a:solidFill>
                <a:latin typeface="Calibri"/>
              </a:rPr>
              <a:t>if 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all checks pass)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IFs are often chosen for machine independence, ease of optimization, or compactness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2" marL="1148400" indent="-228240">
              <a:lnSpc>
                <a:spcPct val="100000"/>
              </a:lnSpc>
              <a:spcBef>
                <a:spcPts val="519"/>
              </a:spcBef>
              <a:buClr>
                <a:srgbClr val="d2cb6c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2f2b20"/>
                </a:solidFill>
                <a:latin typeface="Calibri"/>
              </a:rPr>
              <a:t>Note: these are somewhat contradictory!</a:t>
            </a:r>
            <a:endParaRPr b="0" lang="en-US" sz="26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They often resemble machine code for some imaginary idealized machine; e.g. a stack machine, or a machine with arbitrarily many registers  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Many compilers actually move the code through more than one IF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 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Machine-Independent Optimization Example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Liveness analysis / dead code removal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never_used = big_computation()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if( never_happens ) {</a:t>
            </a:r>
            <a:br/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    x = y + z;</a:t>
            </a:r>
            <a:br/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}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Common subexpression elimination</a:t>
            </a:r>
            <a:br/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a = x + y;</a:t>
            </a:r>
            <a:br/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b = x + y;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Constant elimination</a:t>
            </a:r>
            <a:br/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x = 42 + 404;</a:t>
            </a:r>
            <a:br/>
            <a:r>
              <a:rPr b="0" lang="en-US" sz="2000" spc="-1" strike="noStrike">
                <a:solidFill>
                  <a:srgbClr val="2f2b20"/>
                </a:solidFill>
                <a:latin typeface="Courier New"/>
              </a:rPr>
              <a:t>x = 446;</a:t>
            </a: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2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h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-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d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d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z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x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Loop Optimizations – e.g. loop unrolling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br/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for ( int i = 0; i &lt; 5; i++ ){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   </a:t>
            </a: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a[i] = i;</a:t>
            </a:r>
            <a:br/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}</a:t>
            </a:r>
            <a:br/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69" name="TextShape 3"/>
          <p:cNvSpPr txBox="1"/>
          <p:nvPr/>
        </p:nvSpPr>
        <p:spPr>
          <a:xfrm>
            <a:off x="5669280" y="2855520"/>
            <a:ext cx="1645920" cy="3270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i = 0;</a:t>
            </a:r>
            <a:br/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a[i] = i;</a:t>
            </a:r>
            <a:br/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i++;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a[i] = i;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i++;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a[i] = i;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i++;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a[i] = i;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i++;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a[i] = I;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70" name="TextShape 4"/>
          <p:cNvSpPr txBox="1"/>
          <p:nvPr/>
        </p:nvSpPr>
        <p:spPr>
          <a:xfrm>
            <a:off x="3840480" y="3657600"/>
            <a:ext cx="128016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i="1" lang="en-US" sz="2200" spc="-1" strike="noStrike">
                <a:latin typeface="Arial"/>
              </a:rPr>
              <a:t>V</a:t>
            </a:r>
            <a:r>
              <a:rPr b="1" i="1" lang="en-US" sz="2200" spc="-1" strike="noStrike">
                <a:latin typeface="Arial"/>
              </a:rPr>
              <a:t>e</a:t>
            </a:r>
            <a:r>
              <a:rPr b="1" i="1" lang="en-US" sz="2200" spc="-1" strike="noStrike">
                <a:latin typeface="Arial"/>
              </a:rPr>
              <a:t>r</a:t>
            </a:r>
            <a:r>
              <a:rPr b="1" i="1" lang="en-US" sz="2200" spc="-1" strike="noStrike">
                <a:latin typeface="Arial"/>
              </a:rPr>
              <a:t>s</a:t>
            </a:r>
            <a:r>
              <a:rPr b="1" i="1" lang="en-US" sz="2200" spc="-1" strike="noStrike">
                <a:latin typeface="Arial"/>
              </a:rPr>
              <a:t>u</a:t>
            </a:r>
            <a:r>
              <a:rPr b="1" i="1" lang="en-US" sz="2200" spc="-1" strike="noStrike">
                <a:latin typeface="Arial"/>
              </a:rPr>
              <a:t>s</a:t>
            </a:r>
            <a:r>
              <a:rPr b="1" i="1" lang="en-US" sz="2200" spc="-1" strike="noStrike">
                <a:latin typeface="Arial"/>
              </a:rPr>
              <a:t>:</a:t>
            </a:r>
            <a:endParaRPr b="1" i="1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Bottom phases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en-US" sz="3200" spc="-1" strike="noStrike">
                <a:solidFill>
                  <a:srgbClr val="2f2b20"/>
                </a:solidFill>
                <a:latin typeface="Calibri"/>
              </a:rPr>
              <a:t>Code generation phase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 produces assembly language or (sometime) machine language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B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h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(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)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Certain </a:t>
            </a:r>
            <a:r>
              <a:rPr b="1" i="1" lang="en-US" sz="3200" spc="-1" strike="noStrike">
                <a:solidFill>
                  <a:srgbClr val="2f2b20"/>
                </a:solidFill>
                <a:latin typeface="Calibri"/>
              </a:rPr>
              <a:t>machine-specific optimizations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 (use of special instructions or addressing modes, etc.) may be performed during or after </a:t>
            </a:r>
            <a:r>
              <a:rPr b="1" i="1" lang="en-US" sz="3200" spc="-1" strike="noStrike">
                <a:solidFill>
                  <a:srgbClr val="2f2b20"/>
                </a:solidFill>
                <a:latin typeface="Calibri"/>
              </a:rPr>
              <a:t>target code generation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 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en-US" sz="3200" spc="-1" strike="noStrike">
                <a:solidFill>
                  <a:srgbClr val="2f2b20"/>
                </a:solidFill>
                <a:latin typeface="Calibri"/>
              </a:rPr>
              <a:t>Symbol table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: all phases rely on a symbol table that keeps track of all the identifiers in the program and what the compiler knows about them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This symbol table may be retained (in some form) for use by a debugger, even after compilation has completed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79" name="TextShape 5"/>
          <p:cNvSpPr txBox="1"/>
          <p:nvPr/>
        </p:nvSpPr>
        <p:spPr>
          <a:xfrm>
            <a:off x="406440" y="228600"/>
            <a:ext cx="8508600" cy="11426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v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v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w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0" name="TextShape 6"/>
          <p:cNvSpPr txBox="1"/>
          <p:nvPr/>
        </p:nvSpPr>
        <p:spPr>
          <a:xfrm>
            <a:off x="685800" y="1219320"/>
            <a:ext cx="7772040" cy="1294920"/>
          </a:xfrm>
          <a:prstGeom prst="rect">
            <a:avLst/>
          </a:prstGeom>
          <a:noFill/>
          <a:ln>
            <a:noFill/>
          </a:ln>
        </p:spPr>
        <p:txBody>
          <a:bodyPr rIns="132120">
            <a:no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Lexical and Syntax Analysis: </a:t>
            </a: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back to our GCD Program (in C)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1" name="CustomShape 7"/>
          <p:cNvSpPr/>
          <p:nvPr/>
        </p:nvSpPr>
        <p:spPr>
          <a:xfrm>
            <a:off x="919800" y="2451240"/>
            <a:ext cx="7253640" cy="341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int main() { 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  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int i = getint(), j = getint(); 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  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while (i != j) { 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    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if (i &gt; j) i = i - j; 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    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else j = j - i; 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  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} 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putint(i); 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}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 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86" name="TextShape 5"/>
          <p:cNvSpPr txBox="1"/>
          <p:nvPr/>
        </p:nvSpPr>
        <p:spPr>
          <a:xfrm>
            <a:off x="406440" y="228600"/>
            <a:ext cx="8508600" cy="11426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v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v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w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7" name="TextShape 6"/>
          <p:cNvSpPr txBox="1"/>
          <p:nvPr/>
        </p:nvSpPr>
        <p:spPr>
          <a:xfrm>
            <a:off x="685800" y="1219320"/>
            <a:ext cx="7924320" cy="243792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Lexical and Syntax Analysis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GCD Program Tokens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2" marL="1182600" indent="-228240">
              <a:lnSpc>
                <a:spcPct val="100000"/>
              </a:lnSpc>
              <a:spcBef>
                <a:spcPts val="479"/>
              </a:spcBef>
              <a:buClr>
                <a:srgbClr val="d2cb6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Scanning (</a:t>
            </a:r>
            <a:r>
              <a:rPr b="0" i="1" lang="en-US" sz="2400" spc="-1" strike="noStrike">
                <a:solidFill>
                  <a:srgbClr val="2f2b20"/>
                </a:solidFill>
                <a:latin typeface="Calibri"/>
              </a:rPr>
              <a:t>lexical analysis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) groups characters into </a:t>
            </a:r>
            <a:r>
              <a:rPr b="0" i="1" lang="en-US" sz="2400" spc="-1" strike="noStrike">
                <a:solidFill>
                  <a:srgbClr val="2f2b20"/>
                </a:solidFill>
                <a:latin typeface="Calibri"/>
              </a:rPr>
              <a:t>tokens</a:t>
            </a: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, the smallest meaningful units of the program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88" name="CustomShape 7"/>
          <p:cNvSpPr/>
          <p:nvPr/>
        </p:nvSpPr>
        <p:spPr>
          <a:xfrm>
            <a:off x="279360" y="3997080"/>
            <a:ext cx="8330760" cy="203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ourier New"/>
              </a:rPr>
              <a:t>int      main   (   )        {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ourier New"/>
              </a:rPr>
              <a:t>int      i      =   getint   (   )   ,   j   =   getint   (   )   ;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ourier New"/>
              </a:rPr>
              <a:t>while    (      i   !=       j   )   {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ourier New"/>
              </a:rPr>
              <a:t>if       (      i   &gt;        j   )   i   =   i   -        j   ;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ourier New"/>
              </a:rPr>
              <a:t>else     j      =   j        -   i   ;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ourier New"/>
              </a:rPr>
              <a:t>}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ourier New"/>
              </a:rPr>
              <a:t>putint   (      i   )        ;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ourier New"/>
              </a:rPr>
              <a:t>} 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0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2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93" name="TextShape 5"/>
          <p:cNvSpPr txBox="1"/>
          <p:nvPr/>
        </p:nvSpPr>
        <p:spPr>
          <a:xfrm>
            <a:off x="406440" y="76320"/>
            <a:ext cx="8508600" cy="144756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 Overview of Compilation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94" name="TextShape 6"/>
          <p:cNvSpPr txBox="1"/>
          <p:nvPr/>
        </p:nvSpPr>
        <p:spPr>
          <a:xfrm>
            <a:off x="685800" y="1523880"/>
            <a:ext cx="7772040" cy="5333760"/>
          </a:xfrm>
          <a:prstGeom prst="rect">
            <a:avLst/>
          </a:prstGeom>
          <a:noFill/>
          <a:ln>
            <a:noFill/>
          </a:ln>
        </p:spPr>
        <p:txBody>
          <a:bodyPr rIns="132120">
            <a:noAutofit/>
          </a:bodyPr>
          <a:p>
            <a:pPr marL="485280" indent="-228240">
              <a:lnSpc>
                <a:spcPct val="110000"/>
              </a:lnSpc>
              <a:spcBef>
                <a:spcPts val="60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Context-Free Grammar and Parsing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816840" indent="-228240">
              <a:lnSpc>
                <a:spcPct val="110000"/>
              </a:lnSpc>
              <a:spcBef>
                <a:spcPts val="519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2f2b20"/>
                </a:solidFill>
                <a:latin typeface="Calibri"/>
              </a:rPr>
              <a:t>Parsing organizes tokens into a </a:t>
            </a:r>
            <a:r>
              <a:rPr b="0" i="1" lang="en-US" sz="2600" spc="-1" strike="noStrike">
                <a:solidFill>
                  <a:srgbClr val="2f2b20"/>
                </a:solidFill>
                <a:latin typeface="Calibri"/>
              </a:rPr>
              <a:t>parse tree</a:t>
            </a:r>
            <a:r>
              <a:rPr b="0" lang="en-US" sz="2600" spc="-1" strike="noStrike">
                <a:solidFill>
                  <a:srgbClr val="2f2b20"/>
                </a:solidFill>
                <a:latin typeface="Calibri"/>
              </a:rPr>
              <a:t> that represents higher-level constructs in terms of their constituents</a:t>
            </a:r>
            <a:endParaRPr b="0" lang="en-US" sz="2600" spc="-1" strike="noStrike">
              <a:solidFill>
                <a:srgbClr val="2f2b20"/>
              </a:solidFill>
              <a:latin typeface="Calibri"/>
            </a:endParaRPr>
          </a:p>
          <a:p>
            <a:pPr lvl="1" marL="816840" indent="-228240">
              <a:lnSpc>
                <a:spcPct val="110000"/>
              </a:lnSpc>
              <a:spcBef>
                <a:spcPts val="519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2f2b20"/>
                </a:solidFill>
                <a:latin typeface="Calibri"/>
              </a:rPr>
              <a:t>Potentially recursive rules known as a </a:t>
            </a:r>
            <a:r>
              <a:rPr b="0" i="1" lang="en-US" sz="2600" spc="-1" strike="noStrike">
                <a:solidFill>
                  <a:srgbClr val="2f2b20"/>
                </a:solidFill>
                <a:latin typeface="Calibri"/>
              </a:rPr>
              <a:t>context-free grammar</a:t>
            </a:r>
            <a:r>
              <a:rPr b="0" lang="en-US" sz="2600" spc="-1" strike="noStrike">
                <a:solidFill>
                  <a:srgbClr val="2f2b20"/>
                </a:solidFill>
                <a:latin typeface="Calibri"/>
              </a:rPr>
              <a:t> define the ways in which these tokens can combine</a:t>
            </a:r>
            <a:endParaRPr b="0" lang="en-US" sz="26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99" name="TextShape 5"/>
          <p:cNvSpPr txBox="1"/>
          <p:nvPr/>
        </p:nvSpPr>
        <p:spPr>
          <a:xfrm>
            <a:off x="406440" y="228600"/>
            <a:ext cx="8508600" cy="11426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 Overview of Compilation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00" name="TextShape 6"/>
          <p:cNvSpPr txBox="1"/>
          <p:nvPr/>
        </p:nvSpPr>
        <p:spPr>
          <a:xfrm>
            <a:off x="685800" y="1219320"/>
            <a:ext cx="7772040" cy="1294920"/>
          </a:xfrm>
          <a:prstGeom prst="rect">
            <a:avLst/>
          </a:prstGeom>
          <a:noFill/>
          <a:ln>
            <a:noFill/>
          </a:ln>
        </p:spPr>
        <p:txBody>
          <a:bodyPr rIns="132120">
            <a:no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Context-Free Grammar and Parsing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Example (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while</a:t>
            </a: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 loop in C)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01" name="CustomShape 7"/>
          <p:cNvSpPr/>
          <p:nvPr/>
        </p:nvSpPr>
        <p:spPr>
          <a:xfrm>
            <a:off x="1511280" y="2362320"/>
            <a:ext cx="5625720" cy="384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i="1" lang="en-US" sz="1600" spc="-1" strike="noStrike">
                <a:solidFill>
                  <a:srgbClr val="2f2b20"/>
                </a:solidFill>
                <a:latin typeface="Calibri"/>
              </a:rPr>
              <a:t>iteration-statement → while ( expression ) statement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statement, in turn, is often a list enclosed in braces: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i="1" lang="en-US" sz="1600" spc="-1" strike="noStrike">
                <a:solidFill>
                  <a:srgbClr val="2f2b20"/>
                </a:solidFill>
                <a:latin typeface="Calibri"/>
              </a:rPr>
              <a:t>statement → compound-statement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i="1" lang="en-US" sz="1600" spc="-1" strike="noStrike">
                <a:solidFill>
                  <a:srgbClr val="2f2b20"/>
                </a:solidFill>
                <a:latin typeface="Calibri"/>
              </a:rPr>
              <a:t>compound-statement → { block-item-list opt }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where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i="1" lang="en-US" sz="1600" spc="-1" strike="noStrike">
                <a:solidFill>
                  <a:srgbClr val="2f2b20"/>
                </a:solidFill>
                <a:latin typeface="Calibri"/>
              </a:rPr>
              <a:t>block-item-list opt → block-item-list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or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i="1" lang="en-US" sz="1600" spc="-1" strike="noStrike">
                <a:solidFill>
                  <a:srgbClr val="2f2b20"/>
                </a:solidFill>
                <a:latin typeface="Calibri"/>
              </a:rPr>
              <a:t>block-item-list opt → ϵ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lang="en-US" sz="1600" spc="-1" strike="noStrike">
                <a:solidFill>
                  <a:srgbClr val="2f2b20"/>
                </a:solidFill>
                <a:latin typeface="Calibri"/>
              </a:rPr>
              <a:t>and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i="1" lang="en-US" sz="1600" spc="-1" strike="noStrike">
                <a:solidFill>
                  <a:srgbClr val="2f2b20"/>
                </a:solidFill>
                <a:latin typeface="Calibri"/>
              </a:rPr>
              <a:t>block-item-list → block-item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i="1" lang="en-US" sz="1600" spc="-1" strike="noStrike">
                <a:solidFill>
                  <a:srgbClr val="2f2b20"/>
                </a:solidFill>
                <a:latin typeface="Calibri"/>
              </a:rPr>
              <a:t>block-item-list → block-item-list block-item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i="1" lang="en-US" sz="1600" spc="-1" strike="noStrike">
                <a:solidFill>
                  <a:srgbClr val="2f2b20"/>
                </a:solidFill>
                <a:latin typeface="Calibri"/>
              </a:rPr>
              <a:t>block-item → declaration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355680"/>
                <a:tab algn="l" pos="711360"/>
                <a:tab algn="l" pos="1066680"/>
                <a:tab algn="l" pos="1422360"/>
                <a:tab algn="l" pos="1778040"/>
                <a:tab algn="l" pos="2133720"/>
                <a:tab algn="l" pos="2489040"/>
                <a:tab algn="l" pos="2844720"/>
                <a:tab algn="l" pos="3200400"/>
                <a:tab algn="l" pos="3556080"/>
                <a:tab algn="l" pos="3911760"/>
                <a:tab algn="l" pos="4267080"/>
              </a:tabLst>
            </a:pPr>
            <a:r>
              <a:rPr b="0" i="1" lang="en-US" sz="1600" spc="-1" strike="noStrike">
                <a:solidFill>
                  <a:srgbClr val="2f2b20"/>
                </a:solidFill>
                <a:latin typeface="Calibri"/>
              </a:rPr>
              <a:t>block-item → statement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Compilation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5000"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The process by which programming languages are turned into assembly or machine code 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Take a moment to think about how cool this is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Compilers are translators, must understand language: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Language tokens (lexical analysis/scanning)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Grammar (syntactic analysis/parsing)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Meaning (semantic analysis)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Output: assembly, machine code, or some intermediate language with same semantics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(i.e. Java -&gt;Bytecode)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Picture 1" descr=""/>
          <p:cNvPicPr/>
          <p:nvPr/>
        </p:nvPicPr>
        <p:blipFill>
          <a:blip r:embed="rId1"/>
          <a:stretch/>
        </p:blipFill>
        <p:spPr>
          <a:xfrm>
            <a:off x="152280" y="2133720"/>
            <a:ext cx="8840520" cy="3898440"/>
          </a:xfrm>
          <a:prstGeom prst="rect">
            <a:avLst/>
          </a:prstGeom>
          <a:ln>
            <a:noFill/>
          </a:ln>
        </p:spPr>
      </p:pic>
      <p:sp>
        <p:nvSpPr>
          <p:cNvPr id="203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5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6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07" name="TextShape 5"/>
          <p:cNvSpPr txBox="1"/>
          <p:nvPr/>
        </p:nvSpPr>
        <p:spPr>
          <a:xfrm>
            <a:off x="406440" y="228600"/>
            <a:ext cx="8508600" cy="11426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 Overview of Compilation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08" name="TextShape 6"/>
          <p:cNvSpPr txBox="1"/>
          <p:nvPr/>
        </p:nvSpPr>
        <p:spPr>
          <a:xfrm>
            <a:off x="228600" y="1201680"/>
            <a:ext cx="7772040" cy="1371240"/>
          </a:xfrm>
          <a:prstGeom prst="rect">
            <a:avLst/>
          </a:prstGeom>
          <a:noFill/>
          <a:ln>
            <a:noFill/>
          </a:ln>
        </p:spPr>
        <p:txBody>
          <a:bodyPr rIns="132120">
            <a:noAutofit/>
          </a:bodyPr>
          <a:p>
            <a:pPr marL="485280" indent="-228240">
              <a:lnSpc>
                <a:spcPct val="100000"/>
              </a:lnSpc>
              <a:spcBef>
                <a:spcPts val="60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Example: Our GCD Program Parse Tree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  <p:grpSp>
        <p:nvGrpSpPr>
          <p:cNvPr id="209" name="Group 7"/>
          <p:cNvGrpSpPr/>
          <p:nvPr/>
        </p:nvGrpSpPr>
        <p:grpSpPr>
          <a:xfrm>
            <a:off x="5041800" y="6121440"/>
            <a:ext cx="786960" cy="291600"/>
            <a:chOff x="5041800" y="6121440"/>
            <a:chExt cx="786960" cy="291600"/>
          </a:xfrm>
        </p:grpSpPr>
        <p:sp>
          <p:nvSpPr>
            <p:cNvPr id="210" name="CustomShape 8"/>
            <p:cNvSpPr/>
            <p:nvPr/>
          </p:nvSpPr>
          <p:spPr>
            <a:xfrm>
              <a:off x="5077800" y="6146640"/>
              <a:ext cx="720000" cy="19836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0" rIns="40680" tIns="0" bIns="0">
              <a:spAutoFit/>
            </a:bodyPr>
            <a:p>
              <a:pPr marL="39600">
                <a:lnSpc>
                  <a:spcPct val="100000"/>
                </a:lnSpc>
              </a:pPr>
              <a:r>
                <a:rPr b="0" lang="en-US" sz="1300" spc="-1" strike="noStrike">
                  <a:solidFill>
                    <a:srgbClr val="2f2b20"/>
                  </a:solidFill>
                  <a:latin typeface="Calibri"/>
                </a:rPr>
                <a:t>next slide</a:t>
              </a:r>
              <a:endParaRPr b="0" lang="en-US" sz="1300" spc="-1" strike="noStrike">
                <a:latin typeface="Arial"/>
              </a:endParaRPr>
            </a:p>
          </p:txBody>
        </p:sp>
        <p:pic>
          <p:nvPicPr>
            <p:cNvPr id="211" name="Picture 13" descr=""/>
            <p:cNvPicPr/>
            <p:nvPr/>
          </p:nvPicPr>
          <p:blipFill>
            <a:blip r:embed="rId2"/>
            <a:stretch/>
          </p:blipFill>
          <p:spPr>
            <a:xfrm>
              <a:off x="5041800" y="6121440"/>
              <a:ext cx="786960" cy="29160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12" name="Group 9"/>
          <p:cNvGrpSpPr/>
          <p:nvPr/>
        </p:nvGrpSpPr>
        <p:grpSpPr>
          <a:xfrm>
            <a:off x="7785000" y="5575320"/>
            <a:ext cx="317160" cy="355320"/>
            <a:chOff x="7785000" y="5575320"/>
            <a:chExt cx="317160" cy="355320"/>
          </a:xfrm>
        </p:grpSpPr>
        <p:sp>
          <p:nvSpPr>
            <p:cNvPr id="213" name="CustomShape 10"/>
            <p:cNvSpPr/>
            <p:nvPr/>
          </p:nvSpPr>
          <p:spPr>
            <a:xfrm>
              <a:off x="7837560" y="5600880"/>
              <a:ext cx="213840" cy="2746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0" rIns="40680" tIns="0" bIns="0">
              <a:spAutoFit/>
            </a:bodyPr>
            <a:p>
              <a:pPr marL="39600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2f2b20"/>
                  </a:solidFill>
                  <a:latin typeface="Calibri"/>
                </a:rPr>
                <a:t>A</a:t>
              </a:r>
              <a:endParaRPr b="0" lang="en-US" sz="1800" spc="-1" strike="noStrike">
                <a:latin typeface="Arial"/>
              </a:endParaRPr>
            </a:p>
          </p:txBody>
        </p:sp>
        <p:pic>
          <p:nvPicPr>
            <p:cNvPr id="214" name="Picture 16" descr=""/>
            <p:cNvPicPr/>
            <p:nvPr/>
          </p:nvPicPr>
          <p:blipFill>
            <a:blip r:embed="rId3"/>
            <a:stretch/>
          </p:blipFill>
          <p:spPr>
            <a:xfrm>
              <a:off x="7785000" y="5575320"/>
              <a:ext cx="317160" cy="35532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15" name="Group 11"/>
          <p:cNvGrpSpPr/>
          <p:nvPr/>
        </p:nvGrpSpPr>
        <p:grpSpPr>
          <a:xfrm>
            <a:off x="8763120" y="5092560"/>
            <a:ext cx="304560" cy="355320"/>
            <a:chOff x="8763120" y="5092560"/>
            <a:chExt cx="304560" cy="355320"/>
          </a:xfrm>
        </p:grpSpPr>
        <p:sp>
          <p:nvSpPr>
            <p:cNvPr id="216" name="CustomShape 12"/>
            <p:cNvSpPr/>
            <p:nvPr/>
          </p:nvSpPr>
          <p:spPr>
            <a:xfrm>
              <a:off x="8812800" y="5118120"/>
              <a:ext cx="206280" cy="2746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0" rIns="40680" tIns="0" bIns="0">
              <a:spAutoFit/>
            </a:bodyPr>
            <a:p>
              <a:pPr marL="39600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2f2b20"/>
                  </a:solidFill>
                  <a:latin typeface="Calibri"/>
                </a:rPr>
                <a:t>B</a:t>
              </a:r>
              <a:endParaRPr b="0" lang="en-US" sz="1800" spc="-1" strike="noStrike">
                <a:latin typeface="Arial"/>
              </a:endParaRPr>
            </a:p>
          </p:txBody>
        </p:sp>
        <p:pic>
          <p:nvPicPr>
            <p:cNvPr id="217" name="Picture 19" descr=""/>
            <p:cNvPicPr/>
            <p:nvPr/>
          </p:nvPicPr>
          <p:blipFill>
            <a:blip r:embed="rId4"/>
            <a:stretch/>
          </p:blipFill>
          <p:spPr>
            <a:xfrm>
              <a:off x="8763120" y="5092560"/>
              <a:ext cx="304560" cy="355320"/>
            </a:xfrm>
            <a:prstGeom prst="rect">
              <a:avLst/>
            </a:prstGeom>
            <a:ln>
              <a:noFill/>
            </a:ln>
          </p:spPr>
        </p:pic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Picture 1" descr=""/>
          <p:cNvPicPr/>
          <p:nvPr/>
        </p:nvPicPr>
        <p:blipFill>
          <a:blip r:embed="rId1"/>
          <a:stretch/>
        </p:blipFill>
        <p:spPr>
          <a:xfrm>
            <a:off x="139680" y="1671480"/>
            <a:ext cx="8851680" cy="4589280"/>
          </a:xfrm>
          <a:prstGeom prst="rect">
            <a:avLst/>
          </a:prstGeom>
          <a:ln>
            <a:noFill/>
          </a:ln>
        </p:spPr>
      </p:pic>
      <p:sp>
        <p:nvSpPr>
          <p:cNvPr id="219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0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1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2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23" name="TextShape 5"/>
          <p:cNvSpPr txBox="1"/>
          <p:nvPr/>
        </p:nvSpPr>
        <p:spPr>
          <a:xfrm>
            <a:off x="406440" y="228600"/>
            <a:ext cx="8508600" cy="11426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 Overview of Compilation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24" name="TextShape 6"/>
          <p:cNvSpPr txBox="1"/>
          <p:nvPr/>
        </p:nvSpPr>
        <p:spPr>
          <a:xfrm>
            <a:off x="457200" y="1066680"/>
            <a:ext cx="8394480" cy="58392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Context-Free Grammar and Parsing (continued)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Picture 18" descr=""/>
          <p:cNvPicPr/>
          <p:nvPr/>
        </p:nvPicPr>
        <p:blipFill>
          <a:blip r:embed="rId1"/>
          <a:stretch/>
        </p:blipFill>
        <p:spPr>
          <a:xfrm>
            <a:off x="1219320" y="1600200"/>
            <a:ext cx="6783120" cy="4609800"/>
          </a:xfrm>
          <a:prstGeom prst="rect">
            <a:avLst/>
          </a:prstGeom>
          <a:ln>
            <a:noFill/>
          </a:ln>
        </p:spPr>
      </p:pic>
      <p:sp>
        <p:nvSpPr>
          <p:cNvPr id="226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7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8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9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30" name="TextShape 5"/>
          <p:cNvSpPr txBox="1"/>
          <p:nvPr/>
        </p:nvSpPr>
        <p:spPr>
          <a:xfrm>
            <a:off x="406440" y="228600"/>
            <a:ext cx="8508600" cy="11426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 Overview of Compilation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31" name="TextShape 6"/>
          <p:cNvSpPr txBox="1"/>
          <p:nvPr/>
        </p:nvSpPr>
        <p:spPr>
          <a:xfrm>
            <a:off x="457200" y="1066680"/>
            <a:ext cx="8394480" cy="58392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Context-Free Grammar and Parsing (continued)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grpSp>
        <p:nvGrpSpPr>
          <p:cNvPr id="232" name="Group 7"/>
          <p:cNvGrpSpPr/>
          <p:nvPr/>
        </p:nvGrpSpPr>
        <p:grpSpPr>
          <a:xfrm>
            <a:off x="2141640" y="1676520"/>
            <a:ext cx="317160" cy="355320"/>
            <a:chOff x="2141640" y="1676520"/>
            <a:chExt cx="317160" cy="355320"/>
          </a:xfrm>
        </p:grpSpPr>
        <p:sp>
          <p:nvSpPr>
            <p:cNvPr id="233" name="CustomShape 8"/>
            <p:cNvSpPr/>
            <p:nvPr/>
          </p:nvSpPr>
          <p:spPr>
            <a:xfrm>
              <a:off x="2182680" y="1701720"/>
              <a:ext cx="213840" cy="27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0" rIns="40680" tIns="0" bIns="0">
              <a:spAutoFit/>
            </a:bodyPr>
            <a:p>
              <a:pPr marL="39600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2f2b20"/>
                  </a:solidFill>
                  <a:latin typeface="Calibri"/>
                </a:rPr>
                <a:t>A</a:t>
              </a:r>
              <a:endParaRPr b="0" lang="en-US" sz="1800" spc="-1" strike="noStrike">
                <a:latin typeface="Arial"/>
              </a:endParaRPr>
            </a:p>
          </p:txBody>
        </p:sp>
        <p:pic>
          <p:nvPicPr>
            <p:cNvPr id="234" name="Picture 13" descr=""/>
            <p:cNvPicPr/>
            <p:nvPr/>
          </p:nvPicPr>
          <p:blipFill>
            <a:blip r:embed="rId2"/>
            <a:stretch/>
          </p:blipFill>
          <p:spPr>
            <a:xfrm>
              <a:off x="2141640" y="1676520"/>
              <a:ext cx="317160" cy="35532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35" name="Group 9"/>
          <p:cNvGrpSpPr/>
          <p:nvPr/>
        </p:nvGrpSpPr>
        <p:grpSpPr>
          <a:xfrm>
            <a:off x="6558120" y="1633680"/>
            <a:ext cx="304560" cy="355320"/>
            <a:chOff x="6558120" y="1633680"/>
            <a:chExt cx="304560" cy="355320"/>
          </a:xfrm>
        </p:grpSpPr>
        <p:sp>
          <p:nvSpPr>
            <p:cNvPr id="236" name="CustomShape 10"/>
            <p:cNvSpPr/>
            <p:nvPr/>
          </p:nvSpPr>
          <p:spPr>
            <a:xfrm>
              <a:off x="6596640" y="1658880"/>
              <a:ext cx="206280" cy="27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0" rIns="40680" tIns="0" bIns="0">
              <a:spAutoFit/>
            </a:bodyPr>
            <a:p>
              <a:pPr marL="39600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2f2b20"/>
                  </a:solidFill>
                  <a:latin typeface="Calibri"/>
                </a:rPr>
                <a:t>B</a:t>
              </a:r>
              <a:endParaRPr b="0" lang="en-US" sz="1800" spc="-1" strike="noStrike">
                <a:latin typeface="Arial"/>
              </a:endParaRPr>
            </a:p>
          </p:txBody>
        </p:sp>
        <p:pic>
          <p:nvPicPr>
            <p:cNvPr id="237" name="Picture 16" descr=""/>
            <p:cNvPicPr/>
            <p:nvPr/>
          </p:nvPicPr>
          <p:blipFill>
            <a:blip r:embed="rId3"/>
            <a:stretch/>
          </p:blipFill>
          <p:spPr>
            <a:xfrm>
              <a:off x="6558120" y="1633680"/>
              <a:ext cx="304560" cy="355320"/>
            </a:xfrm>
            <a:prstGeom prst="rect">
              <a:avLst/>
            </a:prstGeom>
            <a:ln>
              <a:noFill/>
            </a:ln>
          </p:spPr>
        </p:pic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h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.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2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–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d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k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3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We’ll take a deeper look at scanning and parsing, the two parts of the “front end” of this process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Each has deeper ties to theoretical models of computation, and useful concepts like regular expressions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You may have seen these if you’ve done string manipulations.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g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u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x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4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A regular expression is defined (recursively) as: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character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The empty string, ε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2 regular expressions concatenated 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2 regular expressions connected by an “or”, usually written x | y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0 or more copies of a regular expression – written *, and called the Kleene star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g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u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g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u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g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4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Regular languages are then the class of languages which can be described by a regular expression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Example: L1 = 0</a:t>
            </a:r>
            <a:r>
              <a:rPr b="0" lang="en-US" sz="3200" spc="-1" strike="noStrike" baseline="30000">
                <a:solidFill>
                  <a:srgbClr val="2f2b20"/>
                </a:solidFill>
                <a:latin typeface="Calibri"/>
              </a:rPr>
              <a:t>*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10</a:t>
            </a:r>
            <a:r>
              <a:rPr b="0" lang="en-US" sz="3200" spc="-1" strike="noStrike" baseline="30000">
                <a:solidFill>
                  <a:srgbClr val="2f2b20"/>
                </a:solidFill>
                <a:latin typeface="Calibri"/>
              </a:rPr>
              <a:t>*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Another: L2 = (1|0)</a:t>
            </a:r>
            <a:r>
              <a:rPr b="0" lang="en-US" sz="3200" spc="-1" strike="noStrike" baseline="30000">
                <a:solidFill>
                  <a:srgbClr val="2f2b20"/>
                </a:solidFill>
                <a:latin typeface="Calibri"/>
              </a:rPr>
              <a:t>*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More regular languages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4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Exercise: Give the regular expression for the language of binary strings that begin with a 0 and end with a 1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Exercise (a bit harder): Give the regular expression for the language of binary  strings that start with a 0 and have odd length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 more realistic example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4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Unsigned integers in Pascal: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Examples: 4, or 82.3, or 5.23e-26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Formally: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248" name="Picture 3" descr=""/>
          <p:cNvPicPr/>
          <p:nvPr/>
        </p:nvPicPr>
        <p:blipFill>
          <a:blip r:embed="rId1"/>
          <a:stretch/>
        </p:blipFill>
        <p:spPr>
          <a:xfrm>
            <a:off x="93600" y="3542760"/>
            <a:ext cx="8368200" cy="2057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Another view: DFAs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5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Regular languages are also precisely the 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set of strings that can be accepted by a 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deterministic finite automata (DFA)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Formally, a DFA is: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set of states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an input alphabet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start state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set of accept states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transition function: given a state and </a:t>
            </a: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input, outputs another state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DFAs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5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More often, we’ll just draw a picture (like in graph theory)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Example: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253" name="Picture 4" descr="image002a.jpg"/>
          <p:cNvPicPr/>
          <p:nvPr/>
        </p:nvPicPr>
        <p:blipFill>
          <a:blip r:embed="rId1"/>
          <a:stretch/>
        </p:blipFill>
        <p:spPr>
          <a:xfrm>
            <a:off x="2437560" y="2847600"/>
            <a:ext cx="5041080" cy="3320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t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o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h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 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91" name="Picture 1" descr=""/>
          <p:cNvPicPr/>
          <p:nvPr/>
        </p:nvPicPr>
        <p:blipFill>
          <a:blip r:embed="rId1"/>
          <a:stretch/>
        </p:blipFill>
        <p:spPr>
          <a:xfrm>
            <a:off x="457200" y="1600200"/>
            <a:ext cx="7543440" cy="4431960"/>
          </a:xfrm>
          <a:prstGeom prst="rect">
            <a:avLst/>
          </a:prstGeom>
          <a:ln>
            <a:noFill/>
          </a:ln>
        </p:spPr>
      </p:pic>
      <p:sp>
        <p:nvSpPr>
          <p:cNvPr id="92" name="CustomShape 2"/>
          <p:cNvSpPr/>
          <p:nvPr/>
        </p:nvSpPr>
        <p:spPr>
          <a:xfrm>
            <a:off x="7132320" y="4572000"/>
            <a:ext cx="1005840" cy="1371600"/>
          </a:xfrm>
          <a:prstGeom prst="rect">
            <a:avLst/>
          </a:prstGeom>
          <a:solidFill>
            <a:srgbClr val="ffff6d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Back-</a:t>
            </a:r>
            <a:br/>
            <a:r>
              <a:rPr b="0" lang="en-US" sz="1800" spc="-1" strike="noStrike">
                <a:latin typeface="Arial"/>
              </a:rPr>
              <a:t>End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7132320" y="1737360"/>
            <a:ext cx="1005840" cy="2011680"/>
          </a:xfrm>
          <a:prstGeom prst="rect">
            <a:avLst/>
          </a:prstGeom>
          <a:solidFill>
            <a:srgbClr val="ff6d6d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Front-</a:t>
            </a:r>
            <a:br/>
            <a:r>
              <a:rPr b="0" lang="en-US" sz="1800" spc="-1" strike="noStrike">
                <a:latin typeface="Arial"/>
              </a:rPr>
              <a:t>End</a:t>
            </a:r>
            <a:endParaRPr b="0" lang="en-US" sz="1800" spc="-1" strike="noStrike">
              <a:latin typeface="Arial"/>
              <a:ea typeface="Noto Sans CJK SC"/>
            </a:endParaRPr>
          </a:p>
        </p:txBody>
      </p:sp>
      <p:sp>
        <p:nvSpPr>
          <p:cNvPr id="94" name="CustomShape 4"/>
          <p:cNvSpPr/>
          <p:nvPr/>
        </p:nvSpPr>
        <p:spPr>
          <a:xfrm>
            <a:off x="7132320" y="3749040"/>
            <a:ext cx="1005840" cy="82296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Middle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D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F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5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What regular language does the following DFA accept?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256" name="Picture 3" descr="250px-DFAexample.svg.png"/>
          <p:cNvPicPr/>
          <p:nvPr/>
        </p:nvPicPr>
        <p:blipFill>
          <a:blip r:embed="rId1"/>
          <a:stretch/>
        </p:blipFill>
        <p:spPr>
          <a:xfrm>
            <a:off x="2289240" y="3111480"/>
            <a:ext cx="3174480" cy="1904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DFA examples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58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What’s the DFA for the regular language:   1(0|1)*0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What’s the regular language accepted by this DFA?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259" name="Picture 3" descr="images.png"/>
          <p:cNvPicPr/>
          <p:nvPr/>
        </p:nvPicPr>
        <p:blipFill>
          <a:blip r:embed="rId1"/>
          <a:stretch/>
        </p:blipFill>
        <p:spPr>
          <a:xfrm>
            <a:off x="2838240" y="4500360"/>
            <a:ext cx="3885840" cy="1854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2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63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64" name="TextShape 5"/>
          <p:cNvSpPr txBox="1"/>
          <p:nvPr/>
        </p:nvSpPr>
        <p:spPr>
          <a:xfrm>
            <a:off x="406440" y="76320"/>
            <a:ext cx="8508600" cy="144756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Scanning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65" name="TextShape 6"/>
          <p:cNvSpPr txBox="1"/>
          <p:nvPr/>
        </p:nvSpPr>
        <p:spPr>
          <a:xfrm>
            <a:off x="228600" y="1175040"/>
            <a:ext cx="7772040" cy="5333760"/>
          </a:xfrm>
          <a:prstGeom prst="rect">
            <a:avLst/>
          </a:prstGeom>
          <a:noFill/>
          <a:ln>
            <a:noFill/>
          </a:ln>
        </p:spPr>
        <p:txBody>
          <a:bodyPr rIns="132120">
            <a:no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Recall scanner is responsible for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tokenizing source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removing comments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(often) dealing with </a:t>
            </a:r>
            <a:r>
              <a:rPr b="0" i="1" lang="en-US" sz="2800" spc="-1" strike="noStrike">
                <a:solidFill>
                  <a:srgbClr val="2f2b20"/>
                </a:solidFill>
                <a:latin typeface="Calibri"/>
              </a:rPr>
              <a:t>pragmas </a:t>
            </a: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(i.e., significant comments)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saving text of identifiers, numbers, strings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saving source locations (file, line, column) for error messages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7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8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69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70" name="TextShape 5"/>
          <p:cNvSpPr txBox="1"/>
          <p:nvPr/>
        </p:nvSpPr>
        <p:spPr>
          <a:xfrm>
            <a:off x="406440" y="228600"/>
            <a:ext cx="8508600" cy="11426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Scanning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71" name="TextShape 6"/>
          <p:cNvSpPr txBox="1"/>
          <p:nvPr/>
        </p:nvSpPr>
        <p:spPr>
          <a:xfrm>
            <a:off x="406440" y="1143000"/>
            <a:ext cx="7644960" cy="5562360"/>
          </a:xfrm>
          <a:prstGeom prst="rect">
            <a:avLst/>
          </a:prstGeom>
          <a:noFill/>
          <a:ln>
            <a:noFill/>
          </a:ln>
        </p:spPr>
        <p:txBody>
          <a:bodyPr rIns="132120"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Suppose we are building an ad-hoc (hand-written) scanner for Pascal: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We read the characters one at a time with look-ahead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If it is one of the one-character tokens </a:t>
            </a:r>
            <a:br/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{ ( ) [ ] &lt; &gt; , ; = + - etc }</a:t>
            </a:r>
            <a:br/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we announce that token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If it is a ., we look at the next character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If that is a dot, we announce .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Otherwise, we announce . and reuse the look-ahead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3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4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75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76" name="TextShape 5"/>
          <p:cNvSpPr txBox="1"/>
          <p:nvPr/>
        </p:nvSpPr>
        <p:spPr>
          <a:xfrm>
            <a:off x="406440" y="228600"/>
            <a:ext cx="8508600" cy="11426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Scanning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77" name="TextShape 6"/>
          <p:cNvSpPr txBox="1"/>
          <p:nvPr/>
        </p:nvSpPr>
        <p:spPr>
          <a:xfrm>
            <a:off x="685800" y="1219320"/>
            <a:ext cx="7772040" cy="4952520"/>
          </a:xfrm>
          <a:prstGeom prst="rect">
            <a:avLst/>
          </a:prstGeom>
          <a:noFill/>
          <a:ln>
            <a:noFill/>
          </a:ln>
        </p:spPr>
        <p:txBody>
          <a:bodyPr rIns="132120">
            <a:no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If it is a </a:t>
            </a:r>
            <a:r>
              <a:rPr b="0" lang="en-US" sz="3200" spc="-1" strike="noStrike">
                <a:solidFill>
                  <a:srgbClr val="2f2b20"/>
                </a:solidFill>
                <a:latin typeface="Courier New"/>
              </a:rPr>
              <a:t>&lt;,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 we look at the next character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if that is a 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=</a:t>
            </a: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 we announce 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&lt;=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otherwise, we announce </a:t>
            </a:r>
            <a:r>
              <a:rPr b="0" lang="en-US" sz="2800" spc="-1" strike="noStrike">
                <a:solidFill>
                  <a:srgbClr val="2f2b20"/>
                </a:solidFill>
                <a:latin typeface="Courier New"/>
              </a:rPr>
              <a:t>&lt;</a:t>
            </a: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 and reuse the look-ahead, etc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If it is a letter, we keep reading letters and digits and maybe underscores until we can't anymore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then we check to see if it is a reserve word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9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0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81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82" name="TextShape 5"/>
          <p:cNvSpPr txBox="1"/>
          <p:nvPr/>
        </p:nvSpPr>
        <p:spPr>
          <a:xfrm>
            <a:off x="406440" y="76320"/>
            <a:ext cx="8508600" cy="144756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Scanning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83" name="TextShape 6"/>
          <p:cNvSpPr txBox="1"/>
          <p:nvPr/>
        </p:nvSpPr>
        <p:spPr>
          <a:xfrm>
            <a:off x="685800" y="1523880"/>
            <a:ext cx="7772040" cy="5333760"/>
          </a:xfrm>
          <a:prstGeom prst="rect">
            <a:avLst/>
          </a:prstGeom>
          <a:noFill/>
          <a:ln>
            <a:noFill/>
          </a:ln>
        </p:spPr>
        <p:txBody>
          <a:bodyPr rIns="132120">
            <a:no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If it is a digit, we keep reading until we find a non-digit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if that is not a . we announce an integer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otherwise, we keep looking for a real number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if the character after the . is not a digit we announce an integer and reuse the . and the look-ahead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ustomShape 1"/>
          <p:cNvSpPr/>
          <p:nvPr/>
        </p:nvSpPr>
        <p:spPr>
          <a:xfrm>
            <a:off x="0" y="6781680"/>
            <a:ext cx="8991360" cy="75960"/>
          </a:xfrm>
          <a:prstGeom prst="rect">
            <a:avLst/>
          </a:prstGeom>
          <a:solidFill>
            <a:srgbClr val="b2b2b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5" name="CustomShape 2"/>
          <p:cNvSpPr/>
          <p:nvPr/>
        </p:nvSpPr>
        <p:spPr>
          <a:xfrm>
            <a:off x="8001000" y="6781680"/>
            <a:ext cx="1142640" cy="7596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6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87" name="CustomShape 4"/>
          <p:cNvSpPr/>
          <p:nvPr/>
        </p:nvSpPr>
        <p:spPr>
          <a:xfrm>
            <a:off x="177840" y="6248520"/>
            <a:ext cx="2908080" cy="2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>
            <a:noAutofit/>
          </a:bodyPr>
          <a:p>
            <a:pPr marL="39600">
              <a:lnSpc>
                <a:spcPct val="100000"/>
              </a:lnSpc>
            </a:pPr>
            <a:r>
              <a:rPr b="0" lang="en-US" sz="1000" spc="-1" strike="noStrike">
                <a:solidFill>
                  <a:srgbClr val="2f2b20"/>
                </a:solidFill>
                <a:latin typeface="Arial"/>
              </a:rPr>
              <a:t>Copyright © 2009 Elsevier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88" name="TextShape 5"/>
          <p:cNvSpPr txBox="1"/>
          <p:nvPr/>
        </p:nvSpPr>
        <p:spPr>
          <a:xfrm>
            <a:off x="406440" y="0"/>
            <a:ext cx="8508600" cy="1599840"/>
          </a:xfrm>
          <a:prstGeom prst="rect">
            <a:avLst/>
          </a:prstGeom>
          <a:noFill/>
          <a:ln>
            <a:noFill/>
          </a:ln>
        </p:spPr>
        <p:txBody>
          <a:bodyPr rIns="132120"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Scanning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89" name="TextShape 6"/>
          <p:cNvSpPr txBox="1"/>
          <p:nvPr/>
        </p:nvSpPr>
        <p:spPr>
          <a:xfrm>
            <a:off x="152280" y="2286000"/>
            <a:ext cx="2514240" cy="2666520"/>
          </a:xfrm>
          <a:prstGeom prst="rect">
            <a:avLst/>
          </a:prstGeom>
          <a:noFill/>
          <a:ln>
            <a:noFill/>
          </a:ln>
        </p:spPr>
        <p:txBody>
          <a:bodyPr rIns="132120">
            <a:noAutofit/>
          </a:bodyPr>
          <a:p>
            <a:pPr marL="343080" indent="-228240">
              <a:lnSpc>
                <a:spcPct val="100000"/>
              </a:lnSpc>
              <a:spcBef>
                <a:spcPts val="479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2f2b20"/>
                </a:solidFill>
                <a:latin typeface="Calibri"/>
              </a:rPr>
              <a:t>Pictorial representation of a scanner for calculator tokens, in the form of a finite automaton</a:t>
            </a:r>
            <a:endParaRPr b="0" lang="en-US" sz="24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290" name="Picture 12" descr=""/>
          <p:cNvPicPr/>
          <p:nvPr/>
        </p:nvPicPr>
        <p:blipFill>
          <a:blip r:embed="rId1"/>
          <a:stretch/>
        </p:blipFill>
        <p:spPr>
          <a:xfrm>
            <a:off x="2514600" y="1219320"/>
            <a:ext cx="5333760" cy="5314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Coding DFAs (scanners)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9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That’s all well and good 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– but how to we program this stuff?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bunch of if/switch/case statements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A table and driver (flex or other tools)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Both have merits, and are described further in the book.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We’ll mainly use the second route in homework, simply because there are many good tools out there.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Scanners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94" name="TextShape 2"/>
          <p:cNvSpPr txBox="1"/>
          <p:nvPr/>
        </p:nvSpPr>
        <p:spPr>
          <a:xfrm>
            <a:off x="457200" y="141768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Writing a pure DFA as a set of nested case statements is a surprisingly useful programming technique 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though it's often easier to use perl, awk, sed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for details see Figure 2.4 in text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Table-driven DFA is what lex and scangen produce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lex (flex) in the form of C code – this will be an upcoming homework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scangen in the form of numeric tables and a separate driver (for details see Figure 2.12)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Next week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29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228240">
              <a:lnSpc>
                <a:spcPct val="100000"/>
              </a:lnSpc>
              <a:spcBef>
                <a:spcPts val="56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We’ll see a bit more about DFAs, and introduce NFAs.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519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2f2b20"/>
                </a:solidFill>
                <a:latin typeface="Calibri"/>
              </a:rPr>
              <a:t>This is the rest of section 2.2, if you want to look ahead a bit.</a:t>
            </a:r>
            <a:endParaRPr b="0" lang="en-US" sz="26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56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By the end of the week, we’ll move to discussing one table-driven DFA, flex, and have the first programming assignment over it the week after.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Compiler phases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2000"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The first 3 phases are known as the “front end”, where the goal is to figure out the meaning of the program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Middle phase does machine-independent optimizations on an intermediate representation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The last 2 are the “back end”, and are used to construct an equivalent target program in the output language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These are split to make things independent: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The middle and back end can be shared between different source languages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lvl="1" marL="640080" indent="-228240">
              <a:lnSpc>
                <a:spcPct val="100000"/>
              </a:lnSpc>
              <a:spcBef>
                <a:spcPts val="60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If you want to write a new language, you only need to specify how the language should be interpreted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h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1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: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x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g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/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c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g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/>
          </a:bodyPr>
          <a:p>
            <a:pPr marL="485280" indent="-228240">
              <a:lnSpc>
                <a:spcPct val="100000"/>
              </a:lnSpc>
              <a:spcBef>
                <a:spcPts val="60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Divides the program into "tokens", which are the smallest meaningful units; this saves time, since character-by-character processing is slow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485280" indent="-228240">
              <a:lnSpc>
                <a:spcPct val="100000"/>
              </a:lnSpc>
              <a:spcBef>
                <a:spcPts val="60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We can tune the scanner better if its job is simple; it also saves complexity (lots of it) for later stages 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485280" indent="-228240">
              <a:lnSpc>
                <a:spcPct val="100000"/>
              </a:lnSpc>
              <a:spcBef>
                <a:spcPts val="60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You can design a parser to take characters instead of tokens as input, but it isn't pretty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 marL="485280" indent="-228240">
              <a:lnSpc>
                <a:spcPct val="100000"/>
              </a:lnSpc>
              <a:spcBef>
                <a:spcPts val="601"/>
              </a:spcBef>
              <a:buClr>
                <a:srgbClr val="a9a57c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Typically, scanning is recognition of a </a:t>
            </a:r>
            <a:r>
              <a:rPr b="0" i="1" lang="en-US" sz="3000" spc="-1" strike="noStrike">
                <a:solidFill>
                  <a:srgbClr val="2f2b20"/>
                </a:solidFill>
                <a:latin typeface="Calibri"/>
              </a:rPr>
              <a:t>regular language</a:t>
            </a: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, via a deterministic finite automata (DFA)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Lexing Example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Input: A sequence of characters,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Output: A stream of tokens with types: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if ( x &gt; 20 ) {</a:t>
            </a:r>
            <a:br/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   z = x + 3.14;</a:t>
            </a:r>
            <a:br/>
            <a:r>
              <a:rPr b="0" lang="en-US" sz="3000" spc="-1" strike="noStrike">
                <a:solidFill>
                  <a:srgbClr val="2f2b20"/>
                </a:solidFill>
                <a:latin typeface="Calibri"/>
              </a:rPr>
              <a:t>}</a:t>
            </a: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30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IF LPAREN ID:x GREATER INT:20 RPAREN LBRACE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    </a:t>
            </a: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ID:z ASSIGNMENT ID:x PLUS FLOAT:3.14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r>
              <a:rPr b="0" lang="en-US" sz="2200" spc="-1" strike="noStrike">
                <a:solidFill>
                  <a:srgbClr val="2f2b20"/>
                </a:solidFill>
                <a:latin typeface="Calibri"/>
              </a:rPr>
              <a:t>RBRACE</a:t>
            </a:r>
            <a:endParaRPr b="0" lang="en-US" sz="22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Phase 2: parsing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375120" y="141768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en-US" sz="3200" spc="-1" strike="noStrike">
                <a:solidFill>
                  <a:srgbClr val="2f2b20"/>
                </a:solidFill>
                <a:latin typeface="Calibri"/>
              </a:rPr>
              <a:t>Parsing</a:t>
            </a:r>
            <a:r>
              <a:rPr b="1" lang="en-US" sz="3200" spc="-1" strike="noStrike">
                <a:solidFill>
                  <a:srgbClr val="2f2b20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is recognition of a </a:t>
            </a:r>
            <a:r>
              <a:rPr b="0" i="1" lang="en-US" sz="3200" spc="-1" strike="noStrike">
                <a:solidFill>
                  <a:srgbClr val="2f2b20"/>
                </a:solidFill>
                <a:latin typeface="Calibri"/>
              </a:rPr>
              <a:t>context-free language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, done via something called a push down automata (or PDA)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Parsing discovers the "context free" structure of the program 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Informally, it finds the structure you can describe with syntax diagrams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  <p:pic>
        <p:nvPicPr>
          <p:cNvPr id="103" name="Picture 3" descr="ebnf.jpg"/>
          <p:cNvPicPr/>
          <p:nvPr/>
        </p:nvPicPr>
        <p:blipFill>
          <a:blip r:embed="rId1"/>
          <a:stretch/>
        </p:blipFill>
        <p:spPr>
          <a:xfrm>
            <a:off x="1988280" y="4876200"/>
            <a:ext cx="4565520" cy="1837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375120" y="141768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Input: Token stream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Output: Parse Tree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x = 5 + (y*10)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x = 5 + + 42 15 z                 </a:t>
            </a:r>
            <a:r>
              <a:rPr b="0" i="1" lang="en-US" sz="3200" spc="-1" strike="noStrike">
                <a:solidFill>
                  <a:srgbClr val="2f2b20"/>
                </a:solidFill>
                <a:latin typeface="Calibri"/>
              </a:rPr>
              <a:t>(syntax error)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6178320" y="228600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+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6" name="TextShape 3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r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s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i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n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g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 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x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a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m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l</a:t>
            </a: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e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07" name="CustomShape 4"/>
          <p:cNvSpPr/>
          <p:nvPr/>
        </p:nvSpPr>
        <p:spPr>
          <a:xfrm>
            <a:off x="5355360" y="155448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=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8" name="CustomShape 5"/>
          <p:cNvSpPr/>
          <p:nvPr/>
        </p:nvSpPr>
        <p:spPr>
          <a:xfrm>
            <a:off x="4623840" y="228600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9" name="CustomShape 6"/>
          <p:cNvSpPr/>
          <p:nvPr/>
        </p:nvSpPr>
        <p:spPr>
          <a:xfrm>
            <a:off x="5538240" y="310896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0" name="CustomShape 7"/>
          <p:cNvSpPr/>
          <p:nvPr/>
        </p:nvSpPr>
        <p:spPr>
          <a:xfrm>
            <a:off x="6909840" y="310896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*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1" name="CustomShape 8"/>
          <p:cNvSpPr/>
          <p:nvPr/>
        </p:nvSpPr>
        <p:spPr>
          <a:xfrm>
            <a:off x="6269760" y="393192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Y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2" name="CustomShape 9"/>
          <p:cNvSpPr/>
          <p:nvPr/>
        </p:nvSpPr>
        <p:spPr>
          <a:xfrm>
            <a:off x="7589520" y="3931920"/>
            <a:ext cx="548640" cy="54864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10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3" name="Line 10"/>
          <p:cNvSpPr/>
          <p:nvPr/>
        </p:nvSpPr>
        <p:spPr>
          <a:xfrm flipV="1">
            <a:off x="5172480" y="2103120"/>
            <a:ext cx="27432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4" name="Line 11"/>
          <p:cNvSpPr/>
          <p:nvPr/>
        </p:nvSpPr>
        <p:spPr>
          <a:xfrm flipH="1" flipV="1">
            <a:off x="5904000" y="2103120"/>
            <a:ext cx="36576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Line 12"/>
          <p:cNvSpPr/>
          <p:nvPr/>
        </p:nvSpPr>
        <p:spPr>
          <a:xfrm flipV="1">
            <a:off x="5995440" y="2834640"/>
            <a:ext cx="27432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Line 13"/>
          <p:cNvSpPr/>
          <p:nvPr/>
        </p:nvSpPr>
        <p:spPr>
          <a:xfrm flipH="1" flipV="1">
            <a:off x="6726960" y="2834640"/>
            <a:ext cx="31392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Line 14"/>
          <p:cNvSpPr/>
          <p:nvPr/>
        </p:nvSpPr>
        <p:spPr>
          <a:xfrm flipV="1">
            <a:off x="6766560" y="3657600"/>
            <a:ext cx="23472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Line 15"/>
          <p:cNvSpPr/>
          <p:nvPr/>
        </p:nvSpPr>
        <p:spPr>
          <a:xfrm flipH="1" flipV="1">
            <a:off x="7458480" y="3657600"/>
            <a:ext cx="222480" cy="27432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en-US" sz="4600" spc="-100" strike="noStrike">
                <a:solidFill>
                  <a:srgbClr val="675e47"/>
                </a:solidFill>
                <a:latin typeface="Cambria"/>
              </a:rPr>
              <a:t>Phase 3: semantic analysis</a:t>
            </a:r>
            <a:endParaRPr b="0" lang="en-US" sz="4600" spc="-1" strike="noStrike">
              <a:solidFill>
                <a:srgbClr val="2f2b20"/>
              </a:solidFill>
              <a:latin typeface="Calibri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2282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en-US" sz="3200" spc="-1" strike="noStrike">
                <a:solidFill>
                  <a:srgbClr val="2f2b20"/>
                </a:solidFill>
                <a:latin typeface="Calibri"/>
              </a:rPr>
              <a:t>Semantic analysis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 is the discovery of </a:t>
            </a:r>
            <a:r>
              <a:rPr b="0" i="1" lang="en-US" sz="3200" spc="-1" strike="noStrike">
                <a:solidFill>
                  <a:srgbClr val="2f2b20"/>
                </a:solidFill>
                <a:latin typeface="Calibri"/>
              </a:rPr>
              <a:t>meaning</a:t>
            </a:r>
            <a:r>
              <a:rPr b="0" lang="en-US" sz="3200" spc="-1" strike="noStrike">
                <a:solidFill>
                  <a:srgbClr val="2f2b20"/>
                </a:solidFill>
                <a:latin typeface="Calibri"/>
              </a:rPr>
              <a:t> in the program</a:t>
            </a:r>
            <a:endParaRPr b="0" lang="en-US" sz="32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The compiler actually does what is called STATIC semantic analysis. That's the meaning that can be figured out at compile time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 lvl="1" marL="782640" indent="-228240">
              <a:lnSpc>
                <a:spcPct val="100000"/>
              </a:lnSpc>
              <a:spcBef>
                <a:spcPts val="561"/>
              </a:spcBef>
              <a:buClr>
                <a:srgbClr val="9cbebd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f2b20"/>
                </a:solidFill>
                <a:latin typeface="Calibri"/>
              </a:rPr>
              <a:t>Some things (e.g., array subscript out of bounds) can't be figured out until run time.  Things like that are part of the program's DYNAMIC semantics</a:t>
            </a: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b="0" lang="en-US" sz="2800" spc="-1" strike="noStrike">
              <a:solidFill>
                <a:srgbClr val="2f2b2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1603</TotalTime>
  <Application>LibreOffice/6.4.7.2$Linux_X86_64 LibreOffice_project/40$Build-2</Application>
  <Words>1673</Words>
  <Paragraphs>199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2017-01-18T18:30:02Z</dcterms:created>
  <dc:creator>Default User</dc:creator>
  <dc:description/>
  <dc:language>en-US</dc:language>
  <cp:lastModifiedBy/>
  <dcterms:modified xsi:type="dcterms:W3CDTF">2024-03-18T13:06:58Z</dcterms:modified>
  <cp:revision>16</cp:revision>
  <dc:subject/>
  <dc:title>Intro to compilers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15.0041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35</vt:i4>
  </property>
</Properties>
</file>