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FF4D"/>
    <a:srgbClr val="003DA5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20" y="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Threads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2510 – Principles of Computing Systems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910E68-8F20-4427-AA58-08F72FE7D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Early Threading Success: Web Servers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Studies show internet users are impatient. A goal of web companies is to minimize the time it takes to get your page.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Suppose you are a web search provider, and some searches are </a:t>
            </a:r>
            <a:r>
              <a:rPr lang="en-US" sz="2000" b="1" dirty="0">
                <a:solidFill>
                  <a:schemeClr val="accent1"/>
                </a:solidFill>
              </a:rPr>
              <a:t>fast</a:t>
            </a:r>
            <a:r>
              <a:rPr lang="en-US" sz="2000" dirty="0"/>
              <a:t> (e.g. cached), while other searches are </a:t>
            </a:r>
            <a:r>
              <a:rPr lang="en-US" sz="2000" b="1" dirty="0">
                <a:solidFill>
                  <a:srgbClr val="FF0000"/>
                </a:solidFill>
              </a:rPr>
              <a:t>slow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How do we minimize latency for fast requests?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831918"/>
              </p:ext>
            </p:extLst>
          </p:nvPr>
        </p:nvGraphicFramePr>
        <p:xfrm>
          <a:off x="1066800" y="4223266"/>
          <a:ext cx="4191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47800" y="3691652"/>
            <a:ext cx="3401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Request Queue (First-In, First-Out)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311142" y="4406146"/>
            <a:ext cx="937258" cy="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n 11"/>
          <p:cNvSpPr/>
          <p:nvPr/>
        </p:nvSpPr>
        <p:spPr>
          <a:xfrm>
            <a:off x="6400800" y="3798070"/>
            <a:ext cx="914400" cy="1216152"/>
          </a:xfrm>
          <a:prstGeom prst="ca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Web</a:t>
            </a:r>
            <a:br>
              <a:rPr lang="en-US" sz="2000" dirty="0"/>
            </a:br>
            <a:r>
              <a:rPr lang="en-US" sz="2000" dirty="0"/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2786993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Web Server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737133"/>
              </p:ext>
            </p:extLst>
          </p:nvPr>
        </p:nvGraphicFramePr>
        <p:xfrm>
          <a:off x="381000" y="2955953"/>
          <a:ext cx="4191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2424339"/>
            <a:ext cx="3401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Request Queue (First-In, First-Out)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648200" y="2057400"/>
            <a:ext cx="1371600" cy="842475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n 8"/>
          <p:cNvSpPr/>
          <p:nvPr/>
        </p:nvSpPr>
        <p:spPr>
          <a:xfrm>
            <a:off x="7467600" y="1820442"/>
            <a:ext cx="914400" cy="2271022"/>
          </a:xfrm>
          <a:prstGeom prst="ca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Web</a:t>
            </a:r>
            <a:br>
              <a:rPr lang="en-US" sz="2000" dirty="0"/>
            </a:br>
            <a:r>
              <a:rPr lang="en-US" sz="2000" dirty="0"/>
              <a:t>Server</a:t>
            </a:r>
          </a:p>
        </p:txBody>
      </p:sp>
      <p:sp>
        <p:nvSpPr>
          <p:cNvPr id="11" name="Freeform 10"/>
          <p:cNvSpPr/>
          <p:nvPr/>
        </p:nvSpPr>
        <p:spPr>
          <a:xfrm>
            <a:off x="6781800" y="1650988"/>
            <a:ext cx="365893" cy="502920"/>
          </a:xfrm>
          <a:custGeom>
            <a:avLst/>
            <a:gdLst>
              <a:gd name="connsiteX0" fmla="*/ 365760 w 365893"/>
              <a:gd name="connsiteY0" fmla="*/ 0 h 502920"/>
              <a:gd name="connsiteX1" fmla="*/ 0 w 365893"/>
              <a:gd name="connsiteY1" fmla="*/ 91440 h 502920"/>
              <a:gd name="connsiteX2" fmla="*/ 365760 w 365893"/>
              <a:gd name="connsiteY2" fmla="*/ 228600 h 502920"/>
              <a:gd name="connsiteX3" fmla="*/ 45720 w 365893"/>
              <a:gd name="connsiteY3" fmla="*/ 304800 h 502920"/>
              <a:gd name="connsiteX4" fmla="*/ 320040 w 365893"/>
              <a:gd name="connsiteY4" fmla="*/ 441960 h 502920"/>
              <a:gd name="connsiteX5" fmla="*/ 121920 w 365893"/>
              <a:gd name="connsiteY5" fmla="*/ 487680 h 502920"/>
              <a:gd name="connsiteX6" fmla="*/ 137160 w 365893"/>
              <a:gd name="connsiteY6" fmla="*/ 502920 h 5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5893" h="502920">
                <a:moveTo>
                  <a:pt x="365760" y="0"/>
                </a:moveTo>
                <a:cubicBezTo>
                  <a:pt x="182880" y="26670"/>
                  <a:pt x="0" y="53340"/>
                  <a:pt x="0" y="91440"/>
                </a:cubicBezTo>
                <a:cubicBezTo>
                  <a:pt x="0" y="129540"/>
                  <a:pt x="358140" y="193040"/>
                  <a:pt x="365760" y="228600"/>
                </a:cubicBezTo>
                <a:cubicBezTo>
                  <a:pt x="373380" y="264160"/>
                  <a:pt x="53340" y="269240"/>
                  <a:pt x="45720" y="304800"/>
                </a:cubicBezTo>
                <a:cubicBezTo>
                  <a:pt x="38100" y="340360"/>
                  <a:pt x="307340" y="411480"/>
                  <a:pt x="320040" y="441960"/>
                </a:cubicBezTo>
                <a:cubicBezTo>
                  <a:pt x="332740" y="472440"/>
                  <a:pt x="152400" y="477520"/>
                  <a:pt x="121920" y="487680"/>
                </a:cubicBezTo>
                <a:cubicBezTo>
                  <a:pt x="91440" y="497840"/>
                  <a:pt x="114300" y="500380"/>
                  <a:pt x="137160" y="5029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781800" y="2357545"/>
            <a:ext cx="365893" cy="502920"/>
          </a:xfrm>
          <a:custGeom>
            <a:avLst/>
            <a:gdLst>
              <a:gd name="connsiteX0" fmla="*/ 365760 w 365893"/>
              <a:gd name="connsiteY0" fmla="*/ 0 h 502920"/>
              <a:gd name="connsiteX1" fmla="*/ 0 w 365893"/>
              <a:gd name="connsiteY1" fmla="*/ 91440 h 502920"/>
              <a:gd name="connsiteX2" fmla="*/ 365760 w 365893"/>
              <a:gd name="connsiteY2" fmla="*/ 228600 h 502920"/>
              <a:gd name="connsiteX3" fmla="*/ 45720 w 365893"/>
              <a:gd name="connsiteY3" fmla="*/ 304800 h 502920"/>
              <a:gd name="connsiteX4" fmla="*/ 320040 w 365893"/>
              <a:gd name="connsiteY4" fmla="*/ 441960 h 502920"/>
              <a:gd name="connsiteX5" fmla="*/ 121920 w 365893"/>
              <a:gd name="connsiteY5" fmla="*/ 487680 h 502920"/>
              <a:gd name="connsiteX6" fmla="*/ 137160 w 365893"/>
              <a:gd name="connsiteY6" fmla="*/ 502920 h 5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5893" h="502920">
                <a:moveTo>
                  <a:pt x="365760" y="0"/>
                </a:moveTo>
                <a:cubicBezTo>
                  <a:pt x="182880" y="26670"/>
                  <a:pt x="0" y="53340"/>
                  <a:pt x="0" y="91440"/>
                </a:cubicBezTo>
                <a:cubicBezTo>
                  <a:pt x="0" y="129540"/>
                  <a:pt x="358140" y="193040"/>
                  <a:pt x="365760" y="228600"/>
                </a:cubicBezTo>
                <a:cubicBezTo>
                  <a:pt x="373380" y="264160"/>
                  <a:pt x="53340" y="269240"/>
                  <a:pt x="45720" y="304800"/>
                </a:cubicBezTo>
                <a:cubicBezTo>
                  <a:pt x="38100" y="340360"/>
                  <a:pt x="307340" y="411480"/>
                  <a:pt x="320040" y="441960"/>
                </a:cubicBezTo>
                <a:cubicBezTo>
                  <a:pt x="332740" y="472440"/>
                  <a:pt x="152400" y="477520"/>
                  <a:pt x="121920" y="487680"/>
                </a:cubicBezTo>
                <a:cubicBezTo>
                  <a:pt x="91440" y="497840"/>
                  <a:pt x="114300" y="500380"/>
                  <a:pt x="137160" y="5029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81800" y="3064102"/>
            <a:ext cx="365893" cy="502920"/>
          </a:xfrm>
          <a:custGeom>
            <a:avLst/>
            <a:gdLst>
              <a:gd name="connsiteX0" fmla="*/ 365760 w 365893"/>
              <a:gd name="connsiteY0" fmla="*/ 0 h 502920"/>
              <a:gd name="connsiteX1" fmla="*/ 0 w 365893"/>
              <a:gd name="connsiteY1" fmla="*/ 91440 h 502920"/>
              <a:gd name="connsiteX2" fmla="*/ 365760 w 365893"/>
              <a:gd name="connsiteY2" fmla="*/ 228600 h 502920"/>
              <a:gd name="connsiteX3" fmla="*/ 45720 w 365893"/>
              <a:gd name="connsiteY3" fmla="*/ 304800 h 502920"/>
              <a:gd name="connsiteX4" fmla="*/ 320040 w 365893"/>
              <a:gd name="connsiteY4" fmla="*/ 441960 h 502920"/>
              <a:gd name="connsiteX5" fmla="*/ 121920 w 365893"/>
              <a:gd name="connsiteY5" fmla="*/ 487680 h 502920"/>
              <a:gd name="connsiteX6" fmla="*/ 137160 w 365893"/>
              <a:gd name="connsiteY6" fmla="*/ 502920 h 5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5893" h="502920">
                <a:moveTo>
                  <a:pt x="365760" y="0"/>
                </a:moveTo>
                <a:cubicBezTo>
                  <a:pt x="182880" y="26670"/>
                  <a:pt x="0" y="53340"/>
                  <a:pt x="0" y="91440"/>
                </a:cubicBezTo>
                <a:cubicBezTo>
                  <a:pt x="0" y="129540"/>
                  <a:pt x="358140" y="193040"/>
                  <a:pt x="365760" y="228600"/>
                </a:cubicBezTo>
                <a:cubicBezTo>
                  <a:pt x="373380" y="264160"/>
                  <a:pt x="53340" y="269240"/>
                  <a:pt x="45720" y="304800"/>
                </a:cubicBezTo>
                <a:cubicBezTo>
                  <a:pt x="38100" y="340360"/>
                  <a:pt x="307340" y="411480"/>
                  <a:pt x="320040" y="441960"/>
                </a:cubicBezTo>
                <a:cubicBezTo>
                  <a:pt x="332740" y="472440"/>
                  <a:pt x="152400" y="477520"/>
                  <a:pt x="121920" y="487680"/>
                </a:cubicBezTo>
                <a:cubicBezTo>
                  <a:pt x="91440" y="497840"/>
                  <a:pt x="114300" y="500380"/>
                  <a:pt x="137160" y="5029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781800" y="3770658"/>
            <a:ext cx="365893" cy="502920"/>
          </a:xfrm>
          <a:custGeom>
            <a:avLst/>
            <a:gdLst>
              <a:gd name="connsiteX0" fmla="*/ 365760 w 365893"/>
              <a:gd name="connsiteY0" fmla="*/ 0 h 502920"/>
              <a:gd name="connsiteX1" fmla="*/ 0 w 365893"/>
              <a:gd name="connsiteY1" fmla="*/ 91440 h 502920"/>
              <a:gd name="connsiteX2" fmla="*/ 365760 w 365893"/>
              <a:gd name="connsiteY2" fmla="*/ 228600 h 502920"/>
              <a:gd name="connsiteX3" fmla="*/ 45720 w 365893"/>
              <a:gd name="connsiteY3" fmla="*/ 304800 h 502920"/>
              <a:gd name="connsiteX4" fmla="*/ 320040 w 365893"/>
              <a:gd name="connsiteY4" fmla="*/ 441960 h 502920"/>
              <a:gd name="connsiteX5" fmla="*/ 121920 w 365893"/>
              <a:gd name="connsiteY5" fmla="*/ 487680 h 502920"/>
              <a:gd name="connsiteX6" fmla="*/ 137160 w 365893"/>
              <a:gd name="connsiteY6" fmla="*/ 502920 h 5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5893" h="502920">
                <a:moveTo>
                  <a:pt x="365760" y="0"/>
                </a:moveTo>
                <a:cubicBezTo>
                  <a:pt x="182880" y="26670"/>
                  <a:pt x="0" y="53340"/>
                  <a:pt x="0" y="91440"/>
                </a:cubicBezTo>
                <a:cubicBezTo>
                  <a:pt x="0" y="129540"/>
                  <a:pt x="358140" y="193040"/>
                  <a:pt x="365760" y="228600"/>
                </a:cubicBezTo>
                <a:cubicBezTo>
                  <a:pt x="373380" y="264160"/>
                  <a:pt x="53340" y="269240"/>
                  <a:pt x="45720" y="304800"/>
                </a:cubicBezTo>
                <a:cubicBezTo>
                  <a:pt x="38100" y="340360"/>
                  <a:pt x="307340" y="411480"/>
                  <a:pt x="320040" y="441960"/>
                </a:cubicBezTo>
                <a:cubicBezTo>
                  <a:pt x="332740" y="472440"/>
                  <a:pt x="152400" y="477520"/>
                  <a:pt x="121920" y="487680"/>
                </a:cubicBezTo>
                <a:cubicBezTo>
                  <a:pt x="91440" y="497840"/>
                  <a:pt x="114300" y="500380"/>
                  <a:pt x="137160" y="5029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66805"/>
              </p:ext>
            </p:extLst>
          </p:nvPr>
        </p:nvGraphicFramePr>
        <p:xfrm>
          <a:off x="6172200" y="1717028"/>
          <a:ext cx="52387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460096"/>
              </p:ext>
            </p:extLst>
          </p:nvPr>
        </p:nvGraphicFramePr>
        <p:xfrm>
          <a:off x="6172200" y="2423585"/>
          <a:ext cx="52387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740093"/>
              </p:ext>
            </p:extLst>
          </p:nvPr>
        </p:nvGraphicFramePr>
        <p:xfrm>
          <a:off x="6172200" y="3130142"/>
          <a:ext cx="52387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978588"/>
              </p:ext>
            </p:extLst>
          </p:nvPr>
        </p:nvGraphicFramePr>
        <p:xfrm>
          <a:off x="6172200" y="3836698"/>
          <a:ext cx="52387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0" name="Straight Connector 19"/>
          <p:cNvCxnSpPr/>
          <p:nvPr/>
        </p:nvCxnSpPr>
        <p:spPr>
          <a:xfrm flipV="1">
            <a:off x="4648200" y="2609005"/>
            <a:ext cx="1371600" cy="396944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663440" y="3152026"/>
            <a:ext cx="1356360" cy="87095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663440" y="3239121"/>
            <a:ext cx="1356360" cy="647079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Suppose the web server has a team of threads that it switches between rapidly (i.e. multiprogramming).</a:t>
            </a:r>
          </a:p>
          <a:p>
            <a:r>
              <a:rPr lang="en-US" sz="2000" dirty="0"/>
              <a:t>Slow requests take longer</a:t>
            </a:r>
          </a:p>
          <a:p>
            <a:r>
              <a:rPr lang="en-US" sz="2000" dirty="0"/>
              <a:t>Fast requests much less likely to get stuck after a slow request</a:t>
            </a:r>
          </a:p>
          <a:p>
            <a:r>
              <a:rPr lang="en-US" sz="2000" dirty="0"/>
              <a:t>Works even if we only have one processor. </a:t>
            </a:r>
          </a:p>
        </p:txBody>
      </p:sp>
    </p:spTree>
    <p:extLst>
      <p:ext uri="{BB962C8B-B14F-4D97-AF65-F5344CB8AC3E}">
        <p14:creationId xmlns:p14="http://schemas.microsoft.com/office/powerpoint/2010/main" val="4210596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/>
              <a:t>pthreads</a:t>
            </a:r>
            <a:r>
              <a:rPr lang="en-US" dirty="0"/>
              <a:t>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000" dirty="0" err="1"/>
              <a:t>pthreads</a:t>
            </a:r>
            <a:r>
              <a:rPr lang="en-US" sz="2000" dirty="0"/>
              <a:t> (POSIX threads) is a cross-platform library for threading and thread management. 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Very much a C-style interface- no OOP so no thread objects.</a:t>
            </a:r>
          </a:p>
          <a:p>
            <a:r>
              <a:rPr lang="en-US" sz="2000" dirty="0"/>
              <a:t>No type polymorphism, instead we use void* (</a:t>
            </a:r>
            <a:r>
              <a:rPr lang="en-US" sz="2000" dirty="0" err="1"/>
              <a:t>typeless</a:t>
            </a:r>
            <a:r>
              <a:rPr lang="en-US" sz="2000" dirty="0"/>
              <a:t>) pointers and it’s up to the programmer to ensure correctness.</a:t>
            </a:r>
          </a:p>
          <a:p>
            <a:r>
              <a:rPr lang="en-US" sz="2000" dirty="0"/>
              <a:t>Uses a function pointer to determine where thread starts executing.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pthread_create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pthread_t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*, NULL, (void*)*(void*), void*)</a:t>
            </a:r>
            <a:b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b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pthread_join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pthread_t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void**)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See documentation/studios/examples for details…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877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 vs. Threads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Process – a program in execution</a:t>
            </a:r>
          </a:p>
          <a:p>
            <a:r>
              <a:rPr lang="en-US" sz="2400" dirty="0"/>
              <a:t>Every process has at least one thread</a:t>
            </a:r>
          </a:p>
          <a:p>
            <a:r>
              <a:rPr lang="en-US" sz="2400" dirty="0"/>
              <a:t>Comprehensive abstraction for execution</a:t>
            </a:r>
          </a:p>
          <a:p>
            <a:pPr lvl="1"/>
            <a:r>
              <a:rPr lang="en-US" sz="2000" dirty="0"/>
              <a:t>Tracks memory usage, files opened, etc.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Thread – an execution context</a:t>
            </a:r>
          </a:p>
          <a:p>
            <a:r>
              <a:rPr lang="en-US" sz="2400" dirty="0"/>
              <a:t>A processor state (register file and program counter) plus a stack</a:t>
            </a:r>
          </a:p>
          <a:p>
            <a:pPr lvl="1"/>
            <a:r>
              <a:rPr lang="en-US" sz="2000" dirty="0"/>
              <a:t>Everything needed for the fetch, decode, execute cycle</a:t>
            </a:r>
          </a:p>
          <a:p>
            <a:r>
              <a:rPr lang="en-US" sz="2400" dirty="0"/>
              <a:t>Belong to a specific process, share resources</a:t>
            </a:r>
          </a:p>
          <a:p>
            <a:r>
              <a:rPr lang="en-US" sz="2400" dirty="0"/>
              <a:t>May have many threads per process</a:t>
            </a:r>
          </a:p>
          <a:p>
            <a:r>
              <a:rPr lang="en-US" sz="2400" dirty="0"/>
              <a:t>Lighter weight and faster to create/deploy/destroy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2510 - Prin. of Comp.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460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8EC69-F3B9-4588-9D14-16A588459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Difference: Same Process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9376F-EF83-4401-BEAF-59694C5A2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en-US" sz="2000" dirty="0"/>
              <a:t>Processes: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x = 0;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ret = fork();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if( ret == 0 ){</a:t>
            </a:r>
            <a:br>
              <a:rPr lang="en-US" sz="2000" dirty="0"/>
            </a:br>
            <a:r>
              <a:rPr lang="en-US" sz="2000" dirty="0"/>
              <a:t>   x++; //child has 1</a:t>
            </a:r>
            <a:br>
              <a:rPr lang="en-US" sz="2000" dirty="0"/>
            </a:br>
            <a:r>
              <a:rPr lang="en-US" sz="2000" dirty="0"/>
              <a:t>} else {</a:t>
            </a:r>
          </a:p>
          <a:p>
            <a:pPr marL="0" indent="0">
              <a:buNone/>
            </a:pPr>
            <a:r>
              <a:rPr lang="en-US" sz="2000" dirty="0"/>
              <a:t>   x--; //parent has -1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Threads: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x = 0; //shared value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void* thread1( void* ){</a:t>
            </a: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dirty="0">
                <a:solidFill>
                  <a:srgbClr val="FF0000"/>
                </a:solidFill>
              </a:rPr>
              <a:t>x++; //race condition</a:t>
            </a:r>
            <a:br>
              <a:rPr lang="en-US" sz="2000" dirty="0"/>
            </a:b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void* thread2( void* ){</a:t>
            </a: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dirty="0">
                <a:solidFill>
                  <a:srgbClr val="FF0000"/>
                </a:solidFill>
              </a:rPr>
              <a:t>x--; //race condition</a:t>
            </a:r>
            <a:br>
              <a:rPr lang="en-US" sz="2000" dirty="0"/>
            </a:br>
            <a:r>
              <a:rPr lang="en-US" sz="2000" dirty="0"/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44ED5D-410B-4A47-A78B-4AC44E386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C17CB2-8B7B-4147-AAF4-8300D736A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66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Thread Implementation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0600" y="1714500"/>
            <a:ext cx="1676400" cy="39243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72773" y="3434834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.heap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72773" y="1777484"/>
            <a:ext cx="716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.stack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824037" y="2971800"/>
            <a:ext cx="2117" cy="463034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825095" y="2150417"/>
            <a:ext cx="1" cy="539234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104900" y="4648200"/>
            <a:ext cx="14478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.text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95375" y="3819525"/>
            <a:ext cx="1447800" cy="75110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.data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413340"/>
              </p:ext>
            </p:extLst>
          </p:nvPr>
        </p:nvGraphicFramePr>
        <p:xfrm>
          <a:off x="5047204" y="1748862"/>
          <a:ext cx="2590800" cy="22250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Memory Map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 Files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Accounting Info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Program</a:t>
                      </a:r>
                      <a:r>
                        <a:rPr lang="en-US" baseline="0" dirty="0"/>
                        <a:t> Counter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Register File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531808" y="1287195"/>
            <a:ext cx="3603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Process Control Block (PCB)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5648EBD-40AB-45CE-9F15-58E80ACF0670}"/>
              </a:ext>
            </a:extLst>
          </p:cNvPr>
          <p:cNvCxnSpPr>
            <a:cxnSpLocks/>
          </p:cNvCxnSpPr>
          <p:nvPr/>
        </p:nvCxnSpPr>
        <p:spPr>
          <a:xfrm flipH="1" flipV="1">
            <a:off x="2543175" y="1981200"/>
            <a:ext cx="2504029" cy="1447801"/>
          </a:xfrm>
          <a:prstGeom prst="line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E37B5C4-93D0-4C59-8F90-5EF8AFE1B997}"/>
              </a:ext>
            </a:extLst>
          </p:cNvPr>
          <p:cNvCxnSpPr>
            <a:cxnSpLocks/>
          </p:cNvCxnSpPr>
          <p:nvPr/>
        </p:nvCxnSpPr>
        <p:spPr>
          <a:xfrm flipH="1">
            <a:off x="2543175" y="2971800"/>
            <a:ext cx="2504030" cy="1905000"/>
          </a:xfrm>
          <a:prstGeom prst="line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828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Threads Implementation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0600" y="1714500"/>
            <a:ext cx="1676400" cy="3924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8978" y="3821668"/>
            <a:ext cx="71205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.heap</a:t>
            </a:r>
          </a:p>
        </p:txBody>
      </p:sp>
      <p:cxnSp>
        <p:nvCxnSpPr>
          <p:cNvPr id="10" name="Straight Connector 9"/>
          <p:cNvCxnSpPr>
            <a:stCxn id="8" idx="0"/>
          </p:cNvCxnSpPr>
          <p:nvPr/>
        </p:nvCxnSpPr>
        <p:spPr>
          <a:xfrm flipV="1">
            <a:off x="1805005" y="3590151"/>
            <a:ext cx="0" cy="231517"/>
          </a:xfrm>
          <a:prstGeom prst="line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104900" y="4953000"/>
            <a:ext cx="1447800" cy="6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95375" y="4156501"/>
            <a:ext cx="1457325" cy="7511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.data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465854"/>
              </p:ext>
            </p:extLst>
          </p:nvPr>
        </p:nvGraphicFramePr>
        <p:xfrm>
          <a:off x="5047204" y="1748862"/>
          <a:ext cx="25908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Memory Map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 Files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Accounting Info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Program</a:t>
                      </a:r>
                      <a:r>
                        <a:rPr lang="en-US" baseline="0" dirty="0"/>
                        <a:t> Counter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Register File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Program Counter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Register File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Program Counter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Register File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531808" y="1287195"/>
            <a:ext cx="3603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Process Control Block (PCB)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460286" y="2667000"/>
            <a:ext cx="71628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.stack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1805943" y="2971800"/>
            <a:ext cx="0" cy="215384"/>
          </a:xfrm>
          <a:prstGeom prst="line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460286" y="2177534"/>
            <a:ext cx="71628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.stack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1805943" y="2470666"/>
            <a:ext cx="0" cy="215384"/>
          </a:xfrm>
          <a:prstGeom prst="line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60286" y="1676400"/>
            <a:ext cx="71628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.stack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1805943" y="1981200"/>
            <a:ext cx="0" cy="215384"/>
          </a:xfrm>
          <a:prstGeom prst="line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990600" y="2240280"/>
            <a:ext cx="16764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990600" y="2731008"/>
            <a:ext cx="16764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993059" y="3240024"/>
            <a:ext cx="16764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 flipV="1">
            <a:off x="2669459" y="1981200"/>
            <a:ext cx="2413081" cy="144780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2667000" y="2470666"/>
            <a:ext cx="2415541" cy="1708142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2669459" y="2971800"/>
            <a:ext cx="2410623" cy="1930908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cxnSpLocks/>
          </p:cNvCxnSpPr>
          <p:nvPr/>
        </p:nvCxnSpPr>
        <p:spPr>
          <a:xfrm flipH="1">
            <a:off x="2552700" y="3086100"/>
            <a:ext cx="2527383" cy="194310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cxnSpLocks/>
            <a:endCxn id="12" idx="3"/>
          </p:cNvCxnSpPr>
          <p:nvPr/>
        </p:nvCxnSpPr>
        <p:spPr>
          <a:xfrm flipH="1">
            <a:off x="2552700" y="3738741"/>
            <a:ext cx="2524924" cy="1519059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cxnSpLocks/>
          </p:cNvCxnSpPr>
          <p:nvPr/>
        </p:nvCxnSpPr>
        <p:spPr>
          <a:xfrm flipH="1">
            <a:off x="2552700" y="4532054"/>
            <a:ext cx="2509685" cy="925208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3017520" y="5410200"/>
            <a:ext cx="57154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Register file contains stack pointers.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Creating a thread does not need new PCB</a:t>
            </a:r>
          </a:p>
        </p:txBody>
      </p:sp>
    </p:spTree>
    <p:extLst>
      <p:ext uri="{BB962C8B-B14F-4D97-AF65-F5344CB8AC3E}">
        <p14:creationId xmlns:p14="http://schemas.microsoft.com/office/powerpoint/2010/main" val="74829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threads?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In parallel computing the goal is to accelerate computations:</a:t>
            </a:r>
          </a:p>
          <a:p>
            <a:r>
              <a:rPr lang="en-US" sz="2400" dirty="0"/>
              <a:t>Split one large piece of work across multiple threads, and execute on multiple processors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In concurrent programming threads provide:</a:t>
            </a:r>
          </a:p>
          <a:p>
            <a:r>
              <a:rPr lang="en-US" sz="2400" dirty="0"/>
              <a:t>Separation of concerns</a:t>
            </a:r>
          </a:p>
          <a:p>
            <a:r>
              <a:rPr lang="en-US" sz="2400" dirty="0"/>
              <a:t>Latency hiding for blocking I/O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55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Concurrency: Separation of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Sequential computing often introduces </a:t>
            </a:r>
            <a:r>
              <a:rPr lang="en-US" sz="2400" i="1" dirty="0"/>
              <a:t>accidental complexity </a:t>
            </a:r>
            <a:r>
              <a:rPr lang="en-US" sz="2400" dirty="0"/>
              <a:t>– unintended interactions between different program elements.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main(){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functionA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b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functionB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functionC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If functions A, B, and C do not interact with one another, then their sequential dependence is accidental. If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functionB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2400" dirty="0"/>
              <a:t> hangs, then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functionC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2400" dirty="0"/>
              <a:t> is impacted.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88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Concurrency: Separation of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Consider a simple game structure: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while(1){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play_sound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do_physics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draw_graphics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bug or hang in any of these functions impacts the others.</a:t>
            </a:r>
          </a:p>
          <a:p>
            <a:r>
              <a:rPr lang="en-US" dirty="0"/>
              <a:t>Suppose a sound or image loads slowly from disk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Putting each of these in a thread allows each to progress at their own rate. Behavior of the overall program is decoupled from the progress of any individual part.</a:t>
            </a:r>
          </a:p>
          <a:p>
            <a:r>
              <a:rPr lang="en-US" dirty="0"/>
              <a:t>Adds complexity where these pieces interact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445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Concurrency: </a:t>
            </a:r>
            <a:br>
              <a:rPr lang="en-US" dirty="0"/>
            </a:br>
            <a:r>
              <a:rPr lang="en-US" dirty="0"/>
              <a:t>Hiding I/O and Blocking Latency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545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Suppose we have two independent but I/O-heavy compute routines: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main(){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computeA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computeB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Calls such as file access may take a while to complete, or may block entirely. In the above structure all such delays contribute to program runtime.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If these functions are threaded then one can execute while the other is blocked. Even if we only have one physical processor.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94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1741</TotalTime>
  <Words>917</Words>
  <Application>Microsoft Office PowerPoint</Application>
  <PresentationFormat>On-screen Show (4:3)</PresentationFormat>
  <Paragraphs>162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Consolas</vt:lpstr>
      <vt:lpstr>Georgia</vt:lpstr>
      <vt:lpstr>Verdana</vt:lpstr>
      <vt:lpstr>Office Theme</vt:lpstr>
      <vt:lpstr>Threads</vt:lpstr>
      <vt:lpstr>Processes vs. Threads</vt:lpstr>
      <vt:lpstr>Big Difference: Same Process Space</vt:lpstr>
      <vt:lpstr>Single Thread Implementation</vt:lpstr>
      <vt:lpstr>Multiple Threads Implementation</vt:lpstr>
      <vt:lpstr>Why use threads?</vt:lpstr>
      <vt:lpstr>Concurrency: Separation of Concerns</vt:lpstr>
      <vt:lpstr>Concurrency: Separation of Concerns</vt:lpstr>
      <vt:lpstr>Concurrency:  Hiding I/O and Blocking Latency</vt:lpstr>
      <vt:lpstr>Early Threading Success: Web Servers</vt:lpstr>
      <vt:lpstr>Multithreaded Web Server</vt:lpstr>
      <vt:lpstr>pthreads Interface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70</cp:revision>
  <dcterms:created xsi:type="dcterms:W3CDTF">2016-01-21T02:03:40Z</dcterms:created>
  <dcterms:modified xsi:type="dcterms:W3CDTF">2023-10-01T22:02:19Z</dcterms:modified>
</cp:coreProperties>
</file>