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.xml" ContentType="application/vnd.openxmlformats-officedocument.presentationml.slide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4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5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6248520"/>
            <a:ext cx="9143640" cy="609120"/>
          </a:xfrm>
          <a:prstGeom prst="rect">
            <a:avLst/>
          </a:prstGeom>
          <a:solidFill>
            <a:srgbClr val="003d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" name="Picture 2" descr="C:\Users\dferry\Desktop\logohorizontal_white_rgb.png"/>
          <p:cNvPicPr/>
          <p:nvPr/>
        </p:nvPicPr>
        <p:blipFill>
          <a:blip r:embed="rId2"/>
          <a:stretch/>
        </p:blipFill>
        <p:spPr>
          <a:xfrm>
            <a:off x="533520" y="6261480"/>
            <a:ext cx="2285640" cy="573480"/>
          </a:xfrm>
          <a:prstGeom prst="rect">
            <a:avLst/>
          </a:prstGeom>
          <a:ln>
            <a:noFill/>
          </a:ln>
        </p:spPr>
      </p:pic>
      <p:sp>
        <p:nvSpPr>
          <p:cNvPr id="2" name="PlaceHolder 2"/>
          <p:cNvSpPr>
            <a:spLocks noGrp="1"/>
          </p:cNvSpPr>
          <p:nvPr>
            <p:ph type="title"/>
          </p:nvPr>
        </p:nvSpPr>
        <p:spPr>
          <a:xfrm>
            <a:off x="685800" y="1295280"/>
            <a:ext cx="7772040" cy="1469520"/>
          </a:xfrm>
          <a:prstGeom prst="rect">
            <a:avLst/>
          </a:prstGeom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en-US" sz="4000" spc="-1" strike="noStrike">
                <a:solidFill>
                  <a:srgbClr val="003da5"/>
                </a:solidFill>
                <a:latin typeface="Georgia"/>
              </a:rPr>
              <a:t>Cli</a:t>
            </a:r>
            <a:r>
              <a:rPr b="0" lang="en-US" sz="4000" spc="-1" strike="noStrike">
                <a:solidFill>
                  <a:srgbClr val="003da5"/>
                </a:solidFill>
                <a:latin typeface="Georgia"/>
              </a:rPr>
              <a:t>ck </a:t>
            </a:r>
            <a:r>
              <a:rPr b="0" lang="en-US" sz="4000" spc="-1" strike="noStrike">
                <a:solidFill>
                  <a:srgbClr val="003da5"/>
                </a:solidFill>
                <a:latin typeface="Georgia"/>
              </a:rPr>
              <a:t>to </a:t>
            </a:r>
            <a:r>
              <a:rPr b="0" lang="en-US" sz="4000" spc="-1" strike="noStrike">
                <a:solidFill>
                  <a:srgbClr val="003da5"/>
                </a:solidFill>
                <a:latin typeface="Georgia"/>
              </a:rPr>
              <a:t>edi</a:t>
            </a:r>
            <a:r>
              <a:rPr b="0" lang="en-US" sz="4000" spc="-1" strike="noStrike">
                <a:solidFill>
                  <a:srgbClr val="003da5"/>
                </a:solidFill>
                <a:latin typeface="Georgia"/>
              </a:rPr>
              <a:t>t </a:t>
            </a:r>
            <a:r>
              <a:rPr b="0" lang="en-US" sz="4000" spc="-1" strike="noStrike">
                <a:solidFill>
                  <a:srgbClr val="003da5"/>
                </a:solidFill>
                <a:latin typeface="Georgia"/>
              </a:rPr>
              <a:t>Ma</a:t>
            </a:r>
            <a:r>
              <a:rPr b="0" lang="en-US" sz="4000" spc="-1" strike="noStrike">
                <a:solidFill>
                  <a:srgbClr val="003da5"/>
                </a:solidFill>
                <a:latin typeface="Georgia"/>
              </a:rPr>
              <a:t>ste</a:t>
            </a:r>
            <a:r>
              <a:rPr b="0" lang="en-US" sz="4000" spc="-1" strike="noStrike">
                <a:solidFill>
                  <a:srgbClr val="003da5"/>
                </a:solidFill>
                <a:latin typeface="Georgia"/>
              </a:rPr>
              <a:t>r </a:t>
            </a:r>
            <a:r>
              <a:rPr b="0" lang="en-US" sz="4000" spc="-1" strike="noStrike">
                <a:solidFill>
                  <a:srgbClr val="003da5"/>
                </a:solidFill>
                <a:latin typeface="Georgia"/>
              </a:rPr>
              <a:t>titl</a:t>
            </a:r>
            <a:r>
              <a:rPr b="0" lang="en-US" sz="4000" spc="-1" strike="noStrike">
                <a:solidFill>
                  <a:srgbClr val="003da5"/>
                </a:solidFill>
                <a:latin typeface="Georgia"/>
              </a:rPr>
              <a:t>e </a:t>
            </a:r>
            <a:r>
              <a:rPr b="0" lang="en-US" sz="4000" spc="-1" strike="noStrike">
                <a:solidFill>
                  <a:srgbClr val="003da5"/>
                </a:solidFill>
                <a:latin typeface="Georgia"/>
              </a:rPr>
              <a:t>sty</a:t>
            </a:r>
            <a:r>
              <a:rPr b="0" lang="en-US" sz="4000" spc="-1" strike="noStrike">
                <a:solidFill>
                  <a:srgbClr val="003da5"/>
                </a:solidFill>
                <a:latin typeface="Georgia"/>
              </a:rPr>
              <a:t>le</a:t>
            </a:r>
            <a:endParaRPr b="0" lang="en-US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ftr"/>
          </p:nvPr>
        </p:nvSpPr>
        <p:spPr>
          <a:xfrm>
            <a:off x="56386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bfbfbf"/>
                </a:solidFill>
                <a:latin typeface="Calibri"/>
              </a:rPr>
              <a:t>CSCI </a:t>
            </a:r>
            <a:r>
              <a:rPr b="0" lang="en-US" sz="1200" spc="-1" strike="noStrike">
                <a:solidFill>
                  <a:srgbClr val="bfbfbf"/>
                </a:solidFill>
                <a:latin typeface="Calibri"/>
              </a:rPr>
              <a:t>2510 - </a:t>
            </a:r>
            <a:r>
              <a:rPr b="0" lang="en-US" sz="1200" spc="-1" strike="noStrike">
                <a:solidFill>
                  <a:srgbClr val="bfbfbf"/>
                </a:solidFill>
                <a:latin typeface="Calibri"/>
              </a:rPr>
              <a:t>Prin. of </a:t>
            </a:r>
            <a:r>
              <a:rPr b="0" lang="en-US" sz="1200" spc="-1" strike="noStrike">
                <a:solidFill>
                  <a:srgbClr val="bfbfbf"/>
                </a:solidFill>
                <a:latin typeface="Calibri"/>
              </a:rPr>
              <a:t>Comp. </a:t>
            </a:r>
            <a:r>
              <a:rPr b="0" lang="en-US" sz="1200" spc="-1" strike="noStrike">
                <a:solidFill>
                  <a:srgbClr val="bfbfbf"/>
                </a:solidFill>
                <a:latin typeface="Calibri"/>
              </a:rPr>
              <a:t>Systems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39DBDFB9-7EC0-4308-95D0-1E87DAE48C21}" type="slidenum">
              <a:rPr b="0" lang="en-US" sz="1200" spc="-1" strike="noStrike">
                <a:solidFill>
                  <a:srgbClr val="bfbfbf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5" name="CustomShape 5"/>
          <p:cNvSpPr/>
          <p:nvPr/>
        </p:nvSpPr>
        <p:spPr>
          <a:xfrm>
            <a:off x="0" y="5715000"/>
            <a:ext cx="9143640" cy="1142640"/>
          </a:xfrm>
          <a:prstGeom prst="rect">
            <a:avLst/>
          </a:prstGeom>
          <a:solidFill>
            <a:srgbClr val="003d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6" name="Picture 2" descr="C:\Users\dferry\Desktop\logohorizontal_white_rgb.png"/>
          <p:cNvPicPr/>
          <p:nvPr/>
        </p:nvPicPr>
        <p:blipFill>
          <a:blip r:embed="rId3"/>
          <a:stretch/>
        </p:blipFill>
        <p:spPr>
          <a:xfrm>
            <a:off x="2536920" y="5775840"/>
            <a:ext cx="4070160" cy="1021320"/>
          </a:xfrm>
          <a:prstGeom prst="rect">
            <a:avLst/>
          </a:prstGeom>
          <a:ln>
            <a:noFill/>
          </a:ln>
        </p:spPr>
      </p:pic>
      <p:sp>
        <p:nvSpPr>
          <p:cNvPr id="7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Verdana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Verdana"/>
              </a:rPr>
              <a:t>Second Outline Level</a:t>
            </a:r>
            <a:endParaRPr b="0" lang="en-US" sz="2000" spc="-1" strike="noStrike">
              <a:solidFill>
                <a:srgbClr val="000000"/>
              </a:solidFill>
              <a:latin typeface="Verdana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Verdana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Verdana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Verdana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Verdana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Verdana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Verdana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Verdana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Verdana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Verdana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6248520"/>
            <a:ext cx="9143640" cy="609120"/>
          </a:xfrm>
          <a:prstGeom prst="rect">
            <a:avLst/>
          </a:prstGeom>
          <a:solidFill>
            <a:srgbClr val="003d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5" name="Picture 2" descr="C:\Users\dferry\Desktop\logohorizontal_white_rgb.png"/>
          <p:cNvPicPr/>
          <p:nvPr/>
        </p:nvPicPr>
        <p:blipFill>
          <a:blip r:embed="rId2"/>
          <a:stretch/>
        </p:blipFill>
        <p:spPr>
          <a:xfrm>
            <a:off x="533520" y="6261480"/>
            <a:ext cx="2285640" cy="573480"/>
          </a:xfrm>
          <a:prstGeom prst="rect">
            <a:avLst/>
          </a:prstGeom>
          <a:ln>
            <a:noFill/>
          </a:ln>
        </p:spPr>
      </p:pic>
      <p:sp>
        <p:nvSpPr>
          <p:cNvPr id="46" name="PlaceHolder 2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000" spc="-1" strike="noStrike">
                <a:solidFill>
                  <a:srgbClr val="003da5"/>
                </a:solidFill>
                <a:latin typeface="Georgia"/>
              </a:rPr>
              <a:t>C</a:t>
            </a:r>
            <a:r>
              <a:rPr b="0" lang="en-US" sz="4000" spc="-1" strike="noStrike">
                <a:solidFill>
                  <a:srgbClr val="003da5"/>
                </a:solidFill>
                <a:latin typeface="Georgia"/>
              </a:rPr>
              <a:t>li</a:t>
            </a:r>
            <a:r>
              <a:rPr b="0" lang="en-US" sz="4000" spc="-1" strike="noStrike">
                <a:solidFill>
                  <a:srgbClr val="003da5"/>
                </a:solidFill>
                <a:latin typeface="Georgia"/>
              </a:rPr>
              <a:t>c</a:t>
            </a:r>
            <a:r>
              <a:rPr b="0" lang="en-US" sz="4000" spc="-1" strike="noStrike">
                <a:solidFill>
                  <a:srgbClr val="003da5"/>
                </a:solidFill>
                <a:latin typeface="Georgia"/>
              </a:rPr>
              <a:t>k </a:t>
            </a:r>
            <a:r>
              <a:rPr b="0" lang="en-US" sz="4000" spc="-1" strike="noStrike">
                <a:solidFill>
                  <a:srgbClr val="003da5"/>
                </a:solidFill>
                <a:latin typeface="Georgia"/>
              </a:rPr>
              <a:t>to </a:t>
            </a:r>
            <a:r>
              <a:rPr b="0" lang="en-US" sz="4000" spc="-1" strike="noStrike">
                <a:solidFill>
                  <a:srgbClr val="003da5"/>
                </a:solidFill>
                <a:latin typeface="Georgia"/>
              </a:rPr>
              <a:t>e</a:t>
            </a:r>
            <a:r>
              <a:rPr b="0" lang="en-US" sz="4000" spc="-1" strike="noStrike">
                <a:solidFill>
                  <a:srgbClr val="003da5"/>
                </a:solidFill>
                <a:latin typeface="Georgia"/>
              </a:rPr>
              <a:t>di</a:t>
            </a:r>
            <a:r>
              <a:rPr b="0" lang="en-US" sz="4000" spc="-1" strike="noStrike">
                <a:solidFill>
                  <a:srgbClr val="003da5"/>
                </a:solidFill>
                <a:latin typeface="Georgia"/>
              </a:rPr>
              <a:t>t </a:t>
            </a:r>
            <a:r>
              <a:rPr b="0" lang="en-US" sz="4000" spc="-1" strike="noStrike">
                <a:solidFill>
                  <a:srgbClr val="003da5"/>
                </a:solidFill>
                <a:latin typeface="Georgia"/>
              </a:rPr>
              <a:t>M</a:t>
            </a:r>
            <a:r>
              <a:rPr b="0" lang="en-US" sz="4000" spc="-1" strike="noStrike">
                <a:solidFill>
                  <a:srgbClr val="003da5"/>
                </a:solidFill>
                <a:latin typeface="Georgia"/>
              </a:rPr>
              <a:t>a</a:t>
            </a:r>
            <a:r>
              <a:rPr b="0" lang="en-US" sz="4000" spc="-1" strike="noStrike">
                <a:solidFill>
                  <a:srgbClr val="003da5"/>
                </a:solidFill>
                <a:latin typeface="Georgia"/>
              </a:rPr>
              <a:t>st</a:t>
            </a:r>
            <a:r>
              <a:rPr b="0" lang="en-US" sz="4000" spc="-1" strike="noStrike">
                <a:solidFill>
                  <a:srgbClr val="003da5"/>
                </a:solidFill>
                <a:latin typeface="Georgia"/>
              </a:rPr>
              <a:t>e</a:t>
            </a:r>
            <a:r>
              <a:rPr b="0" lang="en-US" sz="4000" spc="-1" strike="noStrike">
                <a:solidFill>
                  <a:srgbClr val="003da5"/>
                </a:solidFill>
                <a:latin typeface="Georgia"/>
              </a:rPr>
              <a:t>r </a:t>
            </a:r>
            <a:r>
              <a:rPr b="0" lang="en-US" sz="4000" spc="-1" strike="noStrike">
                <a:solidFill>
                  <a:srgbClr val="003da5"/>
                </a:solidFill>
                <a:latin typeface="Georgia"/>
              </a:rPr>
              <a:t>ti</a:t>
            </a:r>
            <a:r>
              <a:rPr b="0" lang="en-US" sz="4000" spc="-1" strike="noStrike">
                <a:solidFill>
                  <a:srgbClr val="003da5"/>
                </a:solidFill>
                <a:latin typeface="Georgia"/>
              </a:rPr>
              <a:t>tl</a:t>
            </a:r>
            <a:r>
              <a:rPr b="0" lang="en-US" sz="4000" spc="-1" strike="noStrike">
                <a:solidFill>
                  <a:srgbClr val="003da5"/>
                </a:solidFill>
                <a:latin typeface="Georgia"/>
              </a:rPr>
              <a:t>e </a:t>
            </a:r>
            <a:r>
              <a:rPr b="0" lang="en-US" sz="4000" spc="-1" strike="noStrike">
                <a:solidFill>
                  <a:srgbClr val="003da5"/>
                </a:solidFill>
                <a:latin typeface="Georgia"/>
              </a:rPr>
              <a:t>st</a:t>
            </a:r>
            <a:r>
              <a:rPr b="0" lang="en-US" sz="4000" spc="-1" strike="noStrike">
                <a:solidFill>
                  <a:srgbClr val="003da5"/>
                </a:solidFill>
                <a:latin typeface="Georgia"/>
              </a:rPr>
              <a:t>yl</a:t>
            </a:r>
            <a:r>
              <a:rPr b="0" lang="en-US" sz="4000" spc="-1" strike="noStrike">
                <a:solidFill>
                  <a:srgbClr val="003da5"/>
                </a:solidFill>
                <a:latin typeface="Georgia"/>
              </a:rPr>
              <a:t>e</a:t>
            </a:r>
            <a:endParaRPr b="0" lang="en-US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Verdana"/>
                <a:ea typeface="Verdana"/>
              </a:rPr>
              <a:t>Click to edit Master text styles</a:t>
            </a:r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  <a:p>
            <a:pPr lvl="1" marL="743040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400" spc="-1" strike="noStrike">
                <a:solidFill>
                  <a:srgbClr val="000000"/>
                </a:solidFill>
                <a:latin typeface="Verdana"/>
                <a:ea typeface="Verdana"/>
              </a:rPr>
              <a:t>Second level</a:t>
            </a:r>
            <a:endParaRPr b="0" lang="en-US" sz="2400" spc="-1" strike="noStrike">
              <a:solidFill>
                <a:srgbClr val="000000"/>
              </a:solidFill>
              <a:latin typeface="Verdana"/>
            </a:endParaRPr>
          </a:p>
          <a:p>
            <a:pPr lvl="2" marL="11430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Verdana"/>
                <a:ea typeface="Verdana"/>
              </a:rPr>
              <a:t>Third level</a:t>
            </a:r>
            <a:endParaRPr b="0" lang="en-US" sz="2000" spc="-1" strike="noStrike">
              <a:solidFill>
                <a:srgbClr val="000000"/>
              </a:solidFill>
              <a:latin typeface="Verdana"/>
            </a:endParaRPr>
          </a:p>
          <a:p>
            <a:pPr lvl="3" marL="1600200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1800" spc="-1" strike="noStrike">
                <a:solidFill>
                  <a:srgbClr val="000000"/>
                </a:solidFill>
                <a:latin typeface="Verdana"/>
                <a:ea typeface="Verdana"/>
              </a:rPr>
              <a:t>Fourth level</a:t>
            </a:r>
            <a:endParaRPr b="0" lang="en-US" sz="1800" spc="-1" strike="noStrike">
              <a:solidFill>
                <a:srgbClr val="000000"/>
              </a:solidFill>
              <a:latin typeface="Verdana"/>
            </a:endParaRPr>
          </a:p>
          <a:p>
            <a:pPr lvl="4" marL="2057400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1800" spc="-1" strike="noStrike">
                <a:solidFill>
                  <a:srgbClr val="000000"/>
                </a:solidFill>
                <a:latin typeface="Verdana"/>
                <a:ea typeface="Verdana"/>
              </a:rPr>
              <a:t>Fifth level</a:t>
            </a:r>
            <a:endParaRPr b="0" lang="en-US" sz="1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ftr"/>
          </p:nvPr>
        </p:nvSpPr>
        <p:spPr>
          <a:xfrm>
            <a:off x="56386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bfbfbf"/>
                </a:solidFill>
                <a:latin typeface="Calibri"/>
              </a:rPr>
              <a:t>CSCI </a:t>
            </a:r>
            <a:r>
              <a:rPr b="0" lang="en-US" sz="1200" spc="-1" strike="noStrike">
                <a:solidFill>
                  <a:srgbClr val="bfbfbf"/>
                </a:solidFill>
                <a:latin typeface="Calibri"/>
              </a:rPr>
              <a:t>2510 - </a:t>
            </a:r>
            <a:r>
              <a:rPr b="0" lang="en-US" sz="1200" spc="-1" strike="noStrike">
                <a:solidFill>
                  <a:srgbClr val="bfbfbf"/>
                </a:solidFill>
                <a:latin typeface="Calibri"/>
              </a:rPr>
              <a:t>Prin. of </a:t>
            </a:r>
            <a:r>
              <a:rPr b="0" lang="en-US" sz="1200" spc="-1" strike="noStrike">
                <a:solidFill>
                  <a:srgbClr val="bfbfbf"/>
                </a:solidFill>
                <a:latin typeface="Calibri"/>
              </a:rPr>
              <a:t>Comp. </a:t>
            </a:r>
            <a:r>
              <a:rPr b="0" lang="en-US" sz="1200" spc="-1" strike="noStrike">
                <a:solidFill>
                  <a:srgbClr val="bfbfbf"/>
                </a:solidFill>
                <a:latin typeface="Calibri"/>
              </a:rPr>
              <a:t>Systems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EE71AAA3-BDFE-4768-A64C-B61C0803CA7B}" type="slidenum">
              <a:rPr b="0" lang="en-US" sz="1200" spc="-1" strike="noStrike">
                <a:solidFill>
                  <a:srgbClr val="bfbfbf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685800" y="129528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en-US" sz="4000" spc="-1" strike="noStrike">
                <a:solidFill>
                  <a:srgbClr val="003da5"/>
                </a:solidFill>
                <a:latin typeface="Georgia"/>
              </a:rPr>
              <a:t>Race Conditions</a:t>
            </a:r>
            <a:endParaRPr b="0" lang="en-US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EA2E9D0D-6626-4AC0-A260-A382650DB42B}" type="slidenum">
              <a:rPr b="0" lang="en-US" sz="1200" spc="-1" strike="noStrike">
                <a:solidFill>
                  <a:srgbClr val="bfbfbf"/>
                </a:solidFill>
                <a:latin typeface="Calibri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88" name="TextShape 3"/>
          <p:cNvSpPr txBox="1"/>
          <p:nvPr/>
        </p:nvSpPr>
        <p:spPr>
          <a:xfrm>
            <a:off x="1371600" y="304812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algn="ctr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000000"/>
                </a:solidFill>
                <a:latin typeface="Verdana"/>
                <a:ea typeface="Verdana"/>
              </a:rPr>
              <a:t>David Ferry</a:t>
            </a:r>
            <a:br/>
            <a:r>
              <a:rPr b="0" lang="en-US" sz="1800" spc="-1" strike="noStrike">
                <a:solidFill>
                  <a:srgbClr val="000000"/>
                </a:solidFill>
                <a:latin typeface="Verdana"/>
                <a:ea typeface="Verdana"/>
              </a:rPr>
              <a:t>CSCI 2510 – </a:t>
            </a:r>
            <a:r>
              <a:rPr b="0" lang="en-US" sz="1800" spc="-1" strike="noStrike">
                <a:solidFill>
                  <a:srgbClr val="000000"/>
                </a:solidFill>
                <a:latin typeface="Verdana"/>
                <a:ea typeface="Verdana"/>
              </a:rPr>
              <a:t>Principles of </a:t>
            </a:r>
            <a:r>
              <a:rPr b="0" lang="en-US" sz="1800" spc="-1" strike="noStrike">
                <a:solidFill>
                  <a:srgbClr val="000000"/>
                </a:solidFill>
                <a:latin typeface="Verdana"/>
                <a:ea typeface="Verdana"/>
              </a:rPr>
              <a:t>Computing </a:t>
            </a:r>
            <a:r>
              <a:rPr b="0" lang="en-US" sz="1800" spc="-1" strike="noStrike">
                <a:solidFill>
                  <a:srgbClr val="000000"/>
                </a:solidFill>
                <a:latin typeface="Verdana"/>
                <a:ea typeface="Verdana"/>
              </a:rPr>
              <a:t>Systems</a:t>
            </a:r>
            <a:endParaRPr b="0" lang="en-US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000000"/>
                </a:solidFill>
                <a:latin typeface="Verdana"/>
                <a:ea typeface="Verdana"/>
              </a:rPr>
              <a:t>Saint Louis </a:t>
            </a:r>
            <a:r>
              <a:rPr b="0" lang="en-US" sz="1800" spc="-1" strike="noStrike">
                <a:solidFill>
                  <a:srgbClr val="000000"/>
                </a:solidFill>
                <a:latin typeface="Verdana"/>
                <a:ea typeface="Verdana"/>
              </a:rPr>
              <a:t>University</a:t>
            </a:r>
            <a:br/>
            <a:r>
              <a:rPr b="0" lang="en-US" sz="1800" spc="-1" strike="noStrike">
                <a:solidFill>
                  <a:srgbClr val="000000"/>
                </a:solidFill>
                <a:latin typeface="Verdana"/>
                <a:ea typeface="Verdana"/>
              </a:rPr>
              <a:t>St. Louis, MO </a:t>
            </a:r>
            <a:r>
              <a:rPr b="0" lang="en-US" sz="1800" spc="-1" strike="noStrike">
                <a:solidFill>
                  <a:srgbClr val="000000"/>
                </a:solidFill>
                <a:latin typeface="Verdana"/>
                <a:ea typeface="Verdana"/>
              </a:rPr>
              <a:t>63103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89" name="TextShape 4"/>
          <p:cNvSpPr txBox="1"/>
          <p:nvPr/>
        </p:nvSpPr>
        <p:spPr>
          <a:xfrm>
            <a:off x="56386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bfbfbf"/>
                </a:solidFill>
                <a:latin typeface="Calibri"/>
              </a:rPr>
              <a:t>CSCI 2510 - Prin. of Comp. Systems</a:t>
            </a:r>
            <a:endParaRPr b="0" lang="en-US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000" spc="-1" strike="noStrike">
                <a:solidFill>
                  <a:srgbClr val="003da5"/>
                </a:solidFill>
                <a:latin typeface="Georgia"/>
              </a:rPr>
              <a:t>Not even increment is safe…</a:t>
            </a:r>
            <a:endParaRPr b="0" lang="en-US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55000"/>
          </a:bodyPr>
          <a:p>
            <a:pPr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Verdana"/>
                <a:ea typeface="Verdana"/>
              </a:rPr>
              <a:t>Suppose x=0 initially:</a:t>
            </a:r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Verdana"/>
                <a:ea typeface="Verdana"/>
              </a:rPr>
              <a:t>Thread 1:</a:t>
            </a:r>
            <a:r>
              <a:rPr b="0" lang="en-US" sz="2800" spc="-1" strike="noStrike">
                <a:solidFill>
                  <a:srgbClr val="000000"/>
                </a:solidFill>
                <a:latin typeface="Verdana"/>
                <a:ea typeface="Verdana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latin typeface="Verdana"/>
                <a:ea typeface="Verdana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latin typeface="Verdana"/>
                <a:ea typeface="Verdana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latin typeface="Verdana"/>
                <a:ea typeface="Verdana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latin typeface="Verdana"/>
                <a:ea typeface="Verdana"/>
              </a:rPr>
              <a:t>            Thread 2:</a:t>
            </a:r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Consolas"/>
                <a:ea typeface="Verdana"/>
              </a:rPr>
              <a:t>X++            x++</a:t>
            </a:r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Verdana"/>
                <a:ea typeface="Verdana"/>
              </a:rPr>
              <a:t>Becomes:</a:t>
            </a:r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Verdana"/>
                <a:ea typeface="Verdana"/>
              </a:rPr>
              <a:t>Thread 1:                                Thread 2:</a:t>
            </a:r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Consolas"/>
                <a:ea typeface="Verdana"/>
              </a:rPr>
              <a:t>load x to register       load x to register</a:t>
            </a:r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Consolas"/>
                <a:ea typeface="Verdana"/>
              </a:rPr>
              <a:t>increment register       increment register</a:t>
            </a:r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Consolas"/>
                <a:ea typeface="Verdana"/>
              </a:rPr>
              <a:t>store reg. to memory     store reg. to memory</a:t>
            </a:r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52" name="TextShape 3"/>
          <p:cNvSpPr txBox="1"/>
          <p:nvPr/>
        </p:nvSpPr>
        <p:spPr>
          <a:xfrm>
            <a:off x="56386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bfbfbf"/>
                </a:solidFill>
                <a:latin typeface="Calibri"/>
              </a:rPr>
              <a:t>CSCI 2510 - Prin. of Comp. Systems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253" name="TextShape 4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4EC7D62A-34D9-4266-AD58-A700AD3A8B3E}" type="slidenum">
              <a:rPr b="0" lang="en-US" sz="1200" spc="-1" strike="noStrike">
                <a:solidFill>
                  <a:srgbClr val="bfbfbf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000" spc="-1" strike="noStrike">
                <a:solidFill>
                  <a:srgbClr val="003da5"/>
                </a:solidFill>
                <a:latin typeface="Georgia"/>
              </a:rPr>
              <a:t>Definition</a:t>
            </a:r>
            <a:endParaRPr b="0" lang="en-US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457200" y="1600200"/>
            <a:ext cx="8229240" cy="472392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7000"/>
          </a:bodyPr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Verdana"/>
                <a:ea typeface="Verdana"/>
              </a:rPr>
              <a:t>A </a:t>
            </a:r>
            <a:r>
              <a:rPr b="0" i="1" lang="en-US" sz="2400" spc="-1" strike="noStrike">
                <a:solidFill>
                  <a:srgbClr val="000000"/>
                </a:solidFill>
                <a:latin typeface="Verdana"/>
                <a:ea typeface="Verdana"/>
              </a:rPr>
              <a:t>race condition </a:t>
            </a:r>
            <a:r>
              <a:rPr b="0" lang="en-US" sz="2400" spc="-1" strike="noStrike">
                <a:solidFill>
                  <a:srgbClr val="000000"/>
                </a:solidFill>
                <a:latin typeface="Verdana"/>
                <a:ea typeface="Verdana"/>
              </a:rPr>
              <a:t>occurs whenever the output of a computation changes depending on the timing of execution. </a:t>
            </a:r>
            <a:endParaRPr b="0" lang="en-US" sz="24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en-US" sz="24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Verdana"/>
                <a:ea typeface="Verdana"/>
              </a:rPr>
              <a:t>Suppose x=0 initially:</a:t>
            </a:r>
            <a:endParaRPr b="0" lang="en-US" sz="24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br/>
            <a:r>
              <a:rPr b="0" lang="en-US" sz="2400" spc="-1" strike="noStrike">
                <a:solidFill>
                  <a:srgbClr val="000000"/>
                </a:solidFill>
                <a:latin typeface="Verdana"/>
                <a:ea typeface="Verdana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Verdana"/>
                <a:ea typeface="Verdana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Verdana"/>
                <a:ea typeface="Verdana"/>
              </a:rPr>
              <a:t>Thread 1         Thread 2</a:t>
            </a:r>
            <a:endParaRPr b="0" lang="en-US" sz="24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Verdana"/>
                <a:ea typeface="Verdana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Verdana"/>
                <a:ea typeface="Verdana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Verdana"/>
                <a:ea typeface="Verdana"/>
              </a:rPr>
              <a:t>u = x               v = x</a:t>
            </a:r>
            <a:endParaRPr b="0" lang="en-US" sz="24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Verdana"/>
                <a:ea typeface="Verdana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Verdana"/>
                <a:ea typeface="Verdana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Verdana"/>
                <a:ea typeface="Verdana"/>
              </a:rPr>
              <a:t>u = u + 1</a:t>
            </a:r>
            <a:r>
              <a:rPr b="0" lang="en-US" sz="2400" spc="-1" strike="noStrike">
                <a:solidFill>
                  <a:srgbClr val="000000"/>
                </a:solidFill>
                <a:latin typeface="Verdana"/>
                <a:ea typeface="Verdana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Verdana"/>
                <a:ea typeface="Verdana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Verdana"/>
                <a:ea typeface="Verdana"/>
              </a:rPr>
              <a:t>v = v * 2</a:t>
            </a:r>
            <a:br/>
            <a:r>
              <a:rPr b="0" lang="en-US" sz="2400" spc="-1" strike="noStrike">
                <a:solidFill>
                  <a:srgbClr val="000000"/>
                </a:solidFill>
                <a:latin typeface="Verdana"/>
                <a:ea typeface="Verdana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Verdana"/>
                <a:ea typeface="Verdana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Verdana"/>
                <a:ea typeface="Verdana"/>
              </a:rPr>
              <a:t>x = u               x = v</a:t>
            </a:r>
            <a:endParaRPr b="0" lang="en-US" sz="24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en-US" sz="24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Verdana"/>
                <a:ea typeface="Verdana"/>
              </a:rPr>
              <a:t>What are the possible outcome values for x?</a:t>
            </a:r>
            <a:endParaRPr b="0" lang="en-US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92" name="TextShape 3"/>
          <p:cNvSpPr txBox="1"/>
          <p:nvPr/>
        </p:nvSpPr>
        <p:spPr>
          <a:xfrm>
            <a:off x="56386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bfbfbf"/>
                </a:solidFill>
                <a:latin typeface="Calibri"/>
              </a:rPr>
              <a:t>CSCI 2510 - Prin. of Comp. Systems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93" name="TextShape 4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5C4892BB-8DC8-41E6-A3FC-8D28C7C83145}" type="slidenum">
              <a:rPr b="0" lang="en-US" sz="1200" spc="-1" strike="noStrike">
                <a:solidFill>
                  <a:srgbClr val="bfbfbf"/>
                </a:solidFill>
                <a:latin typeface="Calibri"/>
              </a:rPr>
              <a:t>2</a:t>
            </a:fld>
            <a:endParaRPr b="0" lang="en-US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000" spc="-1" strike="noStrike">
                <a:solidFill>
                  <a:srgbClr val="003da5"/>
                </a:solidFill>
                <a:latin typeface="Georgia"/>
              </a:rPr>
              <a:t>Linked List </a:t>
            </a:r>
            <a:r>
              <a:rPr b="0" lang="en-US" sz="4000" spc="-1" strike="noStrike">
                <a:solidFill>
                  <a:srgbClr val="003da5"/>
                </a:solidFill>
                <a:latin typeface="Consolas"/>
              </a:rPr>
              <a:t>push()</a:t>
            </a:r>
            <a:r>
              <a:rPr b="0" lang="en-US" sz="4000" spc="-1" strike="noStrike">
                <a:solidFill>
                  <a:srgbClr val="003da5"/>
                </a:solidFill>
                <a:latin typeface="Georgia"/>
              </a:rPr>
              <a:t> Example</a:t>
            </a:r>
            <a:endParaRPr b="0" lang="en-US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8000"/>
          </a:bodyPr>
          <a:p>
            <a:pPr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00000"/>
              </a:lnSpc>
              <a:spcBef>
                <a:spcPts val="439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00000"/>
              </a:lnSpc>
              <a:spcBef>
                <a:spcPts val="439"/>
              </a:spcBef>
              <a:tabLst>
                <a:tab algn="l" pos="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Consolas"/>
                <a:ea typeface="Verdana"/>
              </a:rPr>
              <a:t>push( node* newNode ){</a:t>
            </a:r>
            <a:endParaRPr b="0" lang="en-US" sz="22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00000"/>
              </a:lnSpc>
              <a:spcBef>
                <a:spcPts val="439"/>
              </a:spcBef>
              <a:tabLst>
                <a:tab algn="l" pos="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Consolas"/>
                <a:ea typeface="Verdana"/>
              </a:rPr>
              <a:t>	</a:t>
            </a:r>
            <a:r>
              <a:rPr b="0" lang="en-US" sz="2200" spc="-1" strike="noStrike">
                <a:solidFill>
                  <a:srgbClr val="000000"/>
                </a:solidFill>
                <a:latin typeface="Consolas"/>
                <a:ea typeface="Verdana"/>
              </a:rPr>
              <a:t>node* current = HEAD;</a:t>
            </a:r>
            <a:endParaRPr b="0" lang="en-US" sz="22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00000"/>
              </a:lnSpc>
              <a:spcBef>
                <a:spcPts val="439"/>
              </a:spcBef>
              <a:tabLst>
                <a:tab algn="l" pos="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Consolas"/>
                <a:ea typeface="Verdana"/>
              </a:rPr>
              <a:t>	</a:t>
            </a:r>
            <a:r>
              <a:rPr b="0" lang="en-US" sz="2200" spc="-1" strike="noStrike">
                <a:solidFill>
                  <a:srgbClr val="000000"/>
                </a:solidFill>
                <a:latin typeface="Consolas"/>
                <a:ea typeface="Verdana"/>
              </a:rPr>
              <a:t>while( current-&gt;next != NULL ){</a:t>
            </a:r>
            <a:endParaRPr b="0" lang="en-US" sz="22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00000"/>
              </a:lnSpc>
              <a:spcBef>
                <a:spcPts val="439"/>
              </a:spcBef>
              <a:tabLst>
                <a:tab algn="l" pos="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Consolas"/>
                <a:ea typeface="Verdana"/>
              </a:rPr>
              <a:t>	</a:t>
            </a:r>
            <a:r>
              <a:rPr b="0" lang="en-US" sz="2200" spc="-1" strike="noStrike">
                <a:solidFill>
                  <a:srgbClr val="000000"/>
                </a:solidFill>
                <a:latin typeface="Consolas"/>
                <a:ea typeface="Verdana"/>
              </a:rPr>
              <a:t>	</a:t>
            </a:r>
            <a:r>
              <a:rPr b="0" lang="en-US" sz="2200" spc="-1" strike="noStrike">
                <a:solidFill>
                  <a:srgbClr val="000000"/>
                </a:solidFill>
                <a:latin typeface="Consolas"/>
                <a:ea typeface="Verdana"/>
              </a:rPr>
              <a:t>current = current-&gt;next;</a:t>
            </a:r>
            <a:endParaRPr b="0" lang="en-US" sz="22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00000"/>
              </a:lnSpc>
              <a:spcBef>
                <a:spcPts val="439"/>
              </a:spcBef>
              <a:tabLst>
                <a:tab algn="l" pos="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Consolas"/>
                <a:ea typeface="Verdana"/>
              </a:rPr>
              <a:t>	</a:t>
            </a:r>
            <a:r>
              <a:rPr b="0" lang="en-US" sz="2200" spc="-1" strike="noStrike">
                <a:solidFill>
                  <a:srgbClr val="000000"/>
                </a:solidFill>
                <a:latin typeface="Consolas"/>
                <a:ea typeface="Verdana"/>
              </a:rPr>
              <a:t>}</a:t>
            </a:r>
            <a:endParaRPr b="0" lang="en-US" sz="22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00000"/>
              </a:lnSpc>
              <a:spcBef>
                <a:spcPts val="439"/>
              </a:spcBef>
              <a:tabLst>
                <a:tab algn="l" pos="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Consolas"/>
                <a:ea typeface="Verdana"/>
              </a:rPr>
              <a:t>	</a:t>
            </a:r>
            <a:r>
              <a:rPr b="0" lang="en-US" sz="2200" spc="-1" strike="noStrike">
                <a:solidFill>
                  <a:srgbClr val="000000"/>
                </a:solidFill>
                <a:latin typeface="Consolas"/>
                <a:ea typeface="Verdana"/>
              </a:rPr>
              <a:t>current-&gt;next = newNode;</a:t>
            </a:r>
            <a:endParaRPr b="0" lang="en-US" sz="22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00000"/>
              </a:lnSpc>
              <a:spcBef>
                <a:spcPts val="439"/>
              </a:spcBef>
              <a:tabLst>
                <a:tab algn="l" pos="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Consolas"/>
                <a:ea typeface="Verdana"/>
              </a:rPr>
              <a:t>	</a:t>
            </a:r>
            <a:r>
              <a:rPr b="0" lang="en-US" sz="2200" spc="-1" strike="noStrike">
                <a:solidFill>
                  <a:srgbClr val="000000"/>
                </a:solidFill>
                <a:latin typeface="Consolas"/>
                <a:ea typeface="Verdana"/>
              </a:rPr>
              <a:t>newNode-&gt;next = NULL;</a:t>
            </a:r>
            <a:endParaRPr b="0" lang="en-US" sz="22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00000"/>
              </a:lnSpc>
              <a:spcBef>
                <a:spcPts val="439"/>
              </a:spcBef>
              <a:tabLst>
                <a:tab algn="l" pos="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Consolas"/>
                <a:ea typeface="Verdana"/>
              </a:rPr>
              <a:t>} </a:t>
            </a:r>
            <a:endParaRPr b="0" lang="en-US" sz="22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96" name="TextShape 3"/>
          <p:cNvSpPr txBox="1"/>
          <p:nvPr/>
        </p:nvSpPr>
        <p:spPr>
          <a:xfrm>
            <a:off x="56386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bfbfbf"/>
                </a:solidFill>
                <a:latin typeface="Calibri"/>
              </a:rPr>
              <a:t>CSCI 2510 - Prin. of Comp. Systems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97" name="TextShape 4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5DF013FC-0AA8-4207-9E8F-CEDB4D5E4970}" type="slidenum">
              <a:rPr b="0" lang="en-US" sz="1200" spc="-1" strike="noStrike">
                <a:solidFill>
                  <a:srgbClr val="bfbfbf"/>
                </a:solidFill>
                <a:latin typeface="Calibri"/>
              </a:rPr>
              <a:t>3</a:t>
            </a:fld>
            <a:endParaRPr b="0" lang="en-US" sz="1200" spc="-1" strike="noStrike">
              <a:latin typeface="Times New Roman"/>
            </a:endParaRPr>
          </a:p>
        </p:txBody>
      </p:sp>
      <p:grpSp>
        <p:nvGrpSpPr>
          <p:cNvPr id="98" name="Group 5"/>
          <p:cNvGrpSpPr/>
          <p:nvPr/>
        </p:nvGrpSpPr>
        <p:grpSpPr>
          <a:xfrm>
            <a:off x="990720" y="1532520"/>
            <a:ext cx="7009920" cy="1371240"/>
            <a:chOff x="990720" y="1532520"/>
            <a:chExt cx="7009920" cy="1371240"/>
          </a:xfrm>
        </p:grpSpPr>
        <p:grpSp>
          <p:nvGrpSpPr>
            <p:cNvPr id="99" name="Group 6"/>
            <p:cNvGrpSpPr/>
            <p:nvPr/>
          </p:nvGrpSpPr>
          <p:grpSpPr>
            <a:xfrm>
              <a:off x="2514600" y="1532520"/>
              <a:ext cx="914040" cy="1371240"/>
              <a:chOff x="2514600" y="1532520"/>
              <a:chExt cx="914040" cy="1371240"/>
            </a:xfrm>
          </p:grpSpPr>
          <p:sp>
            <p:nvSpPr>
              <p:cNvPr id="100" name="CustomShape 7"/>
              <p:cNvSpPr/>
              <p:nvPr/>
            </p:nvSpPr>
            <p:spPr>
              <a:xfrm>
                <a:off x="2514600" y="1532520"/>
                <a:ext cx="914040" cy="914040"/>
              </a:xfrm>
              <a:prstGeom prst="rect">
                <a:avLst/>
              </a:prstGeom>
              <a:ln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r>
                  <a:rPr b="0" lang="en-US" sz="2000" spc="-1" strike="noStrike">
                    <a:solidFill>
                      <a:srgbClr val="ffffff"/>
                    </a:solidFill>
                    <a:latin typeface="Calibri"/>
                  </a:rPr>
                  <a:t>Data</a:t>
                </a:r>
                <a:endParaRPr b="0" lang="en-US" sz="2000" spc="-1" strike="noStrike">
                  <a:latin typeface="Arial"/>
                </a:endParaRPr>
              </a:p>
            </p:txBody>
          </p:sp>
          <p:sp>
            <p:nvSpPr>
              <p:cNvPr id="101" name="CustomShape 8"/>
              <p:cNvSpPr/>
              <p:nvPr/>
            </p:nvSpPr>
            <p:spPr>
              <a:xfrm>
                <a:off x="2514600" y="2446920"/>
                <a:ext cx="914040" cy="456840"/>
              </a:xfrm>
              <a:prstGeom prst="rect">
                <a:avLst/>
              </a:prstGeom>
              <a:noFill/>
              <a:ln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r>
                  <a:rPr b="0" lang="en-US" sz="2000" spc="-1" strike="noStrike">
                    <a:solidFill>
                      <a:srgbClr val="000000"/>
                    </a:solidFill>
                    <a:latin typeface="Calibri"/>
                  </a:rPr>
                  <a:t>Next</a:t>
                </a:r>
                <a:endParaRPr b="0" lang="en-US" sz="2000" spc="-1" strike="noStrike">
                  <a:latin typeface="Arial"/>
                </a:endParaRPr>
              </a:p>
            </p:txBody>
          </p:sp>
        </p:grpSp>
        <p:grpSp>
          <p:nvGrpSpPr>
            <p:cNvPr id="102" name="Group 9"/>
            <p:cNvGrpSpPr/>
            <p:nvPr/>
          </p:nvGrpSpPr>
          <p:grpSpPr>
            <a:xfrm>
              <a:off x="5562720" y="1532520"/>
              <a:ext cx="914040" cy="1371240"/>
              <a:chOff x="5562720" y="1532520"/>
              <a:chExt cx="914040" cy="1371240"/>
            </a:xfrm>
          </p:grpSpPr>
          <p:sp>
            <p:nvSpPr>
              <p:cNvPr id="103" name="CustomShape 10"/>
              <p:cNvSpPr/>
              <p:nvPr/>
            </p:nvSpPr>
            <p:spPr>
              <a:xfrm>
                <a:off x="5562720" y="1532520"/>
                <a:ext cx="914040" cy="914040"/>
              </a:xfrm>
              <a:prstGeom prst="rect">
                <a:avLst/>
              </a:prstGeom>
              <a:ln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r>
                  <a:rPr b="0" lang="en-US" sz="2000" spc="-1" strike="noStrike">
                    <a:solidFill>
                      <a:srgbClr val="ffffff"/>
                    </a:solidFill>
                    <a:latin typeface="Calibri"/>
                  </a:rPr>
                  <a:t>Data</a:t>
                </a:r>
                <a:endParaRPr b="0" lang="en-US" sz="2000" spc="-1" strike="noStrike">
                  <a:latin typeface="Arial"/>
                </a:endParaRPr>
              </a:p>
            </p:txBody>
          </p:sp>
          <p:sp>
            <p:nvSpPr>
              <p:cNvPr id="104" name="CustomShape 11"/>
              <p:cNvSpPr/>
              <p:nvPr/>
            </p:nvSpPr>
            <p:spPr>
              <a:xfrm>
                <a:off x="5562720" y="2446920"/>
                <a:ext cx="914040" cy="456840"/>
              </a:xfrm>
              <a:prstGeom prst="rect">
                <a:avLst/>
              </a:prstGeom>
              <a:noFill/>
              <a:ln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r>
                  <a:rPr b="0" lang="en-US" sz="2000" spc="-1" strike="noStrike">
                    <a:solidFill>
                      <a:srgbClr val="000000"/>
                    </a:solidFill>
                    <a:latin typeface="Calibri"/>
                  </a:rPr>
                  <a:t>Next</a:t>
                </a:r>
                <a:endParaRPr b="0" lang="en-US" sz="2000" spc="-1" strike="noStrike">
                  <a:latin typeface="Arial"/>
                </a:endParaRPr>
              </a:p>
            </p:txBody>
          </p:sp>
        </p:grpSp>
        <p:grpSp>
          <p:nvGrpSpPr>
            <p:cNvPr id="105" name="Group 12"/>
            <p:cNvGrpSpPr/>
            <p:nvPr/>
          </p:nvGrpSpPr>
          <p:grpSpPr>
            <a:xfrm>
              <a:off x="4038480" y="1532520"/>
              <a:ext cx="914040" cy="1371240"/>
              <a:chOff x="4038480" y="1532520"/>
              <a:chExt cx="914040" cy="1371240"/>
            </a:xfrm>
          </p:grpSpPr>
          <p:sp>
            <p:nvSpPr>
              <p:cNvPr id="106" name="CustomShape 13"/>
              <p:cNvSpPr/>
              <p:nvPr/>
            </p:nvSpPr>
            <p:spPr>
              <a:xfrm>
                <a:off x="4038480" y="1532520"/>
                <a:ext cx="914040" cy="914040"/>
              </a:xfrm>
              <a:prstGeom prst="rect">
                <a:avLst/>
              </a:prstGeom>
              <a:ln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r>
                  <a:rPr b="0" lang="en-US" sz="2000" spc="-1" strike="noStrike">
                    <a:solidFill>
                      <a:srgbClr val="ffffff"/>
                    </a:solidFill>
                    <a:latin typeface="Calibri"/>
                  </a:rPr>
                  <a:t>Data</a:t>
                </a:r>
                <a:endParaRPr b="0" lang="en-US" sz="2000" spc="-1" strike="noStrike">
                  <a:latin typeface="Arial"/>
                </a:endParaRPr>
              </a:p>
            </p:txBody>
          </p:sp>
          <p:sp>
            <p:nvSpPr>
              <p:cNvPr id="107" name="CustomShape 14"/>
              <p:cNvSpPr/>
              <p:nvPr/>
            </p:nvSpPr>
            <p:spPr>
              <a:xfrm>
                <a:off x="4038480" y="2446920"/>
                <a:ext cx="914040" cy="456840"/>
              </a:xfrm>
              <a:prstGeom prst="rect">
                <a:avLst/>
              </a:prstGeom>
              <a:noFill/>
              <a:ln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r>
                  <a:rPr b="0" lang="en-US" sz="2000" spc="-1" strike="noStrike">
                    <a:solidFill>
                      <a:srgbClr val="000000"/>
                    </a:solidFill>
                    <a:latin typeface="Calibri"/>
                  </a:rPr>
                  <a:t>Next</a:t>
                </a:r>
                <a:endParaRPr b="0" lang="en-US" sz="2000" spc="-1" strike="noStrike">
                  <a:latin typeface="Arial"/>
                </a:endParaRPr>
              </a:p>
            </p:txBody>
          </p:sp>
        </p:grpSp>
        <p:sp>
          <p:nvSpPr>
            <p:cNvPr id="108" name="CustomShape 15"/>
            <p:cNvSpPr/>
            <p:nvPr/>
          </p:nvSpPr>
          <p:spPr>
            <a:xfrm>
              <a:off x="1905120" y="2675520"/>
              <a:ext cx="60912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8160">
              <a:solidFill>
                <a:srgbClr val="4a7ebb"/>
              </a:solidFill>
              <a:round/>
              <a:tailEnd len="lg" type="triangle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09" name="CustomShape 16"/>
            <p:cNvSpPr/>
            <p:nvPr/>
          </p:nvSpPr>
          <p:spPr>
            <a:xfrm>
              <a:off x="3429000" y="2675520"/>
              <a:ext cx="60912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8160">
              <a:solidFill>
                <a:srgbClr val="4a7ebb"/>
              </a:solidFill>
              <a:round/>
              <a:tailEnd len="lg" type="triangle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10" name="CustomShape 17"/>
            <p:cNvSpPr/>
            <p:nvPr/>
          </p:nvSpPr>
          <p:spPr>
            <a:xfrm>
              <a:off x="7086600" y="2446920"/>
              <a:ext cx="914040" cy="456840"/>
            </a:xfrm>
            <a:prstGeom prst="rect">
              <a:avLst/>
            </a:prstGeom>
            <a:noFill/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000" spc="-1" strike="noStrike">
                  <a:solidFill>
                    <a:srgbClr val="000000"/>
                  </a:solidFill>
                  <a:latin typeface="Calibri"/>
                </a:rPr>
                <a:t>NULL</a:t>
              </a:r>
              <a:endParaRPr b="0" lang="en-US" sz="2000" spc="-1" strike="noStrike">
                <a:latin typeface="Arial"/>
              </a:endParaRPr>
            </a:p>
          </p:txBody>
        </p:sp>
        <p:sp>
          <p:nvSpPr>
            <p:cNvPr id="111" name="CustomShape 18"/>
            <p:cNvSpPr/>
            <p:nvPr/>
          </p:nvSpPr>
          <p:spPr>
            <a:xfrm>
              <a:off x="990720" y="2446920"/>
              <a:ext cx="914040" cy="456840"/>
            </a:xfrm>
            <a:prstGeom prst="rect">
              <a:avLst/>
            </a:prstGeom>
            <a:noFill/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000" spc="-1" strike="noStrike">
                  <a:solidFill>
                    <a:srgbClr val="000000"/>
                  </a:solidFill>
                  <a:latin typeface="Calibri"/>
                </a:rPr>
                <a:t>HEAD</a:t>
              </a:r>
              <a:endParaRPr b="0" lang="en-US" sz="2000" spc="-1" strike="noStrike">
                <a:latin typeface="Arial"/>
              </a:endParaRPr>
            </a:p>
          </p:txBody>
        </p:sp>
        <p:sp>
          <p:nvSpPr>
            <p:cNvPr id="112" name="CustomShape 19"/>
            <p:cNvSpPr/>
            <p:nvPr/>
          </p:nvSpPr>
          <p:spPr>
            <a:xfrm>
              <a:off x="4952880" y="2675520"/>
              <a:ext cx="60912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8160">
              <a:solidFill>
                <a:srgbClr val="4a7ebb"/>
              </a:solidFill>
              <a:round/>
              <a:tailEnd len="lg" type="triangle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13" name="CustomShape 20"/>
            <p:cNvSpPr/>
            <p:nvPr/>
          </p:nvSpPr>
          <p:spPr>
            <a:xfrm>
              <a:off x="6477120" y="2675520"/>
              <a:ext cx="60912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8160">
              <a:solidFill>
                <a:srgbClr val="4a7ebb"/>
              </a:solidFill>
              <a:round/>
              <a:tailEnd len="lg" type="triangle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426600" y="2160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000" spc="-1" strike="noStrike">
                <a:solidFill>
                  <a:srgbClr val="003da5"/>
                </a:solidFill>
                <a:latin typeface="Consolas"/>
              </a:rPr>
              <a:t>push()</a:t>
            </a:r>
            <a:r>
              <a:rPr b="0" lang="en-US" sz="4000" spc="-1" strike="noStrike">
                <a:solidFill>
                  <a:srgbClr val="003da5"/>
                </a:solidFill>
                <a:latin typeface="Georgia"/>
              </a:rPr>
              <a:t> Race</a:t>
            </a:r>
            <a:endParaRPr b="0" lang="en-US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TextShape 2"/>
          <p:cNvSpPr txBox="1"/>
          <p:nvPr/>
        </p:nvSpPr>
        <p:spPr>
          <a:xfrm>
            <a:off x="426600" y="99072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Verdana"/>
                <a:ea typeface="Verdana"/>
              </a:rPr>
              <a:t>Suppose two threads execute push() simultaneously</a:t>
            </a:r>
            <a:r>
              <a:rPr b="0" lang="en-US" sz="2800" spc="-1" strike="noStrike">
                <a:solidFill>
                  <a:srgbClr val="000000"/>
                </a:solidFill>
                <a:latin typeface="Verdana"/>
                <a:ea typeface="Verdana"/>
              </a:rPr>
              <a:t>:</a:t>
            </a:r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16" name="TextShape 3"/>
          <p:cNvSpPr txBox="1"/>
          <p:nvPr/>
        </p:nvSpPr>
        <p:spPr>
          <a:xfrm>
            <a:off x="56386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bfbfbf"/>
                </a:solidFill>
                <a:latin typeface="Calibri"/>
              </a:rPr>
              <a:t>CSCI 2510 - Prin. of Comp. Systems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17" name="TextShape 4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62FEA37F-E57B-405E-BD8D-022B185A0440}" type="slidenum">
              <a:rPr b="0" lang="en-US" sz="1200" spc="-1" strike="noStrike">
                <a:solidFill>
                  <a:srgbClr val="bfbfbf"/>
                </a:solidFill>
                <a:latin typeface="Calibri"/>
              </a:rPr>
              <a:t>3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18" name="CustomShape 5"/>
          <p:cNvSpPr/>
          <p:nvPr/>
        </p:nvSpPr>
        <p:spPr>
          <a:xfrm>
            <a:off x="-148680" y="3581280"/>
            <a:ext cx="4980240" cy="2559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Consolas"/>
              </a:rPr>
              <a:t>Thread 1: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push( node* newNode ){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node* current = HEAD;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while( current-&gt;next != NULL ){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        </a:t>
            </a: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current = current-&gt;next;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}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current-&gt;next = newNode;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newNode-&gt;next = NULL;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} 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19" name="CustomShape 6"/>
          <p:cNvSpPr/>
          <p:nvPr/>
        </p:nvSpPr>
        <p:spPr>
          <a:xfrm>
            <a:off x="4359600" y="3604320"/>
            <a:ext cx="4980240" cy="2559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Consolas"/>
              </a:rPr>
              <a:t>Thread 2: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push( node* newNode ){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node* current = HEAD;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while( current-&gt;next != NULL ){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        </a:t>
            </a: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current = current-&gt;next;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}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current-&gt;next = newNode;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newNode-&gt;next = NULL;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} </a:t>
            </a:r>
            <a:endParaRPr b="0" lang="en-US" sz="1800" spc="-1" strike="noStrike">
              <a:latin typeface="Arial"/>
            </a:endParaRPr>
          </a:p>
        </p:txBody>
      </p:sp>
      <p:grpSp>
        <p:nvGrpSpPr>
          <p:cNvPr id="120" name="Group 7"/>
          <p:cNvGrpSpPr/>
          <p:nvPr/>
        </p:nvGrpSpPr>
        <p:grpSpPr>
          <a:xfrm>
            <a:off x="608040" y="1866960"/>
            <a:ext cx="5300640" cy="1036800"/>
            <a:chOff x="608040" y="1866960"/>
            <a:chExt cx="5300640" cy="1036800"/>
          </a:xfrm>
        </p:grpSpPr>
        <p:grpSp>
          <p:nvGrpSpPr>
            <p:cNvPr id="121" name="Group 8"/>
            <p:cNvGrpSpPr/>
            <p:nvPr/>
          </p:nvGrpSpPr>
          <p:grpSpPr>
            <a:xfrm>
              <a:off x="1760400" y="1866960"/>
              <a:ext cx="691200" cy="1036800"/>
              <a:chOff x="1760400" y="1866960"/>
              <a:chExt cx="691200" cy="1036800"/>
            </a:xfrm>
          </p:grpSpPr>
          <p:sp>
            <p:nvSpPr>
              <p:cNvPr id="122" name="CustomShape 9"/>
              <p:cNvSpPr/>
              <p:nvPr/>
            </p:nvSpPr>
            <p:spPr>
              <a:xfrm>
                <a:off x="1760400" y="1866960"/>
                <a:ext cx="691200" cy="691200"/>
              </a:xfrm>
              <a:prstGeom prst="rect">
                <a:avLst/>
              </a:prstGeom>
              <a:ln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r>
                  <a:rPr b="0" lang="en-US" sz="2000" spc="-1" strike="noStrike">
                    <a:solidFill>
                      <a:srgbClr val="ffffff"/>
                    </a:solidFill>
                    <a:latin typeface="Calibri"/>
                  </a:rPr>
                  <a:t>Data</a:t>
                </a:r>
                <a:endParaRPr b="0" lang="en-US" sz="2000" spc="-1" strike="noStrike">
                  <a:latin typeface="Arial"/>
                </a:endParaRPr>
              </a:p>
            </p:txBody>
          </p:sp>
          <p:sp>
            <p:nvSpPr>
              <p:cNvPr id="123" name="CustomShape 10"/>
              <p:cNvSpPr/>
              <p:nvPr/>
            </p:nvSpPr>
            <p:spPr>
              <a:xfrm>
                <a:off x="1760400" y="2558520"/>
                <a:ext cx="691200" cy="345240"/>
              </a:xfrm>
              <a:prstGeom prst="rect">
                <a:avLst/>
              </a:prstGeom>
              <a:noFill/>
              <a:ln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r>
                  <a:rPr b="0" lang="en-US" sz="2000" spc="-1" strike="noStrike">
                    <a:solidFill>
                      <a:srgbClr val="000000"/>
                    </a:solidFill>
                    <a:latin typeface="Calibri"/>
                  </a:rPr>
                  <a:t>Next</a:t>
                </a:r>
                <a:endParaRPr b="0" lang="en-US" sz="2000" spc="-1" strike="noStrike">
                  <a:latin typeface="Arial"/>
                </a:endParaRPr>
              </a:p>
            </p:txBody>
          </p:sp>
        </p:grpSp>
        <p:grpSp>
          <p:nvGrpSpPr>
            <p:cNvPr id="124" name="Group 11"/>
            <p:cNvGrpSpPr/>
            <p:nvPr/>
          </p:nvGrpSpPr>
          <p:grpSpPr>
            <a:xfrm>
              <a:off x="4065120" y="1866960"/>
              <a:ext cx="691200" cy="1036800"/>
              <a:chOff x="4065120" y="1866960"/>
              <a:chExt cx="691200" cy="1036800"/>
            </a:xfrm>
          </p:grpSpPr>
          <p:sp>
            <p:nvSpPr>
              <p:cNvPr id="125" name="CustomShape 12"/>
              <p:cNvSpPr/>
              <p:nvPr/>
            </p:nvSpPr>
            <p:spPr>
              <a:xfrm>
                <a:off x="4065120" y="1866960"/>
                <a:ext cx="691200" cy="691200"/>
              </a:xfrm>
              <a:prstGeom prst="rect">
                <a:avLst/>
              </a:prstGeom>
              <a:ln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r>
                  <a:rPr b="0" lang="en-US" sz="2000" spc="-1" strike="noStrike">
                    <a:solidFill>
                      <a:srgbClr val="ffffff"/>
                    </a:solidFill>
                    <a:latin typeface="Calibri"/>
                  </a:rPr>
                  <a:t>Data</a:t>
                </a:r>
                <a:endParaRPr b="0" lang="en-US" sz="2000" spc="-1" strike="noStrike">
                  <a:latin typeface="Arial"/>
                </a:endParaRPr>
              </a:p>
            </p:txBody>
          </p:sp>
          <p:sp>
            <p:nvSpPr>
              <p:cNvPr id="126" name="CustomShape 13"/>
              <p:cNvSpPr/>
              <p:nvPr/>
            </p:nvSpPr>
            <p:spPr>
              <a:xfrm>
                <a:off x="4065120" y="2558520"/>
                <a:ext cx="691200" cy="345240"/>
              </a:xfrm>
              <a:prstGeom prst="rect">
                <a:avLst/>
              </a:prstGeom>
              <a:noFill/>
              <a:ln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r>
                  <a:rPr b="0" lang="en-US" sz="2000" spc="-1" strike="noStrike">
                    <a:solidFill>
                      <a:srgbClr val="000000"/>
                    </a:solidFill>
                    <a:latin typeface="Calibri"/>
                  </a:rPr>
                  <a:t>Next</a:t>
                </a:r>
                <a:endParaRPr b="0" lang="en-US" sz="2000" spc="-1" strike="noStrike">
                  <a:latin typeface="Arial"/>
                </a:endParaRPr>
              </a:p>
            </p:txBody>
          </p:sp>
        </p:grpSp>
        <p:grpSp>
          <p:nvGrpSpPr>
            <p:cNvPr id="127" name="Group 14"/>
            <p:cNvGrpSpPr/>
            <p:nvPr/>
          </p:nvGrpSpPr>
          <p:grpSpPr>
            <a:xfrm>
              <a:off x="2912760" y="1866960"/>
              <a:ext cx="691200" cy="1036800"/>
              <a:chOff x="2912760" y="1866960"/>
              <a:chExt cx="691200" cy="1036800"/>
            </a:xfrm>
          </p:grpSpPr>
          <p:sp>
            <p:nvSpPr>
              <p:cNvPr id="128" name="CustomShape 15"/>
              <p:cNvSpPr/>
              <p:nvPr/>
            </p:nvSpPr>
            <p:spPr>
              <a:xfrm>
                <a:off x="2912760" y="1866960"/>
                <a:ext cx="691200" cy="691200"/>
              </a:xfrm>
              <a:prstGeom prst="rect">
                <a:avLst/>
              </a:prstGeom>
              <a:ln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r>
                  <a:rPr b="0" lang="en-US" sz="2000" spc="-1" strike="noStrike">
                    <a:solidFill>
                      <a:srgbClr val="ffffff"/>
                    </a:solidFill>
                    <a:latin typeface="Calibri"/>
                  </a:rPr>
                  <a:t>Data</a:t>
                </a:r>
                <a:endParaRPr b="0" lang="en-US" sz="2000" spc="-1" strike="noStrike">
                  <a:latin typeface="Arial"/>
                </a:endParaRPr>
              </a:p>
            </p:txBody>
          </p:sp>
          <p:sp>
            <p:nvSpPr>
              <p:cNvPr id="129" name="CustomShape 16"/>
              <p:cNvSpPr/>
              <p:nvPr/>
            </p:nvSpPr>
            <p:spPr>
              <a:xfrm>
                <a:off x="2912760" y="2558520"/>
                <a:ext cx="691200" cy="345240"/>
              </a:xfrm>
              <a:prstGeom prst="rect">
                <a:avLst/>
              </a:prstGeom>
              <a:noFill/>
              <a:ln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r>
                  <a:rPr b="0" lang="en-US" sz="2000" spc="-1" strike="noStrike">
                    <a:solidFill>
                      <a:srgbClr val="000000"/>
                    </a:solidFill>
                    <a:latin typeface="Calibri"/>
                  </a:rPr>
                  <a:t>Next</a:t>
                </a:r>
                <a:endParaRPr b="0" lang="en-US" sz="2000" spc="-1" strike="noStrike">
                  <a:latin typeface="Arial"/>
                </a:endParaRPr>
              </a:p>
            </p:txBody>
          </p:sp>
        </p:grpSp>
        <p:sp>
          <p:nvSpPr>
            <p:cNvPr id="130" name="CustomShape 17"/>
            <p:cNvSpPr/>
            <p:nvPr/>
          </p:nvSpPr>
          <p:spPr>
            <a:xfrm>
              <a:off x="1299600" y="2731320"/>
              <a:ext cx="46044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8160">
              <a:solidFill>
                <a:srgbClr val="4a7ebb"/>
              </a:solidFill>
              <a:round/>
              <a:tailEnd len="lg" type="triangle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31" name="CustomShape 18"/>
            <p:cNvSpPr/>
            <p:nvPr/>
          </p:nvSpPr>
          <p:spPr>
            <a:xfrm>
              <a:off x="2451960" y="2731320"/>
              <a:ext cx="46044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8160">
              <a:solidFill>
                <a:srgbClr val="4a7ebb"/>
              </a:solidFill>
              <a:round/>
              <a:tailEnd len="lg" type="triangle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32" name="CustomShape 19"/>
            <p:cNvSpPr/>
            <p:nvPr/>
          </p:nvSpPr>
          <p:spPr>
            <a:xfrm>
              <a:off x="5217480" y="2558520"/>
              <a:ext cx="691200" cy="345240"/>
            </a:xfrm>
            <a:prstGeom prst="rect">
              <a:avLst/>
            </a:prstGeom>
            <a:noFill/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1600" spc="-1" strike="noStrike">
                  <a:solidFill>
                    <a:srgbClr val="000000"/>
                  </a:solidFill>
                  <a:latin typeface="Calibri"/>
                </a:rPr>
                <a:t>NULL</a:t>
              </a:r>
              <a:endParaRPr b="0" lang="en-US" sz="1600" spc="-1" strike="noStrike">
                <a:latin typeface="Arial"/>
              </a:endParaRPr>
            </a:p>
          </p:txBody>
        </p:sp>
        <p:sp>
          <p:nvSpPr>
            <p:cNvPr id="133" name="CustomShape 20"/>
            <p:cNvSpPr/>
            <p:nvPr/>
          </p:nvSpPr>
          <p:spPr>
            <a:xfrm>
              <a:off x="608040" y="2558520"/>
              <a:ext cx="691200" cy="345240"/>
            </a:xfrm>
            <a:prstGeom prst="rect">
              <a:avLst/>
            </a:prstGeom>
            <a:noFill/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1600" spc="-1" strike="noStrike">
                  <a:solidFill>
                    <a:srgbClr val="000000"/>
                  </a:solidFill>
                  <a:latin typeface="Calibri"/>
                </a:rPr>
                <a:t>HEAD</a:t>
              </a:r>
              <a:endParaRPr b="0" lang="en-US" sz="1600" spc="-1" strike="noStrike">
                <a:latin typeface="Arial"/>
              </a:endParaRPr>
            </a:p>
          </p:txBody>
        </p:sp>
        <p:sp>
          <p:nvSpPr>
            <p:cNvPr id="134" name="CustomShape 21"/>
            <p:cNvSpPr/>
            <p:nvPr/>
          </p:nvSpPr>
          <p:spPr>
            <a:xfrm>
              <a:off x="3604320" y="2731320"/>
              <a:ext cx="46044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8160">
              <a:solidFill>
                <a:srgbClr val="4a7ebb"/>
              </a:solidFill>
              <a:round/>
              <a:tailEnd len="lg" type="triangle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35" name="CustomShape 22"/>
            <p:cNvSpPr/>
            <p:nvPr/>
          </p:nvSpPr>
          <p:spPr>
            <a:xfrm>
              <a:off x="4756680" y="2731320"/>
              <a:ext cx="46044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8160">
              <a:solidFill>
                <a:srgbClr val="4a7ebb"/>
              </a:solidFill>
              <a:round/>
              <a:tailEnd len="lg" type="triangle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426600" y="2160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000" spc="-1" strike="noStrike">
                <a:solidFill>
                  <a:srgbClr val="003da5"/>
                </a:solidFill>
                <a:latin typeface="Consolas"/>
              </a:rPr>
              <a:t>push()</a:t>
            </a:r>
            <a:r>
              <a:rPr b="0" lang="en-US" sz="4000" spc="-1" strike="noStrike">
                <a:solidFill>
                  <a:srgbClr val="003da5"/>
                </a:solidFill>
                <a:latin typeface="Georgia"/>
              </a:rPr>
              <a:t> Race</a:t>
            </a:r>
            <a:endParaRPr b="0" lang="en-US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7" name="TextShape 2"/>
          <p:cNvSpPr txBox="1"/>
          <p:nvPr/>
        </p:nvSpPr>
        <p:spPr>
          <a:xfrm>
            <a:off x="426600" y="99072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Verdana"/>
                <a:ea typeface="Verdana"/>
              </a:rPr>
              <a:t>Suppose two threads execute push() simultaneously</a:t>
            </a:r>
            <a:r>
              <a:rPr b="0" lang="en-US" sz="2800" spc="-1" strike="noStrike">
                <a:solidFill>
                  <a:srgbClr val="000000"/>
                </a:solidFill>
                <a:latin typeface="Verdana"/>
                <a:ea typeface="Verdana"/>
              </a:rPr>
              <a:t>:</a:t>
            </a:r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38" name="TextShape 3"/>
          <p:cNvSpPr txBox="1"/>
          <p:nvPr/>
        </p:nvSpPr>
        <p:spPr>
          <a:xfrm>
            <a:off x="56386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bfbfbf"/>
                </a:solidFill>
                <a:latin typeface="Calibri"/>
              </a:rPr>
              <a:t>CSCI 2510 - Prin. of Comp. Systems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39" name="TextShape 4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24315563-555D-4D93-AAD9-F7ED95A7A63F}" type="slidenum">
              <a:rPr b="0" lang="en-US" sz="1200" spc="-1" strike="noStrike">
                <a:solidFill>
                  <a:srgbClr val="bfbfbf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40" name="CustomShape 5"/>
          <p:cNvSpPr/>
          <p:nvPr/>
        </p:nvSpPr>
        <p:spPr>
          <a:xfrm>
            <a:off x="-148680" y="3581280"/>
            <a:ext cx="4980240" cy="2559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Consolas"/>
              </a:rPr>
              <a:t>Thread 1: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push( node* newNode ){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node* current = HEAD;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while( current-&gt;next != NULL ){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        </a:t>
            </a: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current = current-&gt;next;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}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current-&gt;next = newNode;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newNode-&gt;next = NULL;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} 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41" name="CustomShape 6"/>
          <p:cNvSpPr/>
          <p:nvPr/>
        </p:nvSpPr>
        <p:spPr>
          <a:xfrm>
            <a:off x="4359600" y="3604320"/>
            <a:ext cx="4980240" cy="2559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Consolas"/>
              </a:rPr>
              <a:t>Thread 2: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push( node* newNode ){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node* current = HEAD;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while( current-&gt;next != NULL ){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        </a:t>
            </a: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current = current-&gt;next;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}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current-&gt;next = newNode;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newNode-&gt;next = NULL;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} </a:t>
            </a:r>
            <a:endParaRPr b="0" lang="en-US" sz="1800" spc="-1" strike="noStrike">
              <a:latin typeface="Arial"/>
            </a:endParaRPr>
          </a:p>
        </p:txBody>
      </p:sp>
      <p:grpSp>
        <p:nvGrpSpPr>
          <p:cNvPr id="142" name="Group 7"/>
          <p:cNvGrpSpPr/>
          <p:nvPr/>
        </p:nvGrpSpPr>
        <p:grpSpPr>
          <a:xfrm>
            <a:off x="608040" y="1866960"/>
            <a:ext cx="5300640" cy="1036800"/>
            <a:chOff x="608040" y="1866960"/>
            <a:chExt cx="5300640" cy="1036800"/>
          </a:xfrm>
        </p:grpSpPr>
        <p:grpSp>
          <p:nvGrpSpPr>
            <p:cNvPr id="143" name="Group 8"/>
            <p:cNvGrpSpPr/>
            <p:nvPr/>
          </p:nvGrpSpPr>
          <p:grpSpPr>
            <a:xfrm>
              <a:off x="1760400" y="1866960"/>
              <a:ext cx="691200" cy="1036800"/>
              <a:chOff x="1760400" y="1866960"/>
              <a:chExt cx="691200" cy="1036800"/>
            </a:xfrm>
          </p:grpSpPr>
          <p:sp>
            <p:nvSpPr>
              <p:cNvPr id="144" name="CustomShape 9"/>
              <p:cNvSpPr/>
              <p:nvPr/>
            </p:nvSpPr>
            <p:spPr>
              <a:xfrm>
                <a:off x="1760400" y="1866960"/>
                <a:ext cx="691200" cy="691200"/>
              </a:xfrm>
              <a:prstGeom prst="rect">
                <a:avLst/>
              </a:prstGeom>
              <a:ln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r>
                  <a:rPr b="0" lang="en-US" sz="2000" spc="-1" strike="noStrike">
                    <a:solidFill>
                      <a:srgbClr val="ffffff"/>
                    </a:solidFill>
                    <a:latin typeface="Calibri"/>
                  </a:rPr>
                  <a:t>Data</a:t>
                </a:r>
                <a:endParaRPr b="0" lang="en-US" sz="2000" spc="-1" strike="noStrike">
                  <a:latin typeface="Arial"/>
                </a:endParaRPr>
              </a:p>
            </p:txBody>
          </p:sp>
          <p:sp>
            <p:nvSpPr>
              <p:cNvPr id="145" name="CustomShape 10"/>
              <p:cNvSpPr/>
              <p:nvPr/>
            </p:nvSpPr>
            <p:spPr>
              <a:xfrm>
                <a:off x="1760400" y="2558520"/>
                <a:ext cx="691200" cy="345240"/>
              </a:xfrm>
              <a:prstGeom prst="rect">
                <a:avLst/>
              </a:prstGeom>
              <a:noFill/>
              <a:ln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r>
                  <a:rPr b="0" lang="en-US" sz="2000" spc="-1" strike="noStrike">
                    <a:solidFill>
                      <a:srgbClr val="000000"/>
                    </a:solidFill>
                    <a:latin typeface="Calibri"/>
                  </a:rPr>
                  <a:t>Next</a:t>
                </a:r>
                <a:endParaRPr b="0" lang="en-US" sz="2000" spc="-1" strike="noStrike">
                  <a:latin typeface="Arial"/>
                </a:endParaRPr>
              </a:p>
            </p:txBody>
          </p:sp>
        </p:grpSp>
        <p:grpSp>
          <p:nvGrpSpPr>
            <p:cNvPr id="146" name="Group 11"/>
            <p:cNvGrpSpPr/>
            <p:nvPr/>
          </p:nvGrpSpPr>
          <p:grpSpPr>
            <a:xfrm>
              <a:off x="4065120" y="1866960"/>
              <a:ext cx="691200" cy="1036800"/>
              <a:chOff x="4065120" y="1866960"/>
              <a:chExt cx="691200" cy="1036800"/>
            </a:xfrm>
          </p:grpSpPr>
          <p:sp>
            <p:nvSpPr>
              <p:cNvPr id="147" name="CustomShape 12"/>
              <p:cNvSpPr/>
              <p:nvPr/>
            </p:nvSpPr>
            <p:spPr>
              <a:xfrm>
                <a:off x="4065120" y="1866960"/>
                <a:ext cx="691200" cy="691200"/>
              </a:xfrm>
              <a:prstGeom prst="rect">
                <a:avLst/>
              </a:prstGeom>
              <a:ln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r>
                  <a:rPr b="0" lang="en-US" sz="2000" spc="-1" strike="noStrike">
                    <a:solidFill>
                      <a:srgbClr val="ffffff"/>
                    </a:solidFill>
                    <a:latin typeface="Calibri"/>
                  </a:rPr>
                  <a:t>Data</a:t>
                </a:r>
                <a:endParaRPr b="0" lang="en-US" sz="2000" spc="-1" strike="noStrike">
                  <a:latin typeface="Arial"/>
                </a:endParaRPr>
              </a:p>
            </p:txBody>
          </p:sp>
          <p:sp>
            <p:nvSpPr>
              <p:cNvPr id="148" name="CustomShape 13"/>
              <p:cNvSpPr/>
              <p:nvPr/>
            </p:nvSpPr>
            <p:spPr>
              <a:xfrm>
                <a:off x="4065120" y="2558520"/>
                <a:ext cx="691200" cy="345240"/>
              </a:xfrm>
              <a:prstGeom prst="rect">
                <a:avLst/>
              </a:prstGeom>
              <a:noFill/>
              <a:ln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r>
                  <a:rPr b="0" lang="en-US" sz="2000" spc="-1" strike="noStrike">
                    <a:solidFill>
                      <a:srgbClr val="000000"/>
                    </a:solidFill>
                    <a:latin typeface="Calibri"/>
                  </a:rPr>
                  <a:t>Next</a:t>
                </a:r>
                <a:endParaRPr b="0" lang="en-US" sz="2000" spc="-1" strike="noStrike">
                  <a:latin typeface="Arial"/>
                </a:endParaRPr>
              </a:p>
            </p:txBody>
          </p:sp>
        </p:grpSp>
        <p:grpSp>
          <p:nvGrpSpPr>
            <p:cNvPr id="149" name="Group 14"/>
            <p:cNvGrpSpPr/>
            <p:nvPr/>
          </p:nvGrpSpPr>
          <p:grpSpPr>
            <a:xfrm>
              <a:off x="2912760" y="1866960"/>
              <a:ext cx="691200" cy="1036800"/>
              <a:chOff x="2912760" y="1866960"/>
              <a:chExt cx="691200" cy="1036800"/>
            </a:xfrm>
          </p:grpSpPr>
          <p:sp>
            <p:nvSpPr>
              <p:cNvPr id="150" name="CustomShape 15"/>
              <p:cNvSpPr/>
              <p:nvPr/>
            </p:nvSpPr>
            <p:spPr>
              <a:xfrm>
                <a:off x="2912760" y="1866960"/>
                <a:ext cx="691200" cy="691200"/>
              </a:xfrm>
              <a:prstGeom prst="rect">
                <a:avLst/>
              </a:prstGeom>
              <a:ln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r>
                  <a:rPr b="0" lang="en-US" sz="2000" spc="-1" strike="noStrike">
                    <a:solidFill>
                      <a:srgbClr val="ffffff"/>
                    </a:solidFill>
                    <a:latin typeface="Calibri"/>
                  </a:rPr>
                  <a:t>Data</a:t>
                </a:r>
                <a:endParaRPr b="0" lang="en-US" sz="2000" spc="-1" strike="noStrike">
                  <a:latin typeface="Arial"/>
                </a:endParaRPr>
              </a:p>
            </p:txBody>
          </p:sp>
          <p:sp>
            <p:nvSpPr>
              <p:cNvPr id="151" name="CustomShape 16"/>
              <p:cNvSpPr/>
              <p:nvPr/>
            </p:nvSpPr>
            <p:spPr>
              <a:xfrm>
                <a:off x="2912760" y="2558520"/>
                <a:ext cx="691200" cy="345240"/>
              </a:xfrm>
              <a:prstGeom prst="rect">
                <a:avLst/>
              </a:prstGeom>
              <a:noFill/>
              <a:ln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r>
                  <a:rPr b="0" lang="en-US" sz="2000" spc="-1" strike="noStrike">
                    <a:solidFill>
                      <a:srgbClr val="000000"/>
                    </a:solidFill>
                    <a:latin typeface="Calibri"/>
                  </a:rPr>
                  <a:t>Next</a:t>
                </a:r>
                <a:endParaRPr b="0" lang="en-US" sz="2000" spc="-1" strike="noStrike">
                  <a:latin typeface="Arial"/>
                </a:endParaRPr>
              </a:p>
            </p:txBody>
          </p:sp>
        </p:grpSp>
        <p:sp>
          <p:nvSpPr>
            <p:cNvPr id="152" name="CustomShape 17"/>
            <p:cNvSpPr/>
            <p:nvPr/>
          </p:nvSpPr>
          <p:spPr>
            <a:xfrm>
              <a:off x="1299600" y="2731320"/>
              <a:ext cx="46044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8160">
              <a:solidFill>
                <a:srgbClr val="4a7ebb"/>
              </a:solidFill>
              <a:round/>
              <a:tailEnd len="lg" type="triangle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53" name="CustomShape 18"/>
            <p:cNvSpPr/>
            <p:nvPr/>
          </p:nvSpPr>
          <p:spPr>
            <a:xfrm>
              <a:off x="2451960" y="2731320"/>
              <a:ext cx="46044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8160">
              <a:solidFill>
                <a:srgbClr val="4a7ebb"/>
              </a:solidFill>
              <a:round/>
              <a:tailEnd len="lg" type="triangle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54" name="CustomShape 19"/>
            <p:cNvSpPr/>
            <p:nvPr/>
          </p:nvSpPr>
          <p:spPr>
            <a:xfrm>
              <a:off x="5217480" y="2558520"/>
              <a:ext cx="691200" cy="345240"/>
            </a:xfrm>
            <a:prstGeom prst="rect">
              <a:avLst/>
            </a:prstGeom>
            <a:noFill/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1600" spc="-1" strike="noStrike">
                  <a:solidFill>
                    <a:srgbClr val="000000"/>
                  </a:solidFill>
                  <a:latin typeface="Calibri"/>
                </a:rPr>
                <a:t>NULL</a:t>
              </a:r>
              <a:endParaRPr b="0" lang="en-US" sz="1600" spc="-1" strike="noStrike">
                <a:latin typeface="Arial"/>
              </a:endParaRPr>
            </a:p>
          </p:txBody>
        </p:sp>
        <p:sp>
          <p:nvSpPr>
            <p:cNvPr id="155" name="CustomShape 20"/>
            <p:cNvSpPr/>
            <p:nvPr/>
          </p:nvSpPr>
          <p:spPr>
            <a:xfrm>
              <a:off x="608040" y="2558520"/>
              <a:ext cx="691200" cy="345240"/>
            </a:xfrm>
            <a:prstGeom prst="rect">
              <a:avLst/>
            </a:prstGeom>
            <a:noFill/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1600" spc="-1" strike="noStrike">
                  <a:solidFill>
                    <a:srgbClr val="000000"/>
                  </a:solidFill>
                  <a:latin typeface="Calibri"/>
                </a:rPr>
                <a:t>HEAD</a:t>
              </a:r>
              <a:endParaRPr b="0" lang="en-US" sz="1600" spc="-1" strike="noStrike">
                <a:latin typeface="Arial"/>
              </a:endParaRPr>
            </a:p>
          </p:txBody>
        </p:sp>
        <p:sp>
          <p:nvSpPr>
            <p:cNvPr id="156" name="CustomShape 21"/>
            <p:cNvSpPr/>
            <p:nvPr/>
          </p:nvSpPr>
          <p:spPr>
            <a:xfrm>
              <a:off x="3604320" y="2731320"/>
              <a:ext cx="46044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8160">
              <a:solidFill>
                <a:srgbClr val="4a7ebb"/>
              </a:solidFill>
              <a:round/>
              <a:tailEnd len="lg" type="triangle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57" name="CustomShape 22"/>
            <p:cNvSpPr/>
            <p:nvPr/>
          </p:nvSpPr>
          <p:spPr>
            <a:xfrm>
              <a:off x="4756680" y="2731320"/>
              <a:ext cx="46044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8160">
              <a:solidFill>
                <a:srgbClr val="4a7ebb"/>
              </a:solidFill>
              <a:round/>
              <a:tailEnd len="lg" type="triangle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58" name="CustomShape 23"/>
          <p:cNvSpPr/>
          <p:nvPr/>
        </p:nvSpPr>
        <p:spPr>
          <a:xfrm>
            <a:off x="2912760" y="3379680"/>
            <a:ext cx="1084320" cy="345240"/>
          </a:xfrm>
          <a:prstGeom prst="rect">
            <a:avLst/>
          </a:prstGeom>
          <a:noFill/>
          <a:ln w="38160"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2000" spc="-1" strike="noStrike">
                <a:solidFill>
                  <a:srgbClr val="ff0000"/>
                </a:solidFill>
                <a:latin typeface="Calibri"/>
              </a:rPr>
              <a:t>current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159" name="CustomShape 24"/>
          <p:cNvSpPr/>
          <p:nvPr/>
        </p:nvSpPr>
        <p:spPr>
          <a:xfrm flipV="1">
            <a:off x="3455280" y="2903760"/>
            <a:ext cx="609480" cy="475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rgbClr val="ff0000"/>
            </a:solidFill>
            <a:round/>
            <a:tailEnd len="lg" type="triangle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426600" y="2160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000" spc="-1" strike="noStrike">
                <a:solidFill>
                  <a:srgbClr val="003da5"/>
                </a:solidFill>
                <a:latin typeface="Consolas"/>
              </a:rPr>
              <a:t>push()</a:t>
            </a:r>
            <a:r>
              <a:rPr b="0" lang="en-US" sz="4000" spc="-1" strike="noStrike">
                <a:solidFill>
                  <a:srgbClr val="003da5"/>
                </a:solidFill>
                <a:latin typeface="Georgia"/>
              </a:rPr>
              <a:t> Race</a:t>
            </a:r>
            <a:endParaRPr b="0" lang="en-US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426600" y="99072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Verdana"/>
                <a:ea typeface="Verdana"/>
              </a:rPr>
              <a:t>Suppose two threads execute push() simultaneously</a:t>
            </a:r>
            <a:r>
              <a:rPr b="0" lang="en-US" sz="2800" spc="-1" strike="noStrike">
                <a:solidFill>
                  <a:srgbClr val="000000"/>
                </a:solidFill>
                <a:latin typeface="Verdana"/>
                <a:ea typeface="Verdana"/>
              </a:rPr>
              <a:t>:</a:t>
            </a:r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56386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bfbfbf"/>
                </a:solidFill>
                <a:latin typeface="Calibri"/>
              </a:rPr>
              <a:t>CSCI 2510 - Prin. of Comp. Systems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63" name="TextShape 4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611036BF-D043-439E-B88A-BAB1CF267FEB}" type="slidenum">
              <a:rPr b="0" lang="en-US" sz="1200" spc="-1" strike="noStrike">
                <a:solidFill>
                  <a:srgbClr val="bfbfbf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64" name="CustomShape 5"/>
          <p:cNvSpPr/>
          <p:nvPr/>
        </p:nvSpPr>
        <p:spPr>
          <a:xfrm>
            <a:off x="-148680" y="3581280"/>
            <a:ext cx="4980240" cy="2559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Consolas"/>
              </a:rPr>
              <a:t>Thread 1: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push( node* newNode ){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node* current = HEAD;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while( current-&gt;next != NULL ){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        </a:t>
            </a: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current = current-&gt;next;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}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current-&gt;next = newNode;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newNode-&gt;next = NULL;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} 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65" name="CustomShape 6"/>
          <p:cNvSpPr/>
          <p:nvPr/>
        </p:nvSpPr>
        <p:spPr>
          <a:xfrm>
            <a:off x="4359600" y="3604320"/>
            <a:ext cx="4980240" cy="2559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Consolas"/>
              </a:rPr>
              <a:t>Thread 2: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7030a0"/>
                </a:solidFill>
                <a:latin typeface="Consolas"/>
              </a:rPr>
              <a:t>push( node* newNode ){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7030a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7030a0"/>
                </a:solidFill>
                <a:latin typeface="Consolas"/>
              </a:rPr>
              <a:t>node* current = HEAD;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7030a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7030a0"/>
                </a:solidFill>
                <a:latin typeface="Consolas"/>
              </a:rPr>
              <a:t>while( current-&gt;next != NULL ){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7030a0"/>
                </a:solidFill>
                <a:latin typeface="Consolas"/>
              </a:rPr>
              <a:t>        </a:t>
            </a:r>
            <a:r>
              <a:rPr b="0" lang="en-US" sz="1800" spc="-1" strike="noStrike">
                <a:solidFill>
                  <a:srgbClr val="7030a0"/>
                </a:solidFill>
                <a:latin typeface="Consolas"/>
              </a:rPr>
              <a:t>current = current-&gt;next;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7030a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7030a0"/>
                </a:solidFill>
                <a:latin typeface="Consolas"/>
              </a:rPr>
              <a:t>}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current-&gt;next = newNode;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newNode-&gt;next = NULL;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} </a:t>
            </a:r>
            <a:endParaRPr b="0" lang="en-US" sz="1800" spc="-1" strike="noStrike">
              <a:latin typeface="Arial"/>
            </a:endParaRPr>
          </a:p>
        </p:txBody>
      </p:sp>
      <p:grpSp>
        <p:nvGrpSpPr>
          <p:cNvPr id="166" name="Group 7"/>
          <p:cNvGrpSpPr/>
          <p:nvPr/>
        </p:nvGrpSpPr>
        <p:grpSpPr>
          <a:xfrm>
            <a:off x="608040" y="1866960"/>
            <a:ext cx="5300640" cy="1036800"/>
            <a:chOff x="608040" y="1866960"/>
            <a:chExt cx="5300640" cy="1036800"/>
          </a:xfrm>
        </p:grpSpPr>
        <p:grpSp>
          <p:nvGrpSpPr>
            <p:cNvPr id="167" name="Group 8"/>
            <p:cNvGrpSpPr/>
            <p:nvPr/>
          </p:nvGrpSpPr>
          <p:grpSpPr>
            <a:xfrm>
              <a:off x="1760400" y="1866960"/>
              <a:ext cx="691200" cy="1036800"/>
              <a:chOff x="1760400" y="1866960"/>
              <a:chExt cx="691200" cy="1036800"/>
            </a:xfrm>
          </p:grpSpPr>
          <p:sp>
            <p:nvSpPr>
              <p:cNvPr id="168" name="CustomShape 9"/>
              <p:cNvSpPr/>
              <p:nvPr/>
            </p:nvSpPr>
            <p:spPr>
              <a:xfrm>
                <a:off x="1760400" y="1866960"/>
                <a:ext cx="691200" cy="691200"/>
              </a:xfrm>
              <a:prstGeom prst="rect">
                <a:avLst/>
              </a:prstGeom>
              <a:ln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r>
                  <a:rPr b="0" lang="en-US" sz="2000" spc="-1" strike="noStrike">
                    <a:solidFill>
                      <a:srgbClr val="ffffff"/>
                    </a:solidFill>
                    <a:latin typeface="Calibri"/>
                  </a:rPr>
                  <a:t>Data</a:t>
                </a:r>
                <a:endParaRPr b="0" lang="en-US" sz="2000" spc="-1" strike="noStrike">
                  <a:latin typeface="Arial"/>
                </a:endParaRPr>
              </a:p>
            </p:txBody>
          </p:sp>
          <p:sp>
            <p:nvSpPr>
              <p:cNvPr id="169" name="CustomShape 10"/>
              <p:cNvSpPr/>
              <p:nvPr/>
            </p:nvSpPr>
            <p:spPr>
              <a:xfrm>
                <a:off x="1760400" y="2558520"/>
                <a:ext cx="691200" cy="345240"/>
              </a:xfrm>
              <a:prstGeom prst="rect">
                <a:avLst/>
              </a:prstGeom>
              <a:noFill/>
              <a:ln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r>
                  <a:rPr b="0" lang="en-US" sz="2000" spc="-1" strike="noStrike">
                    <a:solidFill>
                      <a:srgbClr val="000000"/>
                    </a:solidFill>
                    <a:latin typeface="Calibri"/>
                  </a:rPr>
                  <a:t>Next</a:t>
                </a:r>
                <a:endParaRPr b="0" lang="en-US" sz="2000" spc="-1" strike="noStrike">
                  <a:latin typeface="Arial"/>
                </a:endParaRPr>
              </a:p>
            </p:txBody>
          </p:sp>
        </p:grpSp>
        <p:grpSp>
          <p:nvGrpSpPr>
            <p:cNvPr id="170" name="Group 11"/>
            <p:cNvGrpSpPr/>
            <p:nvPr/>
          </p:nvGrpSpPr>
          <p:grpSpPr>
            <a:xfrm>
              <a:off x="4065120" y="1866960"/>
              <a:ext cx="691200" cy="1036800"/>
              <a:chOff x="4065120" y="1866960"/>
              <a:chExt cx="691200" cy="1036800"/>
            </a:xfrm>
          </p:grpSpPr>
          <p:sp>
            <p:nvSpPr>
              <p:cNvPr id="171" name="CustomShape 12"/>
              <p:cNvSpPr/>
              <p:nvPr/>
            </p:nvSpPr>
            <p:spPr>
              <a:xfrm>
                <a:off x="4065120" y="1866960"/>
                <a:ext cx="691200" cy="691200"/>
              </a:xfrm>
              <a:prstGeom prst="rect">
                <a:avLst/>
              </a:prstGeom>
              <a:ln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r>
                  <a:rPr b="0" lang="en-US" sz="2000" spc="-1" strike="noStrike">
                    <a:solidFill>
                      <a:srgbClr val="ffffff"/>
                    </a:solidFill>
                    <a:latin typeface="Calibri"/>
                  </a:rPr>
                  <a:t>Data</a:t>
                </a:r>
                <a:endParaRPr b="0" lang="en-US" sz="2000" spc="-1" strike="noStrike">
                  <a:latin typeface="Arial"/>
                </a:endParaRPr>
              </a:p>
            </p:txBody>
          </p:sp>
          <p:sp>
            <p:nvSpPr>
              <p:cNvPr id="172" name="CustomShape 13"/>
              <p:cNvSpPr/>
              <p:nvPr/>
            </p:nvSpPr>
            <p:spPr>
              <a:xfrm>
                <a:off x="4065120" y="2558520"/>
                <a:ext cx="691200" cy="345240"/>
              </a:xfrm>
              <a:prstGeom prst="rect">
                <a:avLst/>
              </a:prstGeom>
              <a:noFill/>
              <a:ln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r>
                  <a:rPr b="0" lang="en-US" sz="2000" spc="-1" strike="noStrike">
                    <a:solidFill>
                      <a:srgbClr val="000000"/>
                    </a:solidFill>
                    <a:latin typeface="Calibri"/>
                  </a:rPr>
                  <a:t>Next</a:t>
                </a:r>
                <a:endParaRPr b="0" lang="en-US" sz="2000" spc="-1" strike="noStrike">
                  <a:latin typeface="Arial"/>
                </a:endParaRPr>
              </a:p>
            </p:txBody>
          </p:sp>
        </p:grpSp>
        <p:grpSp>
          <p:nvGrpSpPr>
            <p:cNvPr id="173" name="Group 14"/>
            <p:cNvGrpSpPr/>
            <p:nvPr/>
          </p:nvGrpSpPr>
          <p:grpSpPr>
            <a:xfrm>
              <a:off x="2912760" y="1866960"/>
              <a:ext cx="691200" cy="1036800"/>
              <a:chOff x="2912760" y="1866960"/>
              <a:chExt cx="691200" cy="1036800"/>
            </a:xfrm>
          </p:grpSpPr>
          <p:sp>
            <p:nvSpPr>
              <p:cNvPr id="174" name="CustomShape 15"/>
              <p:cNvSpPr/>
              <p:nvPr/>
            </p:nvSpPr>
            <p:spPr>
              <a:xfrm>
                <a:off x="2912760" y="1866960"/>
                <a:ext cx="691200" cy="691200"/>
              </a:xfrm>
              <a:prstGeom prst="rect">
                <a:avLst/>
              </a:prstGeom>
              <a:ln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r>
                  <a:rPr b="0" lang="en-US" sz="2000" spc="-1" strike="noStrike">
                    <a:solidFill>
                      <a:srgbClr val="ffffff"/>
                    </a:solidFill>
                    <a:latin typeface="Calibri"/>
                  </a:rPr>
                  <a:t>Data</a:t>
                </a:r>
                <a:endParaRPr b="0" lang="en-US" sz="2000" spc="-1" strike="noStrike">
                  <a:latin typeface="Arial"/>
                </a:endParaRPr>
              </a:p>
            </p:txBody>
          </p:sp>
          <p:sp>
            <p:nvSpPr>
              <p:cNvPr id="175" name="CustomShape 16"/>
              <p:cNvSpPr/>
              <p:nvPr/>
            </p:nvSpPr>
            <p:spPr>
              <a:xfrm>
                <a:off x="2912760" y="2558520"/>
                <a:ext cx="691200" cy="345240"/>
              </a:xfrm>
              <a:prstGeom prst="rect">
                <a:avLst/>
              </a:prstGeom>
              <a:noFill/>
              <a:ln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r>
                  <a:rPr b="0" lang="en-US" sz="2000" spc="-1" strike="noStrike">
                    <a:solidFill>
                      <a:srgbClr val="000000"/>
                    </a:solidFill>
                    <a:latin typeface="Calibri"/>
                  </a:rPr>
                  <a:t>Next</a:t>
                </a:r>
                <a:endParaRPr b="0" lang="en-US" sz="2000" spc="-1" strike="noStrike">
                  <a:latin typeface="Arial"/>
                </a:endParaRPr>
              </a:p>
            </p:txBody>
          </p:sp>
        </p:grpSp>
        <p:sp>
          <p:nvSpPr>
            <p:cNvPr id="176" name="CustomShape 17"/>
            <p:cNvSpPr/>
            <p:nvPr/>
          </p:nvSpPr>
          <p:spPr>
            <a:xfrm>
              <a:off x="1299600" y="2731320"/>
              <a:ext cx="46044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8160">
              <a:solidFill>
                <a:srgbClr val="4a7ebb"/>
              </a:solidFill>
              <a:round/>
              <a:tailEnd len="lg" type="triangle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77" name="CustomShape 18"/>
            <p:cNvSpPr/>
            <p:nvPr/>
          </p:nvSpPr>
          <p:spPr>
            <a:xfrm>
              <a:off x="2451960" y="2731320"/>
              <a:ext cx="46044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8160">
              <a:solidFill>
                <a:srgbClr val="4a7ebb"/>
              </a:solidFill>
              <a:round/>
              <a:tailEnd len="lg" type="triangle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78" name="CustomShape 19"/>
            <p:cNvSpPr/>
            <p:nvPr/>
          </p:nvSpPr>
          <p:spPr>
            <a:xfrm>
              <a:off x="5217480" y="2558520"/>
              <a:ext cx="691200" cy="345240"/>
            </a:xfrm>
            <a:prstGeom prst="rect">
              <a:avLst/>
            </a:prstGeom>
            <a:noFill/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1600" spc="-1" strike="noStrike">
                  <a:solidFill>
                    <a:srgbClr val="000000"/>
                  </a:solidFill>
                  <a:latin typeface="Calibri"/>
                </a:rPr>
                <a:t>NULL</a:t>
              </a:r>
              <a:endParaRPr b="0" lang="en-US" sz="1600" spc="-1" strike="noStrike">
                <a:latin typeface="Arial"/>
              </a:endParaRPr>
            </a:p>
          </p:txBody>
        </p:sp>
        <p:sp>
          <p:nvSpPr>
            <p:cNvPr id="179" name="CustomShape 20"/>
            <p:cNvSpPr/>
            <p:nvPr/>
          </p:nvSpPr>
          <p:spPr>
            <a:xfrm>
              <a:off x="608040" y="2558520"/>
              <a:ext cx="691200" cy="345240"/>
            </a:xfrm>
            <a:prstGeom prst="rect">
              <a:avLst/>
            </a:prstGeom>
            <a:noFill/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1600" spc="-1" strike="noStrike">
                  <a:solidFill>
                    <a:srgbClr val="000000"/>
                  </a:solidFill>
                  <a:latin typeface="Calibri"/>
                </a:rPr>
                <a:t>HEAD</a:t>
              </a:r>
              <a:endParaRPr b="0" lang="en-US" sz="1600" spc="-1" strike="noStrike">
                <a:latin typeface="Arial"/>
              </a:endParaRPr>
            </a:p>
          </p:txBody>
        </p:sp>
        <p:sp>
          <p:nvSpPr>
            <p:cNvPr id="180" name="CustomShape 21"/>
            <p:cNvSpPr/>
            <p:nvPr/>
          </p:nvSpPr>
          <p:spPr>
            <a:xfrm>
              <a:off x="3604320" y="2731320"/>
              <a:ext cx="46044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8160">
              <a:solidFill>
                <a:srgbClr val="4a7ebb"/>
              </a:solidFill>
              <a:round/>
              <a:tailEnd len="lg" type="triangle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81" name="CustomShape 22"/>
            <p:cNvSpPr/>
            <p:nvPr/>
          </p:nvSpPr>
          <p:spPr>
            <a:xfrm>
              <a:off x="4756680" y="2731320"/>
              <a:ext cx="460440" cy="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8160">
              <a:solidFill>
                <a:srgbClr val="4a7ebb"/>
              </a:solidFill>
              <a:round/>
              <a:tailEnd len="lg" type="triangle" w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82" name="CustomShape 23"/>
          <p:cNvSpPr/>
          <p:nvPr/>
        </p:nvSpPr>
        <p:spPr>
          <a:xfrm>
            <a:off x="2912760" y="3379680"/>
            <a:ext cx="1084320" cy="345240"/>
          </a:xfrm>
          <a:prstGeom prst="rect">
            <a:avLst/>
          </a:prstGeom>
          <a:noFill/>
          <a:ln w="38160"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2000" spc="-1" strike="noStrike">
                <a:solidFill>
                  <a:srgbClr val="ff0000"/>
                </a:solidFill>
                <a:latin typeface="Calibri"/>
              </a:rPr>
              <a:t>current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183" name="CustomShape 24"/>
          <p:cNvSpPr/>
          <p:nvPr/>
        </p:nvSpPr>
        <p:spPr>
          <a:xfrm flipV="1">
            <a:off x="3455280" y="2903760"/>
            <a:ext cx="609480" cy="475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rgbClr val="ff0000"/>
            </a:solidFill>
            <a:round/>
            <a:tailEnd len="lg" type="triangle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4" name="CustomShape 25"/>
          <p:cNvSpPr/>
          <p:nvPr/>
        </p:nvSpPr>
        <p:spPr>
          <a:xfrm>
            <a:off x="6172200" y="3496680"/>
            <a:ext cx="1084320" cy="345240"/>
          </a:xfrm>
          <a:prstGeom prst="rect">
            <a:avLst/>
          </a:prstGeom>
          <a:noFill/>
          <a:ln w="38160">
            <a:solidFill>
              <a:srgbClr val="7030a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2000" spc="-1" strike="noStrike">
                <a:solidFill>
                  <a:srgbClr val="7030a0"/>
                </a:solidFill>
                <a:latin typeface="Calibri"/>
              </a:rPr>
              <a:t>current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185" name="CustomShape 26"/>
          <p:cNvSpPr/>
          <p:nvPr/>
        </p:nvSpPr>
        <p:spPr>
          <a:xfrm flipH="1" flipV="1">
            <a:off x="4756680" y="2904120"/>
            <a:ext cx="1957680" cy="5918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rgbClr val="7030a0"/>
            </a:solidFill>
            <a:round/>
            <a:tailEnd len="lg" type="triangle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TextShape 1"/>
          <p:cNvSpPr txBox="1"/>
          <p:nvPr/>
        </p:nvSpPr>
        <p:spPr>
          <a:xfrm>
            <a:off x="426600" y="2160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000" spc="-1" strike="noStrike">
                <a:solidFill>
                  <a:srgbClr val="003da5"/>
                </a:solidFill>
                <a:latin typeface="Consolas"/>
              </a:rPr>
              <a:t>push()</a:t>
            </a:r>
            <a:r>
              <a:rPr b="0" lang="en-US" sz="4000" spc="-1" strike="noStrike">
                <a:solidFill>
                  <a:srgbClr val="003da5"/>
                </a:solidFill>
                <a:latin typeface="Georgia"/>
              </a:rPr>
              <a:t> Race</a:t>
            </a:r>
            <a:endParaRPr b="0" lang="en-US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7" name="TextShape 2"/>
          <p:cNvSpPr txBox="1"/>
          <p:nvPr/>
        </p:nvSpPr>
        <p:spPr>
          <a:xfrm>
            <a:off x="426600" y="99072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Verdana"/>
                <a:ea typeface="Verdana"/>
              </a:rPr>
              <a:t>Suppose two threads execute push() simultaneously</a:t>
            </a:r>
            <a:r>
              <a:rPr b="0" lang="en-US" sz="2800" spc="-1" strike="noStrike">
                <a:solidFill>
                  <a:srgbClr val="000000"/>
                </a:solidFill>
                <a:latin typeface="Verdana"/>
                <a:ea typeface="Verdana"/>
              </a:rPr>
              <a:t>:</a:t>
            </a:r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88" name="TextShape 3"/>
          <p:cNvSpPr txBox="1"/>
          <p:nvPr/>
        </p:nvSpPr>
        <p:spPr>
          <a:xfrm>
            <a:off x="56386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bfbfbf"/>
                </a:solidFill>
                <a:latin typeface="Calibri"/>
              </a:rPr>
              <a:t>CSCI 2510 - Prin. of Comp. Systems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89" name="TextShape 4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201113E4-26C4-48EB-8F6F-AD4720DED215}" type="slidenum">
              <a:rPr b="0" lang="en-US" sz="1200" spc="-1" strike="noStrike">
                <a:solidFill>
                  <a:srgbClr val="bfbfbf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90" name="CustomShape 5"/>
          <p:cNvSpPr/>
          <p:nvPr/>
        </p:nvSpPr>
        <p:spPr>
          <a:xfrm>
            <a:off x="-148680" y="3581280"/>
            <a:ext cx="4980240" cy="2559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Consolas"/>
              </a:rPr>
              <a:t>Thread 1: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push( node* newNode ){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node* current = HEAD;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while( current-&gt;next != NULL ){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        </a:t>
            </a: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current = current-&gt;next;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}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current-&gt;next = newNode;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newNode-&gt;next = NULL;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} 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91" name="CustomShape 6"/>
          <p:cNvSpPr/>
          <p:nvPr/>
        </p:nvSpPr>
        <p:spPr>
          <a:xfrm>
            <a:off x="4359600" y="3604320"/>
            <a:ext cx="4980240" cy="2559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Consolas"/>
              </a:rPr>
              <a:t>Thread 2: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7030a0"/>
                </a:solidFill>
                <a:latin typeface="Consolas"/>
              </a:rPr>
              <a:t>push( node* newNode ){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7030a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7030a0"/>
                </a:solidFill>
                <a:latin typeface="Consolas"/>
              </a:rPr>
              <a:t>node* current = HEAD;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7030a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7030a0"/>
                </a:solidFill>
                <a:latin typeface="Consolas"/>
              </a:rPr>
              <a:t>while( current-&gt;next != NULL ){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7030a0"/>
                </a:solidFill>
                <a:latin typeface="Consolas"/>
              </a:rPr>
              <a:t>        </a:t>
            </a:r>
            <a:r>
              <a:rPr b="0" lang="en-US" sz="1800" spc="-1" strike="noStrike">
                <a:solidFill>
                  <a:srgbClr val="7030a0"/>
                </a:solidFill>
                <a:latin typeface="Consolas"/>
              </a:rPr>
              <a:t>current = current-&gt;next;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7030a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7030a0"/>
                </a:solidFill>
                <a:latin typeface="Consolas"/>
              </a:rPr>
              <a:t>}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current-&gt;next = newNode;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newNode-&gt;next = NULL;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} </a:t>
            </a:r>
            <a:endParaRPr b="0" lang="en-US" sz="1800" spc="-1" strike="noStrike">
              <a:latin typeface="Arial"/>
            </a:endParaRPr>
          </a:p>
        </p:txBody>
      </p:sp>
      <p:grpSp>
        <p:nvGrpSpPr>
          <p:cNvPr id="192" name="Group 7"/>
          <p:cNvGrpSpPr/>
          <p:nvPr/>
        </p:nvGrpSpPr>
        <p:grpSpPr>
          <a:xfrm>
            <a:off x="1760400" y="1866960"/>
            <a:ext cx="691200" cy="1036800"/>
            <a:chOff x="1760400" y="1866960"/>
            <a:chExt cx="691200" cy="1036800"/>
          </a:xfrm>
        </p:grpSpPr>
        <p:sp>
          <p:nvSpPr>
            <p:cNvPr id="193" name="CustomShape 8"/>
            <p:cNvSpPr/>
            <p:nvPr/>
          </p:nvSpPr>
          <p:spPr>
            <a:xfrm>
              <a:off x="1760400" y="1866960"/>
              <a:ext cx="691200" cy="691200"/>
            </a:xfrm>
            <a:prstGeom prst="rect">
              <a:avLst/>
            </a:prstGeom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000" spc="-1" strike="noStrike">
                  <a:solidFill>
                    <a:srgbClr val="ffffff"/>
                  </a:solidFill>
                  <a:latin typeface="Calibri"/>
                </a:rPr>
                <a:t>Data</a:t>
              </a:r>
              <a:endParaRPr b="0" lang="en-US" sz="2000" spc="-1" strike="noStrike">
                <a:latin typeface="Arial"/>
              </a:endParaRPr>
            </a:p>
          </p:txBody>
        </p:sp>
        <p:sp>
          <p:nvSpPr>
            <p:cNvPr id="194" name="CustomShape 9"/>
            <p:cNvSpPr/>
            <p:nvPr/>
          </p:nvSpPr>
          <p:spPr>
            <a:xfrm>
              <a:off x="1760400" y="2558520"/>
              <a:ext cx="691200" cy="345240"/>
            </a:xfrm>
            <a:prstGeom prst="rect">
              <a:avLst/>
            </a:prstGeom>
            <a:noFill/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000" spc="-1" strike="noStrike">
                  <a:solidFill>
                    <a:srgbClr val="000000"/>
                  </a:solidFill>
                  <a:latin typeface="Calibri"/>
                </a:rPr>
                <a:t>Next</a:t>
              </a:r>
              <a:endParaRPr b="0" lang="en-US" sz="2000" spc="-1" strike="noStrike">
                <a:latin typeface="Arial"/>
              </a:endParaRPr>
            </a:p>
          </p:txBody>
        </p:sp>
      </p:grpSp>
      <p:grpSp>
        <p:nvGrpSpPr>
          <p:cNvPr id="195" name="Group 10"/>
          <p:cNvGrpSpPr/>
          <p:nvPr/>
        </p:nvGrpSpPr>
        <p:grpSpPr>
          <a:xfrm>
            <a:off x="4065120" y="1866960"/>
            <a:ext cx="691200" cy="1036800"/>
            <a:chOff x="4065120" y="1866960"/>
            <a:chExt cx="691200" cy="1036800"/>
          </a:xfrm>
        </p:grpSpPr>
        <p:sp>
          <p:nvSpPr>
            <p:cNvPr id="196" name="CustomShape 11"/>
            <p:cNvSpPr/>
            <p:nvPr/>
          </p:nvSpPr>
          <p:spPr>
            <a:xfrm>
              <a:off x="4065120" y="1866960"/>
              <a:ext cx="691200" cy="691200"/>
            </a:xfrm>
            <a:prstGeom prst="rect">
              <a:avLst/>
            </a:prstGeom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000" spc="-1" strike="noStrike">
                  <a:solidFill>
                    <a:srgbClr val="ffffff"/>
                  </a:solidFill>
                  <a:latin typeface="Calibri"/>
                </a:rPr>
                <a:t>Data</a:t>
              </a:r>
              <a:endParaRPr b="0" lang="en-US" sz="2000" spc="-1" strike="noStrike">
                <a:latin typeface="Arial"/>
              </a:endParaRPr>
            </a:p>
          </p:txBody>
        </p:sp>
        <p:sp>
          <p:nvSpPr>
            <p:cNvPr id="197" name="CustomShape 12"/>
            <p:cNvSpPr/>
            <p:nvPr/>
          </p:nvSpPr>
          <p:spPr>
            <a:xfrm>
              <a:off x="4065120" y="2558520"/>
              <a:ext cx="691200" cy="345240"/>
            </a:xfrm>
            <a:prstGeom prst="rect">
              <a:avLst/>
            </a:prstGeom>
            <a:noFill/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000" spc="-1" strike="noStrike">
                  <a:solidFill>
                    <a:srgbClr val="000000"/>
                  </a:solidFill>
                  <a:latin typeface="Calibri"/>
                </a:rPr>
                <a:t>Next</a:t>
              </a:r>
              <a:endParaRPr b="0" lang="en-US" sz="2000" spc="-1" strike="noStrike">
                <a:latin typeface="Arial"/>
              </a:endParaRPr>
            </a:p>
          </p:txBody>
        </p:sp>
      </p:grpSp>
      <p:grpSp>
        <p:nvGrpSpPr>
          <p:cNvPr id="198" name="Group 13"/>
          <p:cNvGrpSpPr/>
          <p:nvPr/>
        </p:nvGrpSpPr>
        <p:grpSpPr>
          <a:xfrm>
            <a:off x="2912760" y="1866960"/>
            <a:ext cx="691200" cy="1036800"/>
            <a:chOff x="2912760" y="1866960"/>
            <a:chExt cx="691200" cy="1036800"/>
          </a:xfrm>
        </p:grpSpPr>
        <p:sp>
          <p:nvSpPr>
            <p:cNvPr id="199" name="CustomShape 14"/>
            <p:cNvSpPr/>
            <p:nvPr/>
          </p:nvSpPr>
          <p:spPr>
            <a:xfrm>
              <a:off x="2912760" y="1866960"/>
              <a:ext cx="691200" cy="691200"/>
            </a:xfrm>
            <a:prstGeom prst="rect">
              <a:avLst/>
            </a:prstGeom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000" spc="-1" strike="noStrike">
                  <a:solidFill>
                    <a:srgbClr val="ffffff"/>
                  </a:solidFill>
                  <a:latin typeface="Calibri"/>
                </a:rPr>
                <a:t>Data</a:t>
              </a:r>
              <a:endParaRPr b="0" lang="en-US" sz="2000" spc="-1" strike="noStrike">
                <a:latin typeface="Arial"/>
              </a:endParaRPr>
            </a:p>
          </p:txBody>
        </p:sp>
        <p:sp>
          <p:nvSpPr>
            <p:cNvPr id="200" name="CustomShape 15"/>
            <p:cNvSpPr/>
            <p:nvPr/>
          </p:nvSpPr>
          <p:spPr>
            <a:xfrm>
              <a:off x="2912760" y="2558520"/>
              <a:ext cx="691200" cy="345240"/>
            </a:xfrm>
            <a:prstGeom prst="rect">
              <a:avLst/>
            </a:prstGeom>
            <a:noFill/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000" spc="-1" strike="noStrike">
                  <a:solidFill>
                    <a:srgbClr val="000000"/>
                  </a:solidFill>
                  <a:latin typeface="Calibri"/>
                </a:rPr>
                <a:t>Next</a:t>
              </a:r>
              <a:endParaRPr b="0" lang="en-US" sz="2000" spc="-1" strike="noStrike">
                <a:latin typeface="Arial"/>
              </a:endParaRPr>
            </a:p>
          </p:txBody>
        </p:sp>
      </p:grpSp>
      <p:sp>
        <p:nvSpPr>
          <p:cNvPr id="201" name="CustomShape 16"/>
          <p:cNvSpPr/>
          <p:nvPr/>
        </p:nvSpPr>
        <p:spPr>
          <a:xfrm>
            <a:off x="1299600" y="2731320"/>
            <a:ext cx="46044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rgbClr val="4a7ebb"/>
            </a:solidFill>
            <a:round/>
            <a:tailEnd len="lg" type="triangle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2" name="CustomShape 17"/>
          <p:cNvSpPr/>
          <p:nvPr/>
        </p:nvSpPr>
        <p:spPr>
          <a:xfrm>
            <a:off x="2451960" y="2731320"/>
            <a:ext cx="46044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rgbClr val="4a7ebb"/>
            </a:solidFill>
            <a:round/>
            <a:tailEnd len="lg" type="triangle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3" name="CustomShape 18"/>
          <p:cNvSpPr/>
          <p:nvPr/>
        </p:nvSpPr>
        <p:spPr>
          <a:xfrm>
            <a:off x="608040" y="2558520"/>
            <a:ext cx="691200" cy="345240"/>
          </a:xfrm>
          <a:prstGeom prst="rect">
            <a:avLst/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</a:rPr>
              <a:t>HEAD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204" name="CustomShape 19"/>
          <p:cNvSpPr/>
          <p:nvPr/>
        </p:nvSpPr>
        <p:spPr>
          <a:xfrm>
            <a:off x="3604320" y="2731320"/>
            <a:ext cx="46044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rgbClr val="4a7ebb"/>
            </a:solidFill>
            <a:round/>
            <a:tailEnd len="lg" type="triangle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5" name="CustomShape 20"/>
          <p:cNvSpPr/>
          <p:nvPr/>
        </p:nvSpPr>
        <p:spPr>
          <a:xfrm>
            <a:off x="4756680" y="2731320"/>
            <a:ext cx="46044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rgbClr val="4a7ebb"/>
            </a:solidFill>
            <a:round/>
            <a:tailEnd len="lg" type="triangle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6" name="CustomShape 21"/>
          <p:cNvSpPr/>
          <p:nvPr/>
        </p:nvSpPr>
        <p:spPr>
          <a:xfrm>
            <a:off x="2912760" y="3379680"/>
            <a:ext cx="1084320" cy="345240"/>
          </a:xfrm>
          <a:prstGeom prst="rect">
            <a:avLst/>
          </a:prstGeom>
          <a:noFill/>
          <a:ln w="38160"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2000" spc="-1" strike="noStrike">
                <a:solidFill>
                  <a:srgbClr val="ff0000"/>
                </a:solidFill>
                <a:latin typeface="Calibri"/>
              </a:rPr>
              <a:t>current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207" name="CustomShape 22"/>
          <p:cNvSpPr/>
          <p:nvPr/>
        </p:nvSpPr>
        <p:spPr>
          <a:xfrm flipV="1">
            <a:off x="3455280" y="2903760"/>
            <a:ext cx="609480" cy="475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rgbClr val="ff0000"/>
            </a:solidFill>
            <a:round/>
            <a:tailEnd len="lg" type="triangle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8" name="CustomShape 23"/>
          <p:cNvSpPr/>
          <p:nvPr/>
        </p:nvSpPr>
        <p:spPr>
          <a:xfrm>
            <a:off x="6172200" y="3496680"/>
            <a:ext cx="1084320" cy="345240"/>
          </a:xfrm>
          <a:prstGeom prst="rect">
            <a:avLst/>
          </a:prstGeom>
          <a:noFill/>
          <a:ln w="38160">
            <a:solidFill>
              <a:srgbClr val="7030a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2000" spc="-1" strike="noStrike">
                <a:solidFill>
                  <a:srgbClr val="7030a0"/>
                </a:solidFill>
                <a:latin typeface="Calibri"/>
              </a:rPr>
              <a:t>current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209" name="CustomShape 24"/>
          <p:cNvSpPr/>
          <p:nvPr/>
        </p:nvSpPr>
        <p:spPr>
          <a:xfrm flipH="1" flipV="1">
            <a:off x="4756680" y="2904120"/>
            <a:ext cx="1957680" cy="5918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rgbClr val="7030a0"/>
            </a:solidFill>
            <a:round/>
            <a:tailEnd len="lg" type="triangle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0" name="CustomShape 25"/>
          <p:cNvSpPr/>
          <p:nvPr/>
        </p:nvSpPr>
        <p:spPr>
          <a:xfrm>
            <a:off x="5217480" y="1866960"/>
            <a:ext cx="691200" cy="691200"/>
          </a:xfrm>
          <a:prstGeom prst="rect">
            <a:avLst/>
          </a:prstGeom>
          <a:solidFill>
            <a:srgbClr val="ff0000"/>
          </a:solidFill>
          <a:ln>
            <a:solidFill>
              <a:schemeClr val="accent2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Data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211" name="CustomShape 26"/>
          <p:cNvSpPr/>
          <p:nvPr/>
        </p:nvSpPr>
        <p:spPr>
          <a:xfrm>
            <a:off x="5217480" y="2558520"/>
            <a:ext cx="691200" cy="345240"/>
          </a:xfrm>
          <a:prstGeom prst="rect">
            <a:avLst/>
          </a:prstGeom>
          <a:noFill/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2000" spc="-1" strike="noStrike">
                <a:solidFill>
                  <a:srgbClr val="ff0000"/>
                </a:solidFill>
                <a:latin typeface="Calibri"/>
              </a:rPr>
              <a:t>Next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212" name="CustomShape 27"/>
          <p:cNvSpPr/>
          <p:nvPr/>
        </p:nvSpPr>
        <p:spPr>
          <a:xfrm>
            <a:off x="6369840" y="2558520"/>
            <a:ext cx="691200" cy="345240"/>
          </a:xfrm>
          <a:prstGeom prst="rect">
            <a:avLst/>
          </a:prstGeom>
          <a:noFill/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0000"/>
                </a:solidFill>
                <a:latin typeface="Calibri"/>
              </a:rPr>
              <a:t>NULL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213" name="CustomShape 28"/>
          <p:cNvSpPr/>
          <p:nvPr/>
        </p:nvSpPr>
        <p:spPr>
          <a:xfrm>
            <a:off x="5909040" y="2731320"/>
            <a:ext cx="46044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rgbClr val="ff0000"/>
            </a:solidFill>
            <a:round/>
            <a:tailEnd len="lg" type="triangle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TextShape 1"/>
          <p:cNvSpPr txBox="1"/>
          <p:nvPr/>
        </p:nvSpPr>
        <p:spPr>
          <a:xfrm>
            <a:off x="426600" y="2160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000" spc="-1" strike="noStrike">
                <a:solidFill>
                  <a:srgbClr val="003da5"/>
                </a:solidFill>
                <a:latin typeface="Consolas"/>
              </a:rPr>
              <a:t>push()</a:t>
            </a:r>
            <a:r>
              <a:rPr b="0" lang="en-US" sz="4000" spc="-1" strike="noStrike">
                <a:solidFill>
                  <a:srgbClr val="003da5"/>
                </a:solidFill>
                <a:latin typeface="Georgia"/>
              </a:rPr>
              <a:t> Race</a:t>
            </a:r>
            <a:endParaRPr b="0" lang="en-US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5" name="TextShape 2"/>
          <p:cNvSpPr txBox="1"/>
          <p:nvPr/>
        </p:nvSpPr>
        <p:spPr>
          <a:xfrm>
            <a:off x="426600" y="99072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Verdana"/>
                <a:ea typeface="Verdana"/>
              </a:rPr>
              <a:t>Suppose two threads execute push() simultaneously</a:t>
            </a:r>
            <a:r>
              <a:rPr b="0" lang="en-US" sz="2800" spc="-1" strike="noStrike">
                <a:solidFill>
                  <a:srgbClr val="000000"/>
                </a:solidFill>
                <a:latin typeface="Verdana"/>
                <a:ea typeface="Verdana"/>
              </a:rPr>
              <a:t>:</a:t>
            </a:r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16" name="TextShape 3"/>
          <p:cNvSpPr txBox="1"/>
          <p:nvPr/>
        </p:nvSpPr>
        <p:spPr>
          <a:xfrm>
            <a:off x="56386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bfbfbf"/>
                </a:solidFill>
                <a:latin typeface="Calibri"/>
              </a:rPr>
              <a:t>CSCI 2510 - Prin. of Comp. Systems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217" name="TextShape 4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042A0250-B00A-46D1-AA11-B9AE9F0AF160}" type="slidenum">
              <a:rPr b="0" lang="en-US" sz="1200" spc="-1" strike="noStrike">
                <a:solidFill>
                  <a:srgbClr val="bfbfbf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18" name="CustomShape 5"/>
          <p:cNvSpPr/>
          <p:nvPr/>
        </p:nvSpPr>
        <p:spPr>
          <a:xfrm>
            <a:off x="-148680" y="3581280"/>
            <a:ext cx="4980240" cy="2559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Consolas"/>
              </a:rPr>
              <a:t>Thread 1: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push( node* newNode ){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node* current = HEAD;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while( current-&gt;next != NULL ){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        </a:t>
            </a: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current = current-&gt;next;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}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current-&gt;next = newNode;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newNode-&gt;next = NULL;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0000"/>
                </a:solidFill>
                <a:latin typeface="Consolas"/>
              </a:rPr>
              <a:t>} 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219" name="CustomShape 6"/>
          <p:cNvSpPr/>
          <p:nvPr/>
        </p:nvSpPr>
        <p:spPr>
          <a:xfrm>
            <a:off x="4359600" y="3604320"/>
            <a:ext cx="4980240" cy="2559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Consolas"/>
              </a:rPr>
              <a:t>Thread 2: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7030a0"/>
                </a:solidFill>
                <a:latin typeface="Consolas"/>
              </a:rPr>
              <a:t>push( node* newNode ){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7030a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7030a0"/>
                </a:solidFill>
                <a:latin typeface="Consolas"/>
              </a:rPr>
              <a:t>node* current = HEAD;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7030a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7030a0"/>
                </a:solidFill>
                <a:latin typeface="Consolas"/>
              </a:rPr>
              <a:t>while( current-&gt;next != NULL ){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7030a0"/>
                </a:solidFill>
                <a:latin typeface="Consolas"/>
              </a:rPr>
              <a:t>        </a:t>
            </a:r>
            <a:r>
              <a:rPr b="0" lang="en-US" sz="1800" spc="-1" strike="noStrike">
                <a:solidFill>
                  <a:srgbClr val="7030a0"/>
                </a:solidFill>
                <a:latin typeface="Consolas"/>
              </a:rPr>
              <a:t>current = current-&gt;next;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7030a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7030a0"/>
                </a:solidFill>
                <a:latin typeface="Consolas"/>
              </a:rPr>
              <a:t>}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7030a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7030a0"/>
                </a:solidFill>
                <a:latin typeface="Consolas"/>
              </a:rPr>
              <a:t>current-&gt;next = newNode;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7030a0"/>
                </a:solidFill>
                <a:latin typeface="Consolas"/>
              </a:rPr>
              <a:t>    </a:t>
            </a:r>
            <a:r>
              <a:rPr b="0" lang="en-US" sz="1800" spc="-1" strike="noStrike">
                <a:solidFill>
                  <a:srgbClr val="7030a0"/>
                </a:solidFill>
                <a:latin typeface="Consolas"/>
              </a:rPr>
              <a:t>newNode-&gt;next = NULL;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7030a0"/>
                </a:solidFill>
                <a:latin typeface="Consolas"/>
              </a:rPr>
              <a:t>} </a:t>
            </a:r>
            <a:endParaRPr b="0" lang="en-US" sz="1800" spc="-1" strike="noStrike">
              <a:latin typeface="Arial"/>
            </a:endParaRPr>
          </a:p>
        </p:txBody>
      </p:sp>
      <p:grpSp>
        <p:nvGrpSpPr>
          <p:cNvPr id="220" name="Group 7"/>
          <p:cNvGrpSpPr/>
          <p:nvPr/>
        </p:nvGrpSpPr>
        <p:grpSpPr>
          <a:xfrm>
            <a:off x="1760400" y="1866960"/>
            <a:ext cx="691200" cy="1036800"/>
            <a:chOff x="1760400" y="1866960"/>
            <a:chExt cx="691200" cy="1036800"/>
          </a:xfrm>
        </p:grpSpPr>
        <p:sp>
          <p:nvSpPr>
            <p:cNvPr id="221" name="CustomShape 8"/>
            <p:cNvSpPr/>
            <p:nvPr/>
          </p:nvSpPr>
          <p:spPr>
            <a:xfrm>
              <a:off x="1760400" y="1866960"/>
              <a:ext cx="691200" cy="691200"/>
            </a:xfrm>
            <a:prstGeom prst="rect">
              <a:avLst/>
            </a:prstGeom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000" spc="-1" strike="noStrike">
                  <a:solidFill>
                    <a:srgbClr val="ffffff"/>
                  </a:solidFill>
                  <a:latin typeface="Calibri"/>
                </a:rPr>
                <a:t>Data</a:t>
              </a:r>
              <a:endParaRPr b="0" lang="en-US" sz="2000" spc="-1" strike="noStrike">
                <a:latin typeface="Arial"/>
              </a:endParaRPr>
            </a:p>
          </p:txBody>
        </p:sp>
        <p:sp>
          <p:nvSpPr>
            <p:cNvPr id="222" name="CustomShape 9"/>
            <p:cNvSpPr/>
            <p:nvPr/>
          </p:nvSpPr>
          <p:spPr>
            <a:xfrm>
              <a:off x="1760400" y="2558520"/>
              <a:ext cx="691200" cy="345240"/>
            </a:xfrm>
            <a:prstGeom prst="rect">
              <a:avLst/>
            </a:prstGeom>
            <a:noFill/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000" spc="-1" strike="noStrike">
                  <a:solidFill>
                    <a:srgbClr val="000000"/>
                  </a:solidFill>
                  <a:latin typeface="Calibri"/>
                </a:rPr>
                <a:t>Next</a:t>
              </a:r>
              <a:endParaRPr b="0" lang="en-US" sz="2000" spc="-1" strike="noStrike">
                <a:latin typeface="Arial"/>
              </a:endParaRPr>
            </a:p>
          </p:txBody>
        </p:sp>
      </p:grpSp>
      <p:grpSp>
        <p:nvGrpSpPr>
          <p:cNvPr id="223" name="Group 10"/>
          <p:cNvGrpSpPr/>
          <p:nvPr/>
        </p:nvGrpSpPr>
        <p:grpSpPr>
          <a:xfrm>
            <a:off x="4065120" y="1866960"/>
            <a:ext cx="691200" cy="1036800"/>
            <a:chOff x="4065120" y="1866960"/>
            <a:chExt cx="691200" cy="1036800"/>
          </a:xfrm>
        </p:grpSpPr>
        <p:sp>
          <p:nvSpPr>
            <p:cNvPr id="224" name="CustomShape 11"/>
            <p:cNvSpPr/>
            <p:nvPr/>
          </p:nvSpPr>
          <p:spPr>
            <a:xfrm>
              <a:off x="4065120" y="1866960"/>
              <a:ext cx="691200" cy="691200"/>
            </a:xfrm>
            <a:prstGeom prst="rect">
              <a:avLst/>
            </a:prstGeom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000" spc="-1" strike="noStrike">
                  <a:solidFill>
                    <a:srgbClr val="ffffff"/>
                  </a:solidFill>
                  <a:latin typeface="Calibri"/>
                </a:rPr>
                <a:t>Data</a:t>
              </a:r>
              <a:endParaRPr b="0" lang="en-US" sz="2000" spc="-1" strike="noStrike">
                <a:latin typeface="Arial"/>
              </a:endParaRPr>
            </a:p>
          </p:txBody>
        </p:sp>
        <p:sp>
          <p:nvSpPr>
            <p:cNvPr id="225" name="CustomShape 12"/>
            <p:cNvSpPr/>
            <p:nvPr/>
          </p:nvSpPr>
          <p:spPr>
            <a:xfrm>
              <a:off x="4065120" y="2558520"/>
              <a:ext cx="691200" cy="345240"/>
            </a:xfrm>
            <a:prstGeom prst="rect">
              <a:avLst/>
            </a:prstGeom>
            <a:noFill/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000" spc="-1" strike="noStrike">
                  <a:solidFill>
                    <a:srgbClr val="000000"/>
                  </a:solidFill>
                  <a:latin typeface="Calibri"/>
                </a:rPr>
                <a:t>Next</a:t>
              </a:r>
              <a:endParaRPr b="0" lang="en-US" sz="2000" spc="-1" strike="noStrike">
                <a:latin typeface="Arial"/>
              </a:endParaRPr>
            </a:p>
          </p:txBody>
        </p:sp>
      </p:grpSp>
      <p:grpSp>
        <p:nvGrpSpPr>
          <p:cNvPr id="226" name="Group 13"/>
          <p:cNvGrpSpPr/>
          <p:nvPr/>
        </p:nvGrpSpPr>
        <p:grpSpPr>
          <a:xfrm>
            <a:off x="2912760" y="1866960"/>
            <a:ext cx="691200" cy="1036800"/>
            <a:chOff x="2912760" y="1866960"/>
            <a:chExt cx="691200" cy="1036800"/>
          </a:xfrm>
        </p:grpSpPr>
        <p:sp>
          <p:nvSpPr>
            <p:cNvPr id="227" name="CustomShape 14"/>
            <p:cNvSpPr/>
            <p:nvPr/>
          </p:nvSpPr>
          <p:spPr>
            <a:xfrm>
              <a:off x="2912760" y="1866960"/>
              <a:ext cx="691200" cy="691200"/>
            </a:xfrm>
            <a:prstGeom prst="rect">
              <a:avLst/>
            </a:prstGeom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000" spc="-1" strike="noStrike">
                  <a:solidFill>
                    <a:srgbClr val="ffffff"/>
                  </a:solidFill>
                  <a:latin typeface="Calibri"/>
                </a:rPr>
                <a:t>Data</a:t>
              </a:r>
              <a:endParaRPr b="0" lang="en-US" sz="2000" spc="-1" strike="noStrike">
                <a:latin typeface="Arial"/>
              </a:endParaRPr>
            </a:p>
          </p:txBody>
        </p:sp>
        <p:sp>
          <p:nvSpPr>
            <p:cNvPr id="228" name="CustomShape 15"/>
            <p:cNvSpPr/>
            <p:nvPr/>
          </p:nvSpPr>
          <p:spPr>
            <a:xfrm>
              <a:off x="2912760" y="2558520"/>
              <a:ext cx="691200" cy="345240"/>
            </a:xfrm>
            <a:prstGeom prst="rect">
              <a:avLst/>
            </a:prstGeom>
            <a:noFill/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000" spc="-1" strike="noStrike">
                  <a:solidFill>
                    <a:srgbClr val="000000"/>
                  </a:solidFill>
                  <a:latin typeface="Calibri"/>
                </a:rPr>
                <a:t>Next</a:t>
              </a:r>
              <a:endParaRPr b="0" lang="en-US" sz="2000" spc="-1" strike="noStrike">
                <a:latin typeface="Arial"/>
              </a:endParaRPr>
            </a:p>
          </p:txBody>
        </p:sp>
      </p:grpSp>
      <p:sp>
        <p:nvSpPr>
          <p:cNvPr id="229" name="CustomShape 16"/>
          <p:cNvSpPr/>
          <p:nvPr/>
        </p:nvSpPr>
        <p:spPr>
          <a:xfrm>
            <a:off x="1299600" y="2731320"/>
            <a:ext cx="46044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rgbClr val="4a7ebb"/>
            </a:solidFill>
            <a:round/>
            <a:tailEnd len="lg" type="triangle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0" name="CustomShape 17"/>
          <p:cNvSpPr/>
          <p:nvPr/>
        </p:nvSpPr>
        <p:spPr>
          <a:xfrm>
            <a:off x="2451960" y="2731320"/>
            <a:ext cx="46044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rgbClr val="4a7ebb"/>
            </a:solidFill>
            <a:round/>
            <a:tailEnd len="lg" type="triangle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1" name="CustomShape 18"/>
          <p:cNvSpPr/>
          <p:nvPr/>
        </p:nvSpPr>
        <p:spPr>
          <a:xfrm>
            <a:off x="608040" y="2558520"/>
            <a:ext cx="691200" cy="345240"/>
          </a:xfrm>
          <a:prstGeom prst="rect">
            <a:avLst/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</a:rPr>
              <a:t>HEAD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232" name="CustomShape 19"/>
          <p:cNvSpPr/>
          <p:nvPr/>
        </p:nvSpPr>
        <p:spPr>
          <a:xfrm>
            <a:off x="3604320" y="2731320"/>
            <a:ext cx="46044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rgbClr val="4a7ebb"/>
            </a:solidFill>
            <a:round/>
            <a:tailEnd len="lg" type="triangle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3" name="CustomShape 20"/>
          <p:cNvSpPr/>
          <p:nvPr/>
        </p:nvSpPr>
        <p:spPr>
          <a:xfrm>
            <a:off x="2912760" y="3379680"/>
            <a:ext cx="1084320" cy="345240"/>
          </a:xfrm>
          <a:prstGeom prst="rect">
            <a:avLst/>
          </a:prstGeom>
          <a:noFill/>
          <a:ln w="38160"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2000" spc="-1" strike="noStrike">
                <a:solidFill>
                  <a:srgbClr val="ff0000"/>
                </a:solidFill>
                <a:latin typeface="Calibri"/>
              </a:rPr>
              <a:t>current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234" name="CustomShape 21"/>
          <p:cNvSpPr/>
          <p:nvPr/>
        </p:nvSpPr>
        <p:spPr>
          <a:xfrm flipV="1">
            <a:off x="3455280" y="2903760"/>
            <a:ext cx="609480" cy="475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rgbClr val="ff0000"/>
            </a:solidFill>
            <a:round/>
            <a:tailEnd len="lg" type="triangle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5" name="CustomShape 22"/>
          <p:cNvSpPr/>
          <p:nvPr/>
        </p:nvSpPr>
        <p:spPr>
          <a:xfrm>
            <a:off x="6172200" y="3496680"/>
            <a:ext cx="1084320" cy="345240"/>
          </a:xfrm>
          <a:prstGeom prst="rect">
            <a:avLst/>
          </a:prstGeom>
          <a:noFill/>
          <a:ln w="38160">
            <a:solidFill>
              <a:srgbClr val="7030a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2000" spc="-1" strike="noStrike">
                <a:solidFill>
                  <a:srgbClr val="7030a0"/>
                </a:solidFill>
                <a:latin typeface="Calibri"/>
              </a:rPr>
              <a:t>current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236" name="CustomShape 23"/>
          <p:cNvSpPr/>
          <p:nvPr/>
        </p:nvSpPr>
        <p:spPr>
          <a:xfrm flipH="1" flipV="1">
            <a:off x="4756680" y="2904120"/>
            <a:ext cx="1957680" cy="5918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rgbClr val="7030a0"/>
            </a:solidFill>
            <a:round/>
            <a:tailEnd len="lg" type="triangle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7" name="CustomShape 24"/>
          <p:cNvSpPr/>
          <p:nvPr/>
        </p:nvSpPr>
        <p:spPr>
          <a:xfrm>
            <a:off x="5217480" y="1866960"/>
            <a:ext cx="691200" cy="691200"/>
          </a:xfrm>
          <a:prstGeom prst="rect">
            <a:avLst/>
          </a:prstGeom>
          <a:solidFill>
            <a:srgbClr val="ff0000"/>
          </a:solidFill>
          <a:ln>
            <a:solidFill>
              <a:schemeClr val="accent2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Data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238" name="CustomShape 25"/>
          <p:cNvSpPr/>
          <p:nvPr/>
        </p:nvSpPr>
        <p:spPr>
          <a:xfrm>
            <a:off x="5217480" y="2558520"/>
            <a:ext cx="691200" cy="345240"/>
          </a:xfrm>
          <a:prstGeom prst="rect">
            <a:avLst/>
          </a:prstGeom>
          <a:noFill/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2000" spc="-1" strike="noStrike">
                <a:solidFill>
                  <a:srgbClr val="ff0000"/>
                </a:solidFill>
                <a:latin typeface="Calibri"/>
              </a:rPr>
              <a:t>Next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239" name="CustomShape 26"/>
          <p:cNvSpPr/>
          <p:nvPr/>
        </p:nvSpPr>
        <p:spPr>
          <a:xfrm>
            <a:off x="6369840" y="2558520"/>
            <a:ext cx="691200" cy="345240"/>
          </a:xfrm>
          <a:prstGeom prst="rect">
            <a:avLst/>
          </a:prstGeom>
          <a:noFill/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0000"/>
                </a:solidFill>
                <a:latin typeface="Calibri"/>
              </a:rPr>
              <a:t>NULL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240" name="CustomShape 27"/>
          <p:cNvSpPr/>
          <p:nvPr/>
        </p:nvSpPr>
        <p:spPr>
          <a:xfrm>
            <a:off x="5909040" y="2731320"/>
            <a:ext cx="46044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rgbClr val="ff0000"/>
            </a:solidFill>
            <a:round/>
            <a:tailEnd len="lg" type="triangle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1" name="CustomShape 28"/>
          <p:cNvSpPr/>
          <p:nvPr/>
        </p:nvSpPr>
        <p:spPr>
          <a:xfrm>
            <a:off x="7256880" y="1851120"/>
            <a:ext cx="691200" cy="691200"/>
          </a:xfrm>
          <a:prstGeom prst="rect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Data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242" name="CustomShape 29"/>
          <p:cNvSpPr/>
          <p:nvPr/>
        </p:nvSpPr>
        <p:spPr>
          <a:xfrm>
            <a:off x="7256880" y="2542680"/>
            <a:ext cx="691200" cy="345240"/>
          </a:xfrm>
          <a:prstGeom prst="rect">
            <a:avLst/>
          </a:prstGeom>
          <a:noFill/>
          <a:ln>
            <a:solidFill>
              <a:srgbClr val="7030a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2000" spc="-1" strike="noStrike">
                <a:solidFill>
                  <a:srgbClr val="7030a0"/>
                </a:solidFill>
                <a:latin typeface="Calibri"/>
              </a:rPr>
              <a:t>Next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243" name="CustomShape 30"/>
          <p:cNvSpPr/>
          <p:nvPr/>
        </p:nvSpPr>
        <p:spPr>
          <a:xfrm>
            <a:off x="8409240" y="2542680"/>
            <a:ext cx="691200" cy="345240"/>
          </a:xfrm>
          <a:prstGeom prst="rect">
            <a:avLst/>
          </a:prstGeom>
          <a:noFill/>
          <a:ln>
            <a:solidFill>
              <a:srgbClr val="7030a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7030a0"/>
                </a:solidFill>
                <a:latin typeface="Calibri"/>
              </a:rPr>
              <a:t>NULL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244" name="CustomShape 31"/>
          <p:cNvSpPr/>
          <p:nvPr/>
        </p:nvSpPr>
        <p:spPr>
          <a:xfrm>
            <a:off x="7948440" y="2715480"/>
            <a:ext cx="46044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rgbClr val="7030a0"/>
            </a:solidFill>
            <a:round/>
            <a:tailEnd len="lg" type="triangle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5" name="CustomShape 32"/>
          <p:cNvSpPr/>
          <p:nvPr/>
        </p:nvSpPr>
        <p:spPr>
          <a:xfrm>
            <a:off x="4386600" y="2931120"/>
            <a:ext cx="2869920" cy="649800"/>
          </a:xfrm>
          <a:custGeom>
            <a:avLst/>
            <a:gdLst/>
            <a:ahLst/>
            <a:rect l="l" t="t" r="r" b="b"/>
            <a:pathLst>
              <a:path w="2743200" h="448574">
                <a:moveTo>
                  <a:pt x="0" y="0"/>
                </a:moveTo>
                <a:cubicBezTo>
                  <a:pt x="444260" y="224287"/>
                  <a:pt x="888521" y="448574"/>
                  <a:pt x="1345721" y="448574"/>
                </a:cubicBezTo>
                <a:cubicBezTo>
                  <a:pt x="1802921" y="448574"/>
                  <a:pt x="2273060" y="224287"/>
                  <a:pt x="2743200" y="0"/>
                </a:cubicBezTo>
              </a:path>
            </a:pathLst>
          </a:custGeom>
          <a:noFill/>
          <a:ln w="38160">
            <a:solidFill>
              <a:schemeClr val="accent1"/>
            </a:solidFill>
            <a:round/>
            <a:tailEnd len="lg" type="triangle" w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Verdana"/>
                <a:ea typeface="Verdana"/>
              </a:rPr>
              <a:t>At least basic arithmetic is safe, right? What could go wrong?</a:t>
            </a:r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Verdana"/>
                <a:ea typeface="Verdana"/>
              </a:rPr>
              <a:t>Thread 1:</a:t>
            </a:r>
            <a:r>
              <a:rPr b="0" lang="en-US" sz="2800" spc="-1" strike="noStrike">
                <a:solidFill>
                  <a:srgbClr val="000000"/>
                </a:solidFill>
                <a:latin typeface="Verdana"/>
                <a:ea typeface="Verdana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latin typeface="Verdana"/>
                <a:ea typeface="Verdana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latin typeface="Verdana"/>
                <a:ea typeface="Verdana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latin typeface="Verdana"/>
                <a:ea typeface="Verdana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latin typeface="Verdana"/>
                <a:ea typeface="Verdana"/>
              </a:rPr>
              <a:t>Thread 2:</a:t>
            </a:r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Consolas"/>
                <a:ea typeface="Verdana"/>
              </a:rPr>
              <a:t>x++            x++</a:t>
            </a:r>
            <a:endParaRPr b="0" lang="en-US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48" name="TextShape 3"/>
          <p:cNvSpPr txBox="1"/>
          <p:nvPr/>
        </p:nvSpPr>
        <p:spPr>
          <a:xfrm>
            <a:off x="56386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bfbfbf"/>
                </a:solidFill>
                <a:latin typeface="Calibri"/>
              </a:rPr>
              <a:t>CSCI 2510 - Prin. of Comp. Systems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249" name="TextShape 4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6E69E67E-7BA2-4BF4-A263-C88337A8679D}" type="slidenum">
              <a:rPr b="0" lang="en-US" sz="1200" spc="-1" strike="noStrike">
                <a:solidFill>
                  <a:srgbClr val="bfbfbf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1674</TotalTime>
  <Application>LibreOffice/6.4.7.2$Linux_X86_64 LibreOffice_project/40$Build-2</Application>
  <Words>965</Words>
  <Paragraphs>224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2016-01-21T02:03:40Z</dcterms:created>
  <dc:creator>david_n_laura</dc:creator>
  <dc:description/>
  <dc:language>en-US</dc:language>
  <cp:lastModifiedBy/>
  <dcterms:modified xsi:type="dcterms:W3CDTF">2023-10-06T12:58:16Z</dcterms:modified>
  <cp:revision>61</cp:revision>
  <dc:subject/>
  <dc:title>Slide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10</vt:i4>
  </property>
</Properties>
</file>