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56" r:id="rId3"/>
    <p:sldId id="257" r:id="rId4"/>
    <p:sldId id="259" r:id="rId5"/>
    <p:sldId id="261" r:id="rId6"/>
    <p:sldId id="258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DA5"/>
    <a:srgbClr val="47FF4D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EC76EA-13A0-7429-826C-2502CD60E8C3}" v="72" dt="2024-02-02T14:35:55.5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39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2/2/2024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E5F4-095C-45F9-94B4-92D0B880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5175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E5F4-095C-45F9-94B4-92D0B880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061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E5F4-095C-45F9-94B4-92D0B880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6305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E5F4-095C-45F9-94B4-92D0B880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323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E5F4-095C-45F9-94B4-92D0B880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7347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E5F4-095C-45F9-94B4-92D0B880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1284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E5F4-095C-45F9-94B4-92D0B880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795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E5F4-095C-45F9-94B4-92D0B880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19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E5F4-095C-45F9-94B4-92D0B880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9914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E5F4-095C-45F9-94B4-92D0B880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7797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E5F4-095C-45F9-94B4-92D0B880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91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AE5F4-095C-45F9-94B4-92D0B880A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28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DA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Processes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dirty="0">
                <a:latin typeface="Verdana"/>
                <a:ea typeface="Verdana"/>
              </a:rPr>
              <a:t>David Ferry</a:t>
            </a:r>
            <a:br>
              <a:rPr lang="en-US" sz="1800" dirty="0"/>
            </a:br>
            <a:r>
              <a:rPr lang="en-US" sz="1800" dirty="0">
                <a:latin typeface="Verdana"/>
                <a:ea typeface="Verdana"/>
              </a:rPr>
              <a:t>CSCI 2510 – Principles of Computing Systems</a:t>
            </a:r>
          </a:p>
          <a:p>
            <a:r>
              <a:rPr lang="en-US" sz="1800" dirty="0"/>
              <a:t>Saint Louis University</a:t>
            </a:r>
            <a:br>
              <a:rPr lang="en-US" sz="1800" dirty="0"/>
            </a:br>
            <a:r>
              <a:rPr lang="en-US" sz="1800" dirty="0"/>
              <a:t>St. Louis, MO 63103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 </a:t>
            </a:r>
            <a:r>
              <a:rPr lang="en-US" sz="2400" i="1" dirty="0"/>
              <a:t>process</a:t>
            </a:r>
            <a:r>
              <a:rPr lang="en-US" sz="2400" dirty="0"/>
              <a:t> is a program in execution</a:t>
            </a:r>
          </a:p>
          <a:p>
            <a:pPr lvl="1"/>
            <a:r>
              <a:rPr lang="en-US" sz="2000" dirty="0"/>
              <a:t>A process has internal state that evolves, a program on the hard drive does not</a:t>
            </a:r>
          </a:p>
          <a:p>
            <a:pPr lvl="1"/>
            <a:r>
              <a:rPr lang="en-US" sz="2000" dirty="0"/>
              <a:t>You can have multiple copies of the same program executing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400" dirty="0"/>
              <a:t>Processes are the fundamental abstraction for managing a key computer resource: processor time</a:t>
            </a:r>
          </a:p>
          <a:p>
            <a:pPr lvl="1"/>
            <a:r>
              <a:rPr lang="en-US" sz="2000" dirty="0"/>
              <a:t>Each process runs independently</a:t>
            </a:r>
          </a:p>
          <a:p>
            <a:pPr lvl="1"/>
            <a:r>
              <a:rPr lang="en-US" sz="2000" dirty="0"/>
              <a:t>Allows for </a:t>
            </a:r>
            <a:r>
              <a:rPr lang="en-US" sz="2000" i="1" dirty="0"/>
              <a:t>pseudo-concurrency</a:t>
            </a:r>
            <a:r>
              <a:rPr lang="en-US" sz="2000" dirty="0"/>
              <a:t> by allowing multiple programs to execute “concurrently”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460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Kernel Process Data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The OS must keep track of all running processes.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870373"/>
              </p:ext>
            </p:extLst>
          </p:nvPr>
        </p:nvGraphicFramePr>
        <p:xfrm>
          <a:off x="380999" y="2727960"/>
          <a:ext cx="3733800" cy="2225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832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05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Process Number (PID)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PCB Pointer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37093" y="4414425"/>
            <a:ext cx="4395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0599" y="2234021"/>
            <a:ext cx="18612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Process Table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221134"/>
              </p:ext>
            </p:extLst>
          </p:nvPr>
        </p:nvGraphicFramePr>
        <p:xfrm>
          <a:off x="5562600" y="2695686"/>
          <a:ext cx="2590800" cy="22250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Program Counter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Register File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Memory Map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 Files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Accounting Info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629400" y="4414425"/>
            <a:ext cx="4395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…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47204" y="2234019"/>
            <a:ext cx="36039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Process Control Block (PCB)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609568"/>
              </p:ext>
            </p:extLst>
          </p:nvPr>
        </p:nvGraphicFramePr>
        <p:xfrm>
          <a:off x="5553772" y="5257800"/>
          <a:ext cx="2590800" cy="222504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Program Counter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Register File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Memory Map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 Files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Accounting Info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15" name="Elbow Connector 14"/>
          <p:cNvCxnSpPr/>
          <p:nvPr/>
        </p:nvCxnSpPr>
        <p:spPr>
          <a:xfrm flipV="1">
            <a:off x="3429000" y="2895600"/>
            <a:ext cx="2133600" cy="381000"/>
          </a:xfrm>
          <a:prstGeom prst="bentConnector3">
            <a:avLst>
              <a:gd name="adj1" fmla="val 75067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429000" y="3670540"/>
            <a:ext cx="2133600" cy="1739660"/>
          </a:xfrm>
          <a:prstGeom prst="bentConnector3">
            <a:avLst>
              <a:gd name="adj1" fmla="val 75067"/>
            </a:avLst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/>
          <p:nvPr/>
        </p:nvCxnSpPr>
        <p:spPr>
          <a:xfrm rot="16200000" flipH="1">
            <a:off x="2376808" y="5120007"/>
            <a:ext cx="3399785" cy="1295400"/>
          </a:xfrm>
          <a:prstGeom prst="bentConnector3">
            <a:avLst>
              <a:gd name="adj1" fmla="val -239"/>
            </a:avLst>
          </a:prstGeom>
          <a:ln w="3810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/>
          <p:nvPr/>
        </p:nvCxnSpPr>
        <p:spPr>
          <a:xfrm rot="16200000" flipH="1">
            <a:off x="2411373" y="5432052"/>
            <a:ext cx="3053177" cy="1017922"/>
          </a:xfrm>
          <a:prstGeom prst="bentConnector3">
            <a:avLst>
              <a:gd name="adj1" fmla="val -292"/>
            </a:avLst>
          </a:prstGeom>
          <a:ln w="381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35936" y="5202349"/>
            <a:ext cx="3343992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PCB is the largest individual data</a:t>
            </a:r>
            <a:br>
              <a:rPr lang="en-US" dirty="0"/>
            </a:br>
            <a:r>
              <a:rPr lang="en-US" dirty="0"/>
              <a:t>structure in the Linux kernel, with</a:t>
            </a:r>
            <a:br>
              <a:rPr lang="en-US" dirty="0"/>
            </a:br>
            <a:r>
              <a:rPr lang="en-US" dirty="0"/>
              <a:t>over a thousand fields.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Tracks everything done at a </a:t>
            </a:r>
            <a:br>
              <a:rPr lang="en-US" dirty="0"/>
            </a:br>
            <a:r>
              <a:rPr lang="en-US" dirty="0"/>
              <a:t>per-process level</a:t>
            </a:r>
          </a:p>
        </p:txBody>
      </p:sp>
    </p:spTree>
    <p:extLst>
      <p:ext uri="{BB962C8B-B14F-4D97-AF65-F5344CB8AC3E}">
        <p14:creationId xmlns:p14="http://schemas.microsoft.com/office/powerpoint/2010/main" val="2036950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State Diagram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336610" y="1689663"/>
            <a:ext cx="5753100" cy="4734141"/>
            <a:chOff x="1371600" y="1683912"/>
            <a:chExt cx="5753100" cy="4734141"/>
          </a:xfrm>
        </p:grpSpPr>
        <p:sp>
          <p:nvSpPr>
            <p:cNvPr id="6" name="Rounded Rectangle 5"/>
            <p:cNvSpPr/>
            <p:nvPr/>
          </p:nvSpPr>
          <p:spPr>
            <a:xfrm>
              <a:off x="1676400" y="1989826"/>
              <a:ext cx="1295400" cy="914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Blocked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562600" y="1984075"/>
              <a:ext cx="1295400" cy="914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Ready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3600450" y="4191000"/>
              <a:ext cx="1295400" cy="914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Running</a:t>
              </a: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371600" y="5486400"/>
              <a:ext cx="1295400" cy="914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Initialize</a:t>
              </a: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5829300" y="5503653"/>
              <a:ext cx="1295400" cy="914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Finalize</a:t>
              </a:r>
            </a:p>
          </p:txBody>
        </p:sp>
        <p:cxnSp>
          <p:nvCxnSpPr>
            <p:cNvPr id="14" name="Straight Arrow Connector 13"/>
            <p:cNvCxnSpPr>
              <a:stCxn id="6" idx="3"/>
              <a:endCxn id="7" idx="1"/>
            </p:cNvCxnSpPr>
            <p:nvPr/>
          </p:nvCxnSpPr>
          <p:spPr>
            <a:xfrm flipV="1">
              <a:off x="2971800" y="2441275"/>
              <a:ext cx="2590800" cy="5751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H="1" flipV="1">
              <a:off x="2891646" y="3012055"/>
              <a:ext cx="708804" cy="1178945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2667000" y="4876800"/>
              <a:ext cx="933450" cy="626854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4972050" y="4876800"/>
              <a:ext cx="857250" cy="626854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V="1">
              <a:off x="4972050" y="3012055"/>
              <a:ext cx="857250" cy="1339971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H="1">
              <a:off x="4724400" y="2898475"/>
              <a:ext cx="828675" cy="1292525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3464561" y="1683912"/>
              <a:ext cx="167417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Input Available/</a:t>
              </a:r>
              <a:br>
                <a:rPr lang="en-US" dirty="0"/>
              </a:br>
              <a:r>
                <a:rPr lang="en-US" dirty="0"/>
                <a:t>Event Finished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222153" y="4696775"/>
              <a:ext cx="89428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Process</a:t>
              </a:r>
              <a:br>
                <a:rPr lang="en-US" dirty="0"/>
              </a:br>
              <a:r>
                <a:rPr lang="en-US" dirty="0"/>
                <a:t>Start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201716" y="4665453"/>
              <a:ext cx="89428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Process</a:t>
              </a:r>
              <a:br>
                <a:rPr lang="en-US" dirty="0"/>
              </a:br>
              <a:r>
                <a:rPr lang="en-US" dirty="0"/>
                <a:t>End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398398" y="3358874"/>
              <a:ext cx="100534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Blocks</a:t>
              </a:r>
              <a:br>
                <a:rPr lang="en-US" dirty="0"/>
              </a:br>
              <a:r>
                <a:rPr lang="en-US" dirty="0"/>
                <a:t>for Input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809021" y="2955829"/>
              <a:ext cx="1361840" cy="92333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dirty="0"/>
                <a:t>Scheduled onto</a:t>
              </a:r>
              <a:br>
                <a:rPr lang="en-US" dirty="0"/>
              </a:br>
              <a:r>
                <a:rPr lang="en-US" dirty="0"/>
                <a:t>processor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330051" y="3633915"/>
              <a:ext cx="1117614" cy="646331"/>
            </a:xfrm>
            <a:prstGeom prst="rect">
              <a:avLst/>
            </a:prstGeom>
            <a:noFill/>
          </p:spPr>
          <p:txBody>
            <a:bodyPr wrap="none" lIns="91440" tIns="45720" rIns="91440" bIns="45720" rtlCol="0" anchor="t">
              <a:spAutoFit/>
            </a:bodyPr>
            <a:lstStyle/>
            <a:p>
              <a:r>
                <a:rPr lang="en-US" dirty="0"/>
                <a:t>Scheduler</a:t>
              </a:r>
              <a:br>
                <a:rPr lang="en-US" dirty="0"/>
              </a:br>
              <a:r>
                <a:rPr lang="en-US" dirty="0"/>
                <a:t>swaps off</a:t>
              </a:r>
              <a:endParaRPr lang="en-US"/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6248400" y="1689663"/>
            <a:ext cx="2696764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Lifecycle of a process:</a:t>
            </a:r>
          </a:p>
          <a:p>
            <a:br>
              <a:rPr lang="en-US" sz="2000" dirty="0"/>
            </a:br>
            <a:r>
              <a:rPr lang="en-US" sz="2000" dirty="0"/>
              <a:t>Spends most of its life</a:t>
            </a:r>
            <a:br>
              <a:rPr lang="en-US" sz="2000" dirty="0"/>
            </a:br>
            <a:r>
              <a:rPr lang="en-US" sz="2000" dirty="0"/>
              <a:t>between ready and</a:t>
            </a:r>
            <a:br>
              <a:rPr lang="en-US" sz="2000" dirty="0"/>
            </a:br>
            <a:r>
              <a:rPr lang="en-US" sz="2000" dirty="0"/>
              <a:t>running.</a:t>
            </a:r>
          </a:p>
          <a:p>
            <a:endParaRPr lang="en-US" sz="2000" dirty="0"/>
          </a:p>
          <a:p>
            <a:r>
              <a:rPr lang="en-US" sz="2000" dirty="0"/>
              <a:t>When a process can’t</a:t>
            </a:r>
            <a:br>
              <a:rPr lang="en-US" sz="2000" dirty="0"/>
            </a:br>
            <a:r>
              <a:rPr lang="en-US" sz="2000" dirty="0"/>
              <a:t>continue it </a:t>
            </a:r>
            <a:r>
              <a:rPr lang="en-US" sz="2000" b="1" i="1" dirty="0"/>
              <a:t>blocks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r>
              <a:rPr lang="en-US" sz="2000" dirty="0"/>
              <a:t>Blocking examples: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“Press any key to</a:t>
            </a:r>
            <a:br>
              <a:rPr lang="en-US" sz="2000" dirty="0"/>
            </a:br>
            <a:r>
              <a:rPr lang="en-US" sz="2000" dirty="0"/>
              <a:t>continue”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Wait for hard drive</a:t>
            </a:r>
            <a:br>
              <a:rPr lang="en-US" sz="2000" dirty="0"/>
            </a:br>
            <a:r>
              <a:rPr lang="en-US" sz="2000" dirty="0"/>
              <a:t>to become available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Wait for lock/</a:t>
            </a:r>
            <a:r>
              <a:rPr lang="en-US" sz="2000" dirty="0" err="1"/>
              <a:t>mutex</a:t>
            </a:r>
            <a:br>
              <a:rPr lang="en-US" sz="2000" dirty="0"/>
            </a:br>
            <a:r>
              <a:rPr lang="en-US" sz="2000" dirty="0"/>
              <a:t>to become available</a:t>
            </a:r>
          </a:p>
        </p:txBody>
      </p:sp>
    </p:spTree>
    <p:extLst>
      <p:ext uri="{BB962C8B-B14F-4D97-AF65-F5344CB8AC3E}">
        <p14:creationId xmlns:p14="http://schemas.microsoft.com/office/powerpoint/2010/main" val="743636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The </a:t>
            </a:r>
            <a:r>
              <a:rPr lang="en-US" sz="2400" i="1" dirty="0"/>
              <a:t>CPU scheduler</a:t>
            </a:r>
            <a:r>
              <a:rPr lang="en-US" sz="2400" dirty="0"/>
              <a:t> shares the processor among running processes</a:t>
            </a:r>
          </a:p>
          <a:p>
            <a:r>
              <a:rPr lang="en-US" sz="2400" dirty="0"/>
              <a:t>Single processor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Multi-processor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838200" y="4953000"/>
            <a:ext cx="71628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962564" y="4419600"/>
            <a:ext cx="1143000" cy="457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Process A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314934" y="4419600"/>
            <a:ext cx="11430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Process B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667304" y="4419600"/>
            <a:ext cx="1143000" cy="457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Process A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019674" y="4419600"/>
            <a:ext cx="11430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Process B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372045" y="4419600"/>
            <a:ext cx="1143000" cy="457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Process A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838200" y="5867400"/>
            <a:ext cx="71628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962564" y="5334000"/>
            <a:ext cx="1143000" cy="457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Process C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314934" y="5334000"/>
            <a:ext cx="11430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Process D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667304" y="5334000"/>
            <a:ext cx="1143000" cy="457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Process C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019674" y="5334000"/>
            <a:ext cx="11430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Process D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372045" y="5334000"/>
            <a:ext cx="1143000" cy="457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Process C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838200" y="2905780"/>
            <a:ext cx="7192589" cy="599420"/>
            <a:chOff x="838200" y="2905780"/>
            <a:chExt cx="7192589" cy="59942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838200" y="3505200"/>
              <a:ext cx="7162800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962564" y="2971800"/>
              <a:ext cx="1143000" cy="4572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Process A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314934" y="2971800"/>
              <a:ext cx="1143000" cy="457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Process B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667304" y="2971800"/>
              <a:ext cx="1143000" cy="4572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Process C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019674" y="2971800"/>
              <a:ext cx="1143000" cy="4572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Process A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372045" y="2971800"/>
              <a:ext cx="1143000" cy="457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Process B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591245" y="2905780"/>
              <a:ext cx="43954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/>
                <a:t>…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7591245" y="4353580"/>
            <a:ext cx="4395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…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591245" y="5267980"/>
            <a:ext cx="4395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695264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Switch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914400" y="1706940"/>
            <a:ext cx="7192589" cy="599420"/>
            <a:chOff x="838200" y="2905780"/>
            <a:chExt cx="7192589" cy="59942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838200" y="3505200"/>
              <a:ext cx="7162800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962564" y="2971800"/>
              <a:ext cx="1143000" cy="4572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Process A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314934" y="2971800"/>
              <a:ext cx="1143000" cy="457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Process B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667304" y="2971800"/>
              <a:ext cx="1143000" cy="4572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Process C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019674" y="2971800"/>
              <a:ext cx="1143000" cy="4572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Process A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372045" y="2971800"/>
              <a:ext cx="1143000" cy="457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Process B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591245" y="2905780"/>
              <a:ext cx="43954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/>
                <a:t>…</a:t>
              </a:r>
            </a:p>
          </p:txBody>
        </p:sp>
      </p:grpSp>
      <p:sp>
        <p:nvSpPr>
          <p:cNvPr id="14" name="Oval 13"/>
          <p:cNvSpPr/>
          <p:nvPr/>
        </p:nvSpPr>
        <p:spPr>
          <a:xfrm>
            <a:off x="1976887" y="1659147"/>
            <a:ext cx="6858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276600" y="1659147"/>
            <a:ext cx="6858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648200" y="1659147"/>
            <a:ext cx="6858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002547" y="1659147"/>
            <a:ext cx="685800" cy="685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262096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A </a:t>
            </a:r>
            <a:r>
              <a:rPr lang="en-US" sz="2000" i="1" dirty="0"/>
              <a:t>context switch </a:t>
            </a:r>
            <a:r>
              <a:rPr lang="en-US" sz="2000" dirty="0"/>
              <a:t>occurs when the process currently executing on a processor changes.</a:t>
            </a:r>
          </a:p>
          <a:p>
            <a:r>
              <a:rPr lang="en-US" sz="2000" dirty="0"/>
              <a:t>So called because the processor context (program counter, register file) is swapped out.</a:t>
            </a:r>
          </a:p>
          <a:p>
            <a:r>
              <a:rPr lang="en-US" sz="2000" b="1" dirty="0"/>
              <a:t>Not apparent from the process point of view.</a:t>
            </a:r>
          </a:p>
          <a:p>
            <a:r>
              <a:rPr lang="en-US" sz="2000" dirty="0"/>
              <a:t>On desktop Linux, commonly happens 1000 times per second. Slower on mobile devices for better battery life.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2391134" y="2344947"/>
            <a:ext cx="571501" cy="5506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3567562" y="2393831"/>
            <a:ext cx="394838" cy="5017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4648200" y="2393831"/>
            <a:ext cx="342901" cy="5017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5486400" y="2393831"/>
            <a:ext cx="676095" cy="5506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7276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Switch Mechanism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151334"/>
              </p:ext>
            </p:extLst>
          </p:nvPr>
        </p:nvGraphicFramePr>
        <p:xfrm>
          <a:off x="5576977" y="1706880"/>
          <a:ext cx="2590800" cy="22250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Program Counter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Register File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Memory Map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 Files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Accounting Info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61581" y="1245213"/>
            <a:ext cx="36039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Process Control Block (PCB)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694427" y="1947591"/>
            <a:ext cx="1657120" cy="1219200"/>
            <a:chOff x="762000" y="1600200"/>
            <a:chExt cx="1657120" cy="1219200"/>
          </a:xfrm>
        </p:grpSpPr>
        <p:sp>
          <p:nvSpPr>
            <p:cNvPr id="8" name="Oval 7"/>
            <p:cNvSpPr/>
            <p:nvPr/>
          </p:nvSpPr>
          <p:spPr>
            <a:xfrm>
              <a:off x="1143000" y="1905000"/>
              <a:ext cx="914400" cy="914400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1600200" y="1905000"/>
              <a:ext cx="0" cy="4572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 flipV="1">
              <a:off x="1617453" y="2348319"/>
              <a:ext cx="287547" cy="1388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762000" y="1600200"/>
              <a:ext cx="16571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Hardware Clock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201838" y="1706878"/>
            <a:ext cx="914400" cy="1977664"/>
            <a:chOff x="3200400" y="3202168"/>
            <a:chExt cx="914400" cy="1977664"/>
          </a:xfrm>
        </p:grpSpPr>
        <p:sp>
          <p:nvSpPr>
            <p:cNvPr id="18" name="Rectangle 17"/>
            <p:cNvSpPr/>
            <p:nvPr/>
          </p:nvSpPr>
          <p:spPr>
            <a:xfrm>
              <a:off x="3200400" y="3202168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CPU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200400" y="4116568"/>
              <a:ext cx="914400" cy="5316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Program Counter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200400" y="4648200"/>
              <a:ext cx="914400" cy="5316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Register</a:t>
              </a:r>
              <a:br>
                <a:rPr lang="en-US" sz="1600" dirty="0"/>
              </a:br>
              <a:r>
                <a:rPr lang="en-US" sz="1600" dirty="0"/>
                <a:t>File</a:t>
              </a:r>
            </a:p>
          </p:txBody>
        </p:sp>
      </p:grpSp>
      <p:cxnSp>
        <p:nvCxnSpPr>
          <p:cNvPr id="22" name="Straight Arrow Connector 21"/>
          <p:cNvCxnSpPr/>
          <p:nvPr/>
        </p:nvCxnSpPr>
        <p:spPr>
          <a:xfrm>
            <a:off x="2021457" y="2695710"/>
            <a:ext cx="1180381" cy="694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4116238" y="1871391"/>
            <a:ext cx="1460740" cy="93950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4130615" y="2340795"/>
            <a:ext cx="1460740" cy="93950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435916" y="3810000"/>
            <a:ext cx="8229600" cy="2514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600" dirty="0"/>
              <a:t>CPU is executing process in </a:t>
            </a:r>
            <a:r>
              <a:rPr lang="en-US" sz="1600" dirty="0" err="1"/>
              <a:t>userspace</a:t>
            </a:r>
            <a:endParaRPr lang="en-US" sz="1600" dirty="0"/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Hardware timer interrupt occurs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CPU saves PC and register file in PCB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Jumps to Interrupt Service Routine (ISR)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ISR saves other process state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ISR passes control to OS scheduler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OS Scheduler picks next process to run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Loads next process state from PCB to processor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827558" y="4648199"/>
            <a:ext cx="28106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Process never knows</a:t>
            </a:r>
            <a:br>
              <a:rPr lang="en-US" sz="2400" b="1" i="1" dirty="0"/>
            </a:br>
            <a:r>
              <a:rPr lang="en-US" sz="2400" b="1" i="1" dirty="0"/>
              <a:t>it was interrupted!</a:t>
            </a:r>
          </a:p>
        </p:txBody>
      </p:sp>
    </p:spTree>
    <p:extLst>
      <p:ext uri="{BB962C8B-B14F-4D97-AF65-F5344CB8AC3E}">
        <p14:creationId xmlns:p14="http://schemas.microsoft.com/office/powerpoint/2010/main" val="1766395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1753</TotalTime>
  <Words>375</Words>
  <Application>Microsoft Office PowerPoint</Application>
  <PresentationFormat>On-screen Show (4:3)</PresentationFormat>
  <Paragraphs>122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Custom Design</vt:lpstr>
      <vt:lpstr>Processes</vt:lpstr>
      <vt:lpstr>Definition</vt:lpstr>
      <vt:lpstr>Kernel Process Data Structures</vt:lpstr>
      <vt:lpstr>Process State Diagram</vt:lpstr>
      <vt:lpstr>Multi-Programming</vt:lpstr>
      <vt:lpstr>Context Switch</vt:lpstr>
      <vt:lpstr>Context Switch Mechanism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74</cp:revision>
  <dcterms:created xsi:type="dcterms:W3CDTF">2016-01-21T02:03:40Z</dcterms:created>
  <dcterms:modified xsi:type="dcterms:W3CDTF">2024-02-02T14:36:12Z</dcterms:modified>
</cp:coreProperties>
</file>