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9" r:id="rId3"/>
    <p:sldId id="260" r:id="rId4"/>
    <p:sldId id="261" r:id="rId5"/>
    <p:sldId id="262" r:id="rId6"/>
    <p:sldId id="264" r:id="rId7"/>
    <p:sldId id="265" r:id="rId8"/>
    <p:sldId id="263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DA5"/>
    <a:srgbClr val="47FF4D"/>
    <a:srgbClr val="720D1A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20" y="5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4FB44-D9BB-4AE5-A1A8-90C00510A7C0}" type="datetimeFigureOut">
              <a:rPr lang="en-US" smtClean="0"/>
              <a:pPr/>
              <a:t>2/22/2023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D4BF9-4F82-4169-95B0-797E1744D4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97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03DA5"/>
                </a:solidFill>
                <a:latin typeface="Georgi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715000"/>
            <a:ext cx="9144000" cy="11430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6825" y="5775701"/>
            <a:ext cx="4070350" cy="1021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38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BFBFBF"/>
                </a:solidFill>
              </a:defRPr>
            </a:lvl1pPr>
          </a:lstStyle>
          <a:p>
            <a:fld id="{A773B20C-5347-4FF9-A9F0-76F937F6021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261419"/>
            <a:ext cx="2286000" cy="573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003DA5"/>
          </a:solidFill>
          <a:latin typeface="Georg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Physical and Data-Link Layers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/>
          <a:p>
            <a:r>
              <a:rPr lang="en-US" sz="1800" dirty="0"/>
              <a:t>David Ferry</a:t>
            </a:r>
            <a:br>
              <a:rPr lang="en-US" sz="1800" dirty="0"/>
            </a:br>
            <a:r>
              <a:rPr lang="en-US" sz="1800" dirty="0"/>
              <a:t>CSCI 2510 – Principles of Computer Systems</a:t>
            </a:r>
          </a:p>
          <a:p>
            <a:r>
              <a:rPr lang="en-US" sz="1800" dirty="0"/>
              <a:t>Saint Louis University</a:t>
            </a:r>
            <a:br>
              <a:rPr lang="en-US" sz="1800" dirty="0"/>
            </a:br>
            <a:r>
              <a:rPr lang="en-US" sz="1800" dirty="0"/>
              <a:t>St. Louis, MO 63103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CEB2C-6A6F-4D5A-A7CB-10C407B9E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next?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A54304-4D43-45EF-8CAA-F6E8CABE9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We have seen how two machines directly connected via the same medium can exchange messages.</a:t>
            </a:r>
          </a:p>
          <a:p>
            <a:r>
              <a:rPr lang="en-US" sz="2000" dirty="0"/>
              <a:t>What if they’re not on the same medium? E.g. what if A and C want to talk via a shared friend called B?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E616CC-2B0E-4074-8711-40C5286D8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E79A59-00DC-4441-87BB-2A4D09946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B6B0AFF8-0C58-4AB5-BD75-0908E06796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9981694"/>
              </p:ext>
            </p:extLst>
          </p:nvPr>
        </p:nvGraphicFramePr>
        <p:xfrm>
          <a:off x="609600" y="1666309"/>
          <a:ext cx="1371600" cy="2595880"/>
        </p:xfrm>
        <a:graphic>
          <a:graphicData uri="http://schemas.openxmlformats.org/drawingml/2006/table">
            <a:tbl>
              <a:tblPr bandRow="1">
                <a:tableStyleId>{3C2FFA5D-87B4-456A-9821-1D502468CF0F}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14427106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Application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294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306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Session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9877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Transport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82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Network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09388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Data-Link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49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Physical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062241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7BA9F6F-DCB7-4324-A18C-230A19B60F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4595208"/>
              </p:ext>
            </p:extLst>
          </p:nvPr>
        </p:nvGraphicFramePr>
        <p:xfrm>
          <a:off x="6019800" y="1666309"/>
          <a:ext cx="1371600" cy="2595880"/>
        </p:xfrm>
        <a:graphic>
          <a:graphicData uri="http://schemas.openxmlformats.org/drawingml/2006/table">
            <a:tbl>
              <a:tblPr bandRow="1">
                <a:tableStyleId>{69C7853C-536D-4A76-A0AE-DD22124D55A5}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14427106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Application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294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306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Session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9877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Transport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82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Network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09388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Data-Link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49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Physical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062241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3DE9C4D-D304-4878-8547-F364EDA5FA27}"/>
              </a:ext>
            </a:extLst>
          </p:cNvPr>
          <p:cNvCxnSpPr>
            <a:cxnSpLocks/>
          </p:cNvCxnSpPr>
          <p:nvPr/>
        </p:nvCxnSpPr>
        <p:spPr>
          <a:xfrm>
            <a:off x="2220310" y="1828800"/>
            <a:ext cx="3560380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66CA7EC-7136-4AF4-AE75-39DD2BC66ECE}"/>
              </a:ext>
            </a:extLst>
          </p:cNvPr>
          <p:cNvCxnSpPr>
            <a:cxnSpLocks/>
          </p:cNvCxnSpPr>
          <p:nvPr/>
        </p:nvCxnSpPr>
        <p:spPr>
          <a:xfrm>
            <a:off x="2220310" y="2590800"/>
            <a:ext cx="3560380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DF47D8B-005B-43C9-9A49-665B2123E1C9}"/>
              </a:ext>
            </a:extLst>
          </p:cNvPr>
          <p:cNvCxnSpPr>
            <a:cxnSpLocks/>
          </p:cNvCxnSpPr>
          <p:nvPr/>
        </p:nvCxnSpPr>
        <p:spPr>
          <a:xfrm>
            <a:off x="2220310" y="2971800"/>
            <a:ext cx="3560380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A61903D-4C99-4655-BD02-73AB8AC1A026}"/>
              </a:ext>
            </a:extLst>
          </p:cNvPr>
          <p:cNvCxnSpPr>
            <a:cxnSpLocks/>
          </p:cNvCxnSpPr>
          <p:nvPr/>
        </p:nvCxnSpPr>
        <p:spPr>
          <a:xfrm>
            <a:off x="2220310" y="4070130"/>
            <a:ext cx="3560380" cy="0"/>
          </a:xfrm>
          <a:prstGeom prst="straightConnector1">
            <a:avLst/>
          </a:prstGeom>
          <a:ln w="38100">
            <a:solidFill>
              <a:srgbClr val="FF0000"/>
            </a:solidFill>
            <a:prstDash val="solid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87FA0C7-24A7-4A5F-A767-767C96D554D8}"/>
              </a:ext>
            </a:extLst>
          </p:cNvPr>
          <p:cNvCxnSpPr>
            <a:cxnSpLocks/>
          </p:cNvCxnSpPr>
          <p:nvPr/>
        </p:nvCxnSpPr>
        <p:spPr>
          <a:xfrm>
            <a:off x="662150" y="1905000"/>
            <a:ext cx="0" cy="2178268"/>
          </a:xfrm>
          <a:prstGeom prst="straightConnector1">
            <a:avLst/>
          </a:prstGeom>
          <a:ln w="38100">
            <a:solidFill>
              <a:srgbClr val="FF0000"/>
            </a:solidFill>
            <a:prstDash val="solid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82C164B-1907-4BD1-9DA3-064D989536BA}"/>
              </a:ext>
            </a:extLst>
          </p:cNvPr>
          <p:cNvCxnSpPr>
            <a:cxnSpLocks/>
          </p:cNvCxnSpPr>
          <p:nvPr/>
        </p:nvCxnSpPr>
        <p:spPr>
          <a:xfrm flipV="1">
            <a:off x="7336220" y="1905000"/>
            <a:ext cx="0" cy="2172276"/>
          </a:xfrm>
          <a:prstGeom prst="straightConnector1">
            <a:avLst/>
          </a:prstGeom>
          <a:ln w="38100">
            <a:solidFill>
              <a:srgbClr val="FF0000"/>
            </a:solidFill>
            <a:prstDash val="solid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B90B960-445F-46A4-95D8-66C8F42DF50C}"/>
              </a:ext>
            </a:extLst>
          </p:cNvPr>
          <p:cNvSpPr txBox="1"/>
          <p:nvPr/>
        </p:nvSpPr>
        <p:spPr>
          <a:xfrm>
            <a:off x="3226762" y="2805121"/>
            <a:ext cx="1547475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Socket to Socket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DC88260-C1C9-4264-8A2E-E2BAF22D9D07}"/>
              </a:ext>
            </a:extLst>
          </p:cNvPr>
          <p:cNvCxnSpPr>
            <a:cxnSpLocks/>
          </p:cNvCxnSpPr>
          <p:nvPr/>
        </p:nvCxnSpPr>
        <p:spPr>
          <a:xfrm>
            <a:off x="2220310" y="3352800"/>
            <a:ext cx="3560380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0FCDE0D-0BC4-4752-8168-D04D85E80659}"/>
              </a:ext>
            </a:extLst>
          </p:cNvPr>
          <p:cNvCxnSpPr>
            <a:cxnSpLocks/>
          </p:cNvCxnSpPr>
          <p:nvPr/>
        </p:nvCxnSpPr>
        <p:spPr>
          <a:xfrm>
            <a:off x="2220310" y="3733800"/>
            <a:ext cx="3560380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D0DD44EB-1FA5-4F03-B5AB-E03C00DA21F7}"/>
              </a:ext>
            </a:extLst>
          </p:cNvPr>
          <p:cNvSpPr txBox="1"/>
          <p:nvPr/>
        </p:nvSpPr>
        <p:spPr>
          <a:xfrm>
            <a:off x="2955983" y="3555594"/>
            <a:ext cx="2089033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Hardware to Hardware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8775E68-5FEC-4071-9E90-31412F0D1AE0}"/>
              </a:ext>
            </a:extLst>
          </p:cNvPr>
          <p:cNvSpPr txBox="1"/>
          <p:nvPr/>
        </p:nvSpPr>
        <p:spPr>
          <a:xfrm>
            <a:off x="3030041" y="3183523"/>
            <a:ext cx="1940916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Interface to Interface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48D9683-BBB2-4DFB-9270-EE3461474962}"/>
              </a:ext>
            </a:extLst>
          </p:cNvPr>
          <p:cNvSpPr txBox="1"/>
          <p:nvPr/>
        </p:nvSpPr>
        <p:spPr>
          <a:xfrm>
            <a:off x="3079927" y="3924784"/>
            <a:ext cx="1841145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Physical Connection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E4E383D-8F8F-43F0-9EC8-DA994FEF4572}"/>
              </a:ext>
            </a:extLst>
          </p:cNvPr>
          <p:cNvSpPr txBox="1"/>
          <p:nvPr/>
        </p:nvSpPr>
        <p:spPr>
          <a:xfrm>
            <a:off x="2834796" y="1637406"/>
            <a:ext cx="2331407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Application to Application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90ABFEB-CE1D-45A1-9380-431885B429D5}"/>
              </a:ext>
            </a:extLst>
          </p:cNvPr>
          <p:cNvSpPr txBox="1"/>
          <p:nvPr/>
        </p:nvSpPr>
        <p:spPr>
          <a:xfrm>
            <a:off x="3289920" y="2431206"/>
            <a:ext cx="1421158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Entity to Entity</a:t>
            </a:r>
          </a:p>
        </p:txBody>
      </p:sp>
    </p:spTree>
    <p:extLst>
      <p:ext uri="{BB962C8B-B14F-4D97-AF65-F5344CB8AC3E}">
        <p14:creationId xmlns:p14="http://schemas.microsoft.com/office/powerpoint/2010/main" val="2948031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BB95E-9E0D-4306-B9E6-59BE9FB9F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/>
              <a:t>Recall: Layered Abstraction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BE16E-9E5B-4390-A8F4-DC8AF9493B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0760"/>
            <a:ext cx="8424886" cy="3460749"/>
          </a:xfrm>
        </p:spPr>
        <p:txBody>
          <a:bodyPr>
            <a:normAutofit fontScale="77500" lnSpcReduction="20000"/>
          </a:bodyPr>
          <a:lstStyle/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400" dirty="0"/>
              <a:t>Each layer has a logical connection to its corresponding layer</a:t>
            </a:r>
          </a:p>
          <a:p>
            <a:r>
              <a:rPr lang="en-US" sz="2400" dirty="0"/>
              <a:t>Data originates at the application layer and makes it’s way up and down the stack as necessary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491E21-EBD8-497A-9613-9CE16E082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B6A34C-D0DB-49ED-A185-3607F64BB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01C4F90-8198-4D00-9AA8-F4D9EEBB4D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7458169"/>
              </p:ext>
            </p:extLst>
          </p:nvPr>
        </p:nvGraphicFramePr>
        <p:xfrm>
          <a:off x="609600" y="1666309"/>
          <a:ext cx="1371600" cy="2595880"/>
        </p:xfrm>
        <a:graphic>
          <a:graphicData uri="http://schemas.openxmlformats.org/drawingml/2006/table">
            <a:tbl>
              <a:tblPr bandRow="1">
                <a:tableStyleId>{3C2FFA5D-87B4-456A-9821-1D502468CF0F}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14427106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Application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294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306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Session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9877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Transport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82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Network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09388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Data-Link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49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Physical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062241"/>
                  </a:ext>
                </a:extLst>
              </a:tr>
            </a:tbl>
          </a:graphicData>
        </a:graphic>
      </p:graphicFrame>
      <p:graphicFrame>
        <p:nvGraphicFramePr>
          <p:cNvPr id="8" name="Table 6">
            <a:extLst>
              <a:ext uri="{FF2B5EF4-FFF2-40B4-BE49-F238E27FC236}">
                <a16:creationId xmlns:a16="http://schemas.microsoft.com/office/drawing/2014/main" id="{97976A9E-DA06-4D65-86A0-9C33026A02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249820"/>
              </p:ext>
            </p:extLst>
          </p:nvPr>
        </p:nvGraphicFramePr>
        <p:xfrm>
          <a:off x="6019800" y="1666309"/>
          <a:ext cx="1371600" cy="2595880"/>
        </p:xfrm>
        <a:graphic>
          <a:graphicData uri="http://schemas.openxmlformats.org/drawingml/2006/table">
            <a:tbl>
              <a:tblPr bandRow="1">
                <a:tableStyleId>{69C7853C-536D-4A76-A0AE-DD22124D55A5}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14427106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Application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294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306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Session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9877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Transport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82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Network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09388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Data-Link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49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Physical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062241"/>
                  </a:ext>
                </a:extLst>
              </a:tr>
            </a:tbl>
          </a:graphicData>
        </a:graphic>
      </p:graphicFrame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ACF8B51-AE65-4DDF-9BB3-A206FD8F619F}"/>
              </a:ext>
            </a:extLst>
          </p:cNvPr>
          <p:cNvCxnSpPr>
            <a:cxnSpLocks/>
          </p:cNvCxnSpPr>
          <p:nvPr/>
        </p:nvCxnSpPr>
        <p:spPr>
          <a:xfrm>
            <a:off x="2220310" y="1828800"/>
            <a:ext cx="3560380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86B3764-9423-46E0-A4DB-68EA168DD609}"/>
              </a:ext>
            </a:extLst>
          </p:cNvPr>
          <p:cNvCxnSpPr>
            <a:cxnSpLocks/>
          </p:cNvCxnSpPr>
          <p:nvPr/>
        </p:nvCxnSpPr>
        <p:spPr>
          <a:xfrm>
            <a:off x="2220310" y="2590800"/>
            <a:ext cx="3560380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C26F76A-2F31-4CB8-BEF3-7F3A376E553F}"/>
              </a:ext>
            </a:extLst>
          </p:cNvPr>
          <p:cNvCxnSpPr>
            <a:cxnSpLocks/>
          </p:cNvCxnSpPr>
          <p:nvPr/>
        </p:nvCxnSpPr>
        <p:spPr>
          <a:xfrm>
            <a:off x="2220310" y="2971800"/>
            <a:ext cx="3560380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41718BF-7B9A-4DCD-B8BE-68C3C0E80187}"/>
              </a:ext>
            </a:extLst>
          </p:cNvPr>
          <p:cNvCxnSpPr>
            <a:cxnSpLocks/>
          </p:cNvCxnSpPr>
          <p:nvPr/>
        </p:nvCxnSpPr>
        <p:spPr>
          <a:xfrm>
            <a:off x="2220310" y="4070130"/>
            <a:ext cx="3560380" cy="0"/>
          </a:xfrm>
          <a:prstGeom prst="straightConnector1">
            <a:avLst/>
          </a:prstGeom>
          <a:ln w="38100">
            <a:solidFill>
              <a:srgbClr val="FF0000"/>
            </a:solidFill>
            <a:prstDash val="solid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05A555D0-E2D9-4C6E-9A9D-9E29F8C32D30}"/>
              </a:ext>
            </a:extLst>
          </p:cNvPr>
          <p:cNvCxnSpPr>
            <a:cxnSpLocks/>
          </p:cNvCxnSpPr>
          <p:nvPr/>
        </p:nvCxnSpPr>
        <p:spPr>
          <a:xfrm>
            <a:off x="662150" y="1905000"/>
            <a:ext cx="0" cy="2178268"/>
          </a:xfrm>
          <a:prstGeom prst="straightConnector1">
            <a:avLst/>
          </a:prstGeom>
          <a:ln w="38100">
            <a:solidFill>
              <a:srgbClr val="FF0000"/>
            </a:solidFill>
            <a:prstDash val="solid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E0ECFC3E-579A-4915-9E53-88E35624C13D}"/>
              </a:ext>
            </a:extLst>
          </p:cNvPr>
          <p:cNvCxnSpPr>
            <a:cxnSpLocks/>
          </p:cNvCxnSpPr>
          <p:nvPr/>
        </p:nvCxnSpPr>
        <p:spPr>
          <a:xfrm flipV="1">
            <a:off x="7336220" y="1905000"/>
            <a:ext cx="0" cy="2172276"/>
          </a:xfrm>
          <a:prstGeom prst="straightConnector1">
            <a:avLst/>
          </a:prstGeom>
          <a:ln w="38100">
            <a:solidFill>
              <a:srgbClr val="FF0000"/>
            </a:solidFill>
            <a:prstDash val="solid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5E905E04-BF1C-4A51-8F26-694217A45A5C}"/>
              </a:ext>
            </a:extLst>
          </p:cNvPr>
          <p:cNvSpPr txBox="1"/>
          <p:nvPr/>
        </p:nvSpPr>
        <p:spPr>
          <a:xfrm>
            <a:off x="3226762" y="2805121"/>
            <a:ext cx="1547475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Socket to Socket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6B83844C-C552-434F-AE3F-153E0331605E}"/>
              </a:ext>
            </a:extLst>
          </p:cNvPr>
          <p:cNvCxnSpPr>
            <a:cxnSpLocks/>
          </p:cNvCxnSpPr>
          <p:nvPr/>
        </p:nvCxnSpPr>
        <p:spPr>
          <a:xfrm>
            <a:off x="2220310" y="3352800"/>
            <a:ext cx="3560380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D221883D-F3FE-43D3-BB82-15DA4811BB8E}"/>
              </a:ext>
            </a:extLst>
          </p:cNvPr>
          <p:cNvCxnSpPr>
            <a:cxnSpLocks/>
          </p:cNvCxnSpPr>
          <p:nvPr/>
        </p:nvCxnSpPr>
        <p:spPr>
          <a:xfrm>
            <a:off x="2220310" y="3733800"/>
            <a:ext cx="3560380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596F814B-F536-4F50-801B-2AB6BCADE4D8}"/>
              </a:ext>
            </a:extLst>
          </p:cNvPr>
          <p:cNvSpPr txBox="1"/>
          <p:nvPr/>
        </p:nvSpPr>
        <p:spPr>
          <a:xfrm>
            <a:off x="2955983" y="3555594"/>
            <a:ext cx="2089033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Hardware to Hardware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E38BF0A-6CA2-4D40-8ED9-B680E69660EE}"/>
              </a:ext>
            </a:extLst>
          </p:cNvPr>
          <p:cNvSpPr txBox="1"/>
          <p:nvPr/>
        </p:nvSpPr>
        <p:spPr>
          <a:xfrm>
            <a:off x="3030041" y="3183523"/>
            <a:ext cx="1940916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Interface to Interface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0FF4891-9035-4C74-B908-5F2B84FCC881}"/>
              </a:ext>
            </a:extLst>
          </p:cNvPr>
          <p:cNvSpPr txBox="1"/>
          <p:nvPr/>
        </p:nvSpPr>
        <p:spPr>
          <a:xfrm>
            <a:off x="3079927" y="3924784"/>
            <a:ext cx="1841145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Physical Connection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B423EF7-B9D6-4D8A-905D-70CF6D75D1F8}"/>
              </a:ext>
            </a:extLst>
          </p:cNvPr>
          <p:cNvSpPr txBox="1"/>
          <p:nvPr/>
        </p:nvSpPr>
        <p:spPr>
          <a:xfrm>
            <a:off x="2834796" y="1637406"/>
            <a:ext cx="2331407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Application to Application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CDE9E5F-6DD2-4740-A9CD-D22271EEBCF1}"/>
              </a:ext>
            </a:extLst>
          </p:cNvPr>
          <p:cNvSpPr txBox="1"/>
          <p:nvPr/>
        </p:nvSpPr>
        <p:spPr>
          <a:xfrm>
            <a:off x="3289920" y="2431206"/>
            <a:ext cx="1421158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Entity to Entity</a:t>
            </a:r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E837872D-3C3A-680E-6447-33D97FFB5023}"/>
              </a:ext>
            </a:extLst>
          </p:cNvPr>
          <p:cNvSpPr/>
          <p:nvPr/>
        </p:nvSpPr>
        <p:spPr>
          <a:xfrm>
            <a:off x="7543801" y="1666309"/>
            <a:ext cx="187587" cy="1103451"/>
          </a:xfrm>
          <a:prstGeom prst="rightBrac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id="{AFE04A15-5DA7-8603-ADA2-C1ADBF59A1DA}"/>
              </a:ext>
            </a:extLst>
          </p:cNvPr>
          <p:cNvSpPr/>
          <p:nvPr/>
        </p:nvSpPr>
        <p:spPr>
          <a:xfrm>
            <a:off x="7543800" y="2821333"/>
            <a:ext cx="187587" cy="1103451"/>
          </a:xfrm>
          <a:prstGeom prst="rightBrac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17FBA-EA5B-A1D7-6E36-B0F4045C25F8}"/>
              </a:ext>
            </a:extLst>
          </p:cNvPr>
          <p:cNvSpPr txBox="1"/>
          <p:nvPr/>
        </p:nvSpPr>
        <p:spPr>
          <a:xfrm>
            <a:off x="7678799" y="2032901"/>
            <a:ext cx="13608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Application</a:t>
            </a:r>
            <a:br>
              <a:rPr lang="en-US" dirty="0"/>
            </a:br>
            <a:r>
              <a:rPr lang="en-US" dirty="0"/>
              <a:t>Programmer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DC8DD4E-88A7-DF24-711B-DE896B081A4A}"/>
              </a:ext>
            </a:extLst>
          </p:cNvPr>
          <p:cNvSpPr txBox="1"/>
          <p:nvPr/>
        </p:nvSpPr>
        <p:spPr>
          <a:xfrm>
            <a:off x="7790853" y="3049892"/>
            <a:ext cx="11187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Operating</a:t>
            </a:r>
            <a:br>
              <a:rPr lang="en-US" dirty="0"/>
            </a:br>
            <a:r>
              <a:rPr lang="en-US" dirty="0"/>
              <a:t>System</a:t>
            </a:r>
          </a:p>
        </p:txBody>
      </p:sp>
    </p:spTree>
    <p:extLst>
      <p:ext uri="{BB962C8B-B14F-4D97-AF65-F5344CB8AC3E}">
        <p14:creationId xmlns:p14="http://schemas.microsoft.com/office/powerpoint/2010/main" val="3804840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6A1E3-57A6-4564-9A26-03D8B303D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Physical Layer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0CA081-78A8-4FA2-95DF-71B78279B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Specifies the physical communication medium, such as:</a:t>
            </a:r>
          </a:p>
          <a:p>
            <a:r>
              <a:rPr lang="en-US" sz="2000" dirty="0"/>
              <a:t>Wire size, twists per inch</a:t>
            </a:r>
          </a:p>
          <a:p>
            <a:r>
              <a:rPr lang="en-US" sz="2000" dirty="0"/>
              <a:t>Connectors</a:t>
            </a:r>
          </a:p>
          <a:p>
            <a:r>
              <a:rPr lang="en-US" sz="2000" dirty="0"/>
              <a:t>Voltages</a:t>
            </a:r>
          </a:p>
          <a:p>
            <a:r>
              <a:rPr lang="en-US" sz="2000" dirty="0"/>
              <a:t>Radio frequencies</a:t>
            </a:r>
          </a:p>
          <a:p>
            <a:r>
              <a:rPr lang="en-US" sz="2000" dirty="0"/>
              <a:t>Timings</a:t>
            </a:r>
          </a:p>
          <a:p>
            <a:r>
              <a:rPr lang="en-US" sz="2000" dirty="0"/>
              <a:t>Representation of a bit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Example: 10BASE-T stands for a 10 Megabit baseband transmission over twisted pair wiring</a:t>
            </a:r>
          </a:p>
          <a:p>
            <a:r>
              <a:rPr lang="en-US" sz="2000" dirty="0"/>
              <a:t>8-pin ethernet cable</a:t>
            </a:r>
          </a:p>
          <a:p>
            <a:r>
              <a:rPr lang="en-US" sz="2000" dirty="0"/>
              <a:t>+/- 2.5-volt signaling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7BF996-6105-4B35-A0FE-0B6359877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E56F17-66C1-458C-A6FF-F1C2A05AF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833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CA755-C918-4B56-8138-F8103827A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Data-Link Layer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789D93-767D-4776-9A5A-C3B6B047F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dirty="0"/>
              <a:t>Uses the physical layer to communicate between devices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Examples: Ethernet, 802.11 Wi-Fi, GSM voice/data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Each device is a distinct communication endpoint identified via MAC addresses: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MAC (Media Access Control) Address:</a:t>
            </a:r>
          </a:p>
          <a:p>
            <a:r>
              <a:rPr lang="en-US" sz="2000" dirty="0"/>
              <a:t>Identifies a device that can send/receive over the medium</a:t>
            </a:r>
          </a:p>
          <a:p>
            <a:r>
              <a:rPr lang="en-US" sz="2000" dirty="0"/>
              <a:t>Some media can have many devices: e.g. Wi-Fi or Ethernet when using a hub</a:t>
            </a:r>
          </a:p>
          <a:p>
            <a:r>
              <a:rPr lang="en-US" sz="2000" dirty="0"/>
              <a:t>6 bytes- e.g. 1A:2B:3C:4D:5E:6F</a:t>
            </a:r>
          </a:p>
          <a:p>
            <a:r>
              <a:rPr lang="en-US" sz="2000" dirty="0"/>
              <a:t>This ID is only used for signaling, any device can change its MAC address whenever it wants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B2EC30-D937-4028-A991-8DBF5033A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16DC3F-E7EF-44C5-9E1A-200FC6BF0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648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EBC7C-085D-4E5D-AA3F-844CB6AB0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Data-Link Frames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30AD6-2A41-46CA-9F4B-9610E1E905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Data-Link question: How do I send a </a:t>
            </a:r>
            <a:r>
              <a:rPr lang="en-US" sz="2000" b="1" i="1" dirty="0"/>
              <a:t>frame</a:t>
            </a:r>
            <a:r>
              <a:rPr lang="en-US" sz="2000" dirty="0"/>
              <a:t> of data from one device to another?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Ethernet Frame: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Preamble: 56 alternating 1’s and 0’s</a:t>
            </a:r>
          </a:p>
          <a:p>
            <a:r>
              <a:rPr lang="en-US" sz="2000" dirty="0"/>
              <a:t>Frame start: unique start byte</a:t>
            </a:r>
          </a:p>
          <a:p>
            <a:r>
              <a:rPr lang="en-US" sz="2000" dirty="0" err="1"/>
              <a:t>Ethertype</a:t>
            </a:r>
            <a:r>
              <a:rPr lang="en-US" sz="2000" dirty="0"/>
              <a:t>: specifies type of payload</a:t>
            </a:r>
          </a:p>
          <a:p>
            <a:r>
              <a:rPr lang="en-US" sz="2000" dirty="0"/>
              <a:t>CRC: ensures data integrity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51DA23-BFA8-4ECC-882B-CB6DE331C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0CC5CE-0A16-4D8D-9A1E-1B23E8149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DCE382E6-631F-424A-B937-C7DAB4275F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3590436"/>
              </p:ext>
            </p:extLst>
          </p:nvPr>
        </p:nvGraphicFramePr>
        <p:xfrm>
          <a:off x="822434" y="3223101"/>
          <a:ext cx="7696200" cy="1280160"/>
        </p:xfrm>
        <a:graphic>
          <a:graphicData uri="http://schemas.openxmlformats.org/drawingml/2006/table">
            <a:tbl>
              <a:tblPr bandRow="1">
                <a:effectLst/>
                <a:tableStyleId>{3C2FFA5D-87B4-456A-9821-1D502468CF0F}</a:tableStyleId>
              </a:tblPr>
              <a:tblGrid>
                <a:gridCol w="1257812">
                  <a:extLst>
                    <a:ext uri="{9D8B030D-6E8A-4147-A177-3AD203B41FA5}">
                      <a16:colId xmlns:a16="http://schemas.microsoft.com/office/drawing/2014/main" val="2153114434"/>
                    </a:ext>
                  </a:extLst>
                </a:gridCol>
                <a:gridCol w="951988">
                  <a:extLst>
                    <a:ext uri="{9D8B030D-6E8A-4147-A177-3AD203B41FA5}">
                      <a16:colId xmlns:a16="http://schemas.microsoft.com/office/drawing/2014/main" val="2862897739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42961614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8032145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18264197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81847819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8965436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Preamble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Frame Start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MAC Destination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MAC Source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Ethertype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Payload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CRC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1283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 bytes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 byte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 bytes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 bytes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 bytes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Up to </a:t>
                      </a:r>
                      <a:br>
                        <a:rPr lang="en-US" dirty="0"/>
                      </a:br>
                      <a:r>
                        <a:rPr lang="en-US" dirty="0"/>
                        <a:t>1500 bytes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 bytes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2866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3573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052B5-0A4D-4126-A3C8-4F1394E15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Ethernet Transmission Protocol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C3F2E4-4FD2-4496-ABA6-113019787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Frames are sent under the Carrier Sense – Multiple Access  with Collision Detection protocol, or CSMA/CD for short</a:t>
            </a:r>
          </a:p>
          <a:p>
            <a:pPr marL="0" indent="0">
              <a:buNone/>
            </a:pP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Ready frame for transmission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Wait for an idle medium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Transmit and monitor for collision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If collision: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600" dirty="0"/>
              <a:t>Send jamming signal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600" dirty="0"/>
              <a:t>If exceeds </a:t>
            </a:r>
            <a:r>
              <a:rPr lang="en-US" sz="1600" dirty="0" err="1"/>
              <a:t>max_retries</a:t>
            </a:r>
            <a:r>
              <a:rPr lang="en-US" sz="1600" dirty="0"/>
              <a:t> then abort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600" dirty="0"/>
              <a:t>Otherwise retransmit with random exponential </a:t>
            </a:r>
            <a:r>
              <a:rPr lang="en-US" sz="1600" dirty="0" err="1"/>
              <a:t>backoff</a:t>
            </a:r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2914F3-ADE6-4F8C-B1C0-54C0636EE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812652-E85F-4456-B7FE-A46DD8324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472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F95C0-14C8-4C09-A134-F6F5DB7E0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Exponential </a:t>
            </a:r>
            <a:r>
              <a:rPr lang="en-US" dirty="0" err="1"/>
              <a:t>Backoff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AA1939-8A6E-4EC2-96E7-54A799B13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Problem: When do we try and retransmit after a collision?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Can’t retry immediately- why?</a:t>
            </a:r>
          </a:p>
          <a:p>
            <a:r>
              <a:rPr lang="en-US" sz="2000" dirty="0"/>
              <a:t>Adding a random delay helps reduce number of repeat collisions for a small number of devices.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What if a channel is very busy and many collisions could occur? Exponential </a:t>
            </a:r>
            <a:r>
              <a:rPr lang="en-US" sz="2000" dirty="0" err="1"/>
              <a:t>backoff</a:t>
            </a:r>
            <a:r>
              <a:rPr lang="en-US" sz="2000" dirty="0"/>
              <a:t> clears the congestion rapidly. E.g.:</a:t>
            </a:r>
          </a:p>
          <a:p>
            <a:pPr marL="0" indent="0">
              <a:buNone/>
            </a:pP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First collision wait 10-20us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Second collision wait 20-100us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Third collision wait 100-1000us, etc.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5CA046-2F0A-4259-A34E-9DDD9B92C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CEDD94-A9C0-4E41-96C1-BC8DD621B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201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459C9-2BDF-453C-8D9D-3FD8909AF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Ensuring Data Integrity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B45A55-AE46-4E29-B98D-677D2310A8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Problem: How to ensure that the message received is the message that was intended to be sent? </a:t>
            </a:r>
          </a:p>
          <a:p>
            <a:r>
              <a:rPr lang="en-US" sz="2000" dirty="0"/>
              <a:t>The electronic world is a noisy place- bit flips, etc. regularly happen.</a:t>
            </a:r>
          </a:p>
          <a:p>
            <a:r>
              <a:rPr lang="en-US" sz="2000" dirty="0"/>
              <a:t>Easiest possible algorithm: transmit the same message two, three, or more times and compare for accuracy</a:t>
            </a:r>
          </a:p>
          <a:p>
            <a:pPr lvl="1"/>
            <a:r>
              <a:rPr lang="en-US" sz="1600" dirty="0"/>
              <a:t>Why not use this?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The CRC is a hash function:</a:t>
            </a:r>
          </a:p>
          <a:p>
            <a:r>
              <a:rPr lang="en-US" sz="2000" dirty="0"/>
              <a:t>The hash is not stable- flipping even one bit of an input leads to a different hash outcome</a:t>
            </a:r>
          </a:p>
          <a:p>
            <a:r>
              <a:rPr lang="en-US" sz="2000" dirty="0"/>
              <a:t>The hash is fast to compute in hardware, unlike our cryptographic hashes we used earlier in the course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716C08-2277-41A1-8B49-4D1B24FBA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462114-3973-4912-AC5A-84567DE9B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987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0A44B-ADCF-4A07-91A8-3CBD6A5CB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CRC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6B3FD1-9217-4AB5-8164-7E4B6C8DB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/>
              <a:t>After the frame has been readied, the sender computes the CRC check value appends it to the frame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The frame is transmitted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After the frame is received, the receiver re-computes the CRC check value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If the two values match, then the frame is very highly likely to be intact (small chance of hash collisions)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If they do not match, the frame is discarded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DC2176-8F5D-4C97-8E15-01491D291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1B298B-5A2E-41A0-88E4-4E434ED22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3458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1999</TotalTime>
  <Words>784</Words>
  <Application>Microsoft Office PowerPoint</Application>
  <PresentationFormat>On-screen Show (4:3)</PresentationFormat>
  <Paragraphs>174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Georgia</vt:lpstr>
      <vt:lpstr>Verdana</vt:lpstr>
      <vt:lpstr>Office Theme</vt:lpstr>
      <vt:lpstr>Physical and Data-Link Layers</vt:lpstr>
      <vt:lpstr>Recall: Layered Abstraction</vt:lpstr>
      <vt:lpstr>Physical Layer</vt:lpstr>
      <vt:lpstr>Data-Link Layer</vt:lpstr>
      <vt:lpstr>Data-Link Frames</vt:lpstr>
      <vt:lpstr>Ethernet Transmission Protocol</vt:lpstr>
      <vt:lpstr>Exponential Backoff</vt:lpstr>
      <vt:lpstr>Ensuring Data Integrity</vt:lpstr>
      <vt:lpstr>CRC Procedure</vt:lpstr>
      <vt:lpstr>What next?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david_n_laura</dc:creator>
  <cp:lastModifiedBy>David Ferry</cp:lastModifiedBy>
  <cp:revision>65</cp:revision>
  <dcterms:created xsi:type="dcterms:W3CDTF">2016-01-21T02:03:40Z</dcterms:created>
  <dcterms:modified xsi:type="dcterms:W3CDTF">2023-02-23T02:14:38Z</dcterms:modified>
</cp:coreProperties>
</file>