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  <p:sldId id="267" r:id="rId13"/>
    <p:sldId id="269" r:id="rId14"/>
    <p:sldId id="272" r:id="rId15"/>
    <p:sldId id="273" r:id="rId16"/>
    <p:sldId id="274" r:id="rId17"/>
    <p:sldId id="270" r:id="rId18"/>
    <p:sldId id="275" r:id="rId19"/>
    <p:sldId id="276" r:id="rId20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6D9"/>
    <a:srgbClr val="EDEBCF"/>
    <a:srgbClr val="D3F2D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4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4189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8538"/>
            <a:ext cx="19431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8538"/>
            <a:ext cx="56769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886200"/>
            <a:ext cx="7677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19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876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33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7907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85800" y="2012950"/>
            <a:ext cx="77724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Intro to Linux and C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CSCI 2400/ ECE 3217:  Computer Architecture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685800" y="3886200"/>
            <a:ext cx="7678738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Instructors: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Ferry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Linux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Hello program in C</a:t>
            </a:r>
          </a:p>
          <a:p>
            <a:r>
              <a:rPr lang="en-US" dirty="0" smtClean="0"/>
              <a:t>Compiling</a:t>
            </a:r>
            <a:endParaRPr lang="en-US" dirty="0"/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582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at Bell Labs to write Unix</a:t>
            </a:r>
          </a:p>
          <a:p>
            <a:pPr lvl="1"/>
            <a:r>
              <a:rPr lang="en-US" dirty="0" smtClean="0"/>
              <a:t>Practical language for practical projects</a:t>
            </a:r>
          </a:p>
          <a:p>
            <a:pPr lvl="1"/>
            <a:r>
              <a:rPr lang="en-US" dirty="0" smtClean="0"/>
              <a:t>Most OSes are written mostly in C (some assembly code)</a:t>
            </a:r>
          </a:p>
          <a:p>
            <a:pPr lvl="1"/>
            <a:r>
              <a:rPr lang="en-US" dirty="0" smtClean="0"/>
              <a:t>Most system libraries and tools are written entirely in C</a:t>
            </a:r>
          </a:p>
          <a:p>
            <a:r>
              <a:rPr lang="en-US" dirty="0" smtClean="0"/>
              <a:t>Small, simple language</a:t>
            </a:r>
          </a:p>
          <a:p>
            <a:pPr lvl="1"/>
            <a:r>
              <a:rPr lang="en-US" dirty="0" smtClean="0"/>
              <a:t>Easy to learn (especially at the time)</a:t>
            </a:r>
          </a:p>
          <a:p>
            <a:pPr lvl="1"/>
            <a:r>
              <a:rPr lang="en-US" dirty="0" smtClean="0"/>
              <a:t>Easy to port to different </a:t>
            </a:r>
            <a:r>
              <a:rPr lang="en-US" dirty="0" smtClean="0"/>
              <a:t>platforms</a:t>
            </a:r>
          </a:p>
          <a:p>
            <a:r>
              <a:rPr lang="en-US" dirty="0"/>
              <a:t>Designed to replace Assembly Language</a:t>
            </a:r>
          </a:p>
          <a:p>
            <a:pPr lvl="1"/>
            <a:r>
              <a:rPr lang="en-US" dirty="0"/>
              <a:t>Provides low-level access to memory</a:t>
            </a:r>
          </a:p>
          <a:p>
            <a:pPr lvl="1"/>
            <a:r>
              <a:rPr lang="en-US" dirty="0" smtClean="0"/>
              <a:t>Most operations map closely to assembly language operations</a:t>
            </a:r>
          </a:p>
          <a:p>
            <a:r>
              <a:rPr lang="en-US" dirty="0"/>
              <a:t>Strongly typed, static type checking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, unsigned, float, double, char, etc.</a:t>
            </a:r>
          </a:p>
          <a:p>
            <a:pPr lvl="1"/>
            <a:r>
              <a:rPr lang="en-US" dirty="0" smtClean="0"/>
              <a:t>No runtime protection</a:t>
            </a:r>
            <a:endParaRPr lang="en-US" dirty="0" smtClean="0"/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2986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Checking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primitive types: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, unsigned, float, double, char, etc.</a:t>
            </a:r>
          </a:p>
          <a:p>
            <a:endParaRPr lang="en-US" dirty="0"/>
          </a:p>
          <a:p>
            <a:r>
              <a:rPr lang="en-US" dirty="0" smtClean="0"/>
              <a:t>The compiler </a:t>
            </a:r>
            <a:r>
              <a:rPr lang="en-US" i="1" dirty="0" smtClean="0"/>
              <a:t>will not </a:t>
            </a:r>
            <a:r>
              <a:rPr lang="en-US" dirty="0" smtClean="0"/>
              <a:t>warn about possibly unsafe operations: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int</a:t>
            </a:r>
            <a:r>
              <a:rPr lang="en-US" dirty="0" smtClean="0"/>
              <a:t> a;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unsigned b;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 = a</a:t>
            </a:r>
            <a:r>
              <a:rPr lang="en-US" dirty="0" smtClean="0"/>
              <a:t>;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Correctness is up to the programmer!</a:t>
            </a:r>
          </a:p>
          <a:p>
            <a:pPr lvl="1"/>
            <a:r>
              <a:rPr lang="en-US" dirty="0" smtClean="0"/>
              <a:t>This kind of stuff is usually a bad idea though…</a:t>
            </a:r>
            <a:endParaRPr lang="en-US" dirty="0" smtClean="0"/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1373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Line Input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main() function has two arguments:</a:t>
            </a:r>
          </a:p>
          <a:p>
            <a:pPr lvl="1"/>
            <a:r>
              <a:rPr lang="en-US" dirty="0" err="1" smtClean="0"/>
              <a:t>argc</a:t>
            </a:r>
            <a:r>
              <a:rPr lang="en-US" dirty="0" smtClean="0"/>
              <a:t> is the number of arguments</a:t>
            </a:r>
          </a:p>
          <a:p>
            <a:pPr lvl="1"/>
            <a:r>
              <a:rPr lang="en-US" dirty="0" err="1" smtClean="0"/>
              <a:t>argv</a:t>
            </a:r>
            <a:r>
              <a:rPr lang="en-US" dirty="0" smtClean="0"/>
              <a:t> is a vector of strings that hold those arguments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E.g.: printing all values as strings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 ){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for(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argc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 ){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(“%s\n”, </a:t>
            </a:r>
            <a:r>
              <a:rPr lang="en-US" dirty="0" err="1" smtClean="0"/>
              <a:t>argv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921143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Strings to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convert “42” into the numeric value 42?</a:t>
            </a:r>
          </a:p>
          <a:p>
            <a:endParaRPr lang="en-US" dirty="0"/>
          </a:p>
          <a:p>
            <a:r>
              <a:rPr lang="en-US" dirty="0" err="1" smtClean="0"/>
              <a:t>atoi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Fast, easy, but dirty</a:t>
            </a:r>
          </a:p>
          <a:p>
            <a:pPr lvl="1"/>
            <a:r>
              <a:rPr lang="en-US" dirty="0" smtClean="0"/>
              <a:t>No safety or type checking</a:t>
            </a:r>
          </a:p>
          <a:p>
            <a:pPr lvl="1"/>
            <a:r>
              <a:rPr lang="en-US" dirty="0" smtClean="0"/>
              <a:t>Undefined behavior on overflow</a:t>
            </a:r>
          </a:p>
          <a:p>
            <a:endParaRPr lang="en-US" dirty="0"/>
          </a:p>
          <a:p>
            <a:r>
              <a:rPr lang="en-US" dirty="0" err="1" smtClean="0"/>
              <a:t>scanf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Works with floats and other data types</a:t>
            </a:r>
          </a:p>
          <a:p>
            <a:pPr lvl="1"/>
            <a:r>
              <a:rPr lang="en-US" dirty="0" smtClean="0"/>
              <a:t>Undefined behavior on overflow</a:t>
            </a:r>
          </a:p>
          <a:p>
            <a:endParaRPr lang="en-US" dirty="0"/>
          </a:p>
          <a:p>
            <a:r>
              <a:rPr lang="en-US" dirty="0" err="1" smtClean="0"/>
              <a:t>strtol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Robust error checking, industrial grade</a:t>
            </a:r>
          </a:p>
        </p:txBody>
      </p:sp>
    </p:spTree>
    <p:extLst>
      <p:ext uri="{BB962C8B-B14F-4D97-AF65-F5344CB8AC3E}">
        <p14:creationId xmlns:p14="http://schemas.microsoft.com/office/powerpoint/2010/main" val="312934637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Pages! (A.K.A. man pages)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of C (and much more beside) is documented in the </a:t>
            </a:r>
            <a:br>
              <a:rPr lang="en-US" dirty="0" smtClean="0"/>
            </a:br>
            <a:r>
              <a:rPr lang="en-US" i="1" dirty="0" smtClean="0"/>
              <a:t>manual pages</a:t>
            </a:r>
            <a:r>
              <a:rPr lang="en-US" dirty="0" smtClean="0"/>
              <a:t>, use them!</a:t>
            </a:r>
            <a:endParaRPr lang="en-US" i="1" dirty="0" smtClean="0"/>
          </a:p>
          <a:p>
            <a:r>
              <a:rPr lang="en-US" dirty="0" smtClean="0"/>
              <a:t>At the command prompt: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man </a:t>
            </a:r>
            <a:r>
              <a:rPr lang="en-US" i="1" dirty="0" err="1" smtClean="0"/>
              <a:t>man</a:t>
            </a:r>
            <a:r>
              <a:rPr lang="en-US" dirty="0" smtClean="0"/>
              <a:t> – manual for the manual pages()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man </a:t>
            </a:r>
            <a:r>
              <a:rPr lang="en-US" i="1" dirty="0" err="1" smtClean="0"/>
              <a:t>atoi</a:t>
            </a:r>
            <a:r>
              <a:rPr lang="en-US" dirty="0" smtClean="0"/>
              <a:t> – manual for the function </a:t>
            </a:r>
            <a:r>
              <a:rPr lang="en-US" dirty="0" err="1" smtClean="0"/>
              <a:t>atoi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man </a:t>
            </a:r>
            <a:r>
              <a:rPr lang="en-US" i="1" dirty="0" err="1" smtClean="0"/>
              <a:t>scanf</a:t>
            </a:r>
            <a:r>
              <a:rPr lang="en-US" dirty="0" smtClean="0"/>
              <a:t> – manual page for the function </a:t>
            </a:r>
            <a:r>
              <a:rPr lang="en-US" dirty="0" err="1" smtClean="0"/>
              <a:t>scanf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Sometimes there are collisions: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i="1" dirty="0" smtClean="0"/>
              <a:t>man </a:t>
            </a:r>
            <a:r>
              <a:rPr lang="en-US" i="1" dirty="0" err="1" smtClean="0"/>
              <a:t>printf</a:t>
            </a:r>
            <a:r>
              <a:rPr lang="en-US" dirty="0" smtClean="0"/>
              <a:t> – manual page for the bash command </a:t>
            </a:r>
            <a:r>
              <a:rPr lang="en-US" dirty="0" err="1" smtClean="0"/>
              <a:t>printf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man 3 </a:t>
            </a:r>
            <a:r>
              <a:rPr lang="en-US" i="1" dirty="0" err="1" smtClean="0"/>
              <a:t>printf</a:t>
            </a:r>
            <a:r>
              <a:rPr lang="en-US" dirty="0" smtClean="0"/>
              <a:t> – manual page for the C function </a:t>
            </a:r>
            <a:r>
              <a:rPr lang="en-US" dirty="0" err="1" smtClean="0"/>
              <a:t>printf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man </a:t>
            </a:r>
            <a:r>
              <a:rPr lang="en-US" i="1" dirty="0" err="1" smtClean="0"/>
              <a:t>man</a:t>
            </a:r>
            <a:r>
              <a:rPr lang="en-US" dirty="0" smtClean="0"/>
              <a:t> – shows man page sections</a:t>
            </a:r>
          </a:p>
        </p:txBody>
      </p:sp>
    </p:spTree>
    <p:extLst>
      <p:ext uri="{BB962C8B-B14F-4D97-AF65-F5344CB8AC3E}">
        <p14:creationId xmlns:p14="http://schemas.microsoft.com/office/powerpoint/2010/main" val="90923194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 smtClean="0"/>
              <a:t>Usual arithmetic operators:</a:t>
            </a:r>
          </a:p>
          <a:p>
            <a:pPr lvl="1"/>
            <a:r>
              <a:rPr lang="en-US" dirty="0" smtClean="0"/>
              <a:t>+, -, *, %, /, =</a:t>
            </a:r>
          </a:p>
          <a:p>
            <a:endParaRPr lang="en-US" dirty="0"/>
          </a:p>
          <a:p>
            <a:r>
              <a:rPr lang="en-US" dirty="0" smtClean="0"/>
              <a:t>Bitwise operators:</a:t>
            </a:r>
          </a:p>
          <a:p>
            <a:pPr lvl="1"/>
            <a:r>
              <a:rPr lang="en-US" dirty="0" smtClean="0"/>
              <a:t>&amp; - AND</a:t>
            </a:r>
          </a:p>
          <a:p>
            <a:pPr lvl="1"/>
            <a:r>
              <a:rPr lang="en-US" dirty="0" smtClean="0"/>
              <a:t>| - OR</a:t>
            </a:r>
          </a:p>
          <a:p>
            <a:pPr lvl="1"/>
            <a:r>
              <a:rPr lang="en-US" dirty="0" smtClean="0"/>
              <a:t>^ - XOR</a:t>
            </a:r>
          </a:p>
          <a:p>
            <a:pPr lvl="1"/>
            <a:r>
              <a:rPr lang="en-US" dirty="0" smtClean="0"/>
              <a:t>~ - complement</a:t>
            </a:r>
          </a:p>
          <a:p>
            <a:pPr lvl="1"/>
            <a:r>
              <a:rPr lang="en-US" dirty="0" smtClean="0"/>
              <a:t>&lt;&lt; - left shift</a:t>
            </a:r>
          </a:p>
          <a:p>
            <a:pPr lvl="1"/>
            <a:r>
              <a:rPr lang="en-US" dirty="0" smtClean="0"/>
              <a:t>&gt;&gt; - right shift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Ternary operator: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Logical Operators:</a:t>
            </a:r>
          </a:p>
          <a:p>
            <a:pPr lvl="1"/>
            <a:r>
              <a:rPr lang="en-US" dirty="0" smtClean="0"/>
              <a:t>&amp;&amp; - logical AND</a:t>
            </a:r>
          </a:p>
          <a:p>
            <a:pPr lvl="1"/>
            <a:r>
              <a:rPr lang="en-US" dirty="0" smtClean="0"/>
              <a:t>|| - logical OR</a:t>
            </a:r>
          </a:p>
          <a:p>
            <a:pPr lvl="1"/>
            <a:r>
              <a:rPr lang="en-US" dirty="0" smtClean="0"/>
              <a:t>! </a:t>
            </a:r>
            <a:r>
              <a:rPr lang="en-US" dirty="0"/>
              <a:t>-</a:t>
            </a:r>
            <a:r>
              <a:rPr lang="en-US" dirty="0" smtClean="0"/>
              <a:t> logical NOT</a:t>
            </a:r>
          </a:p>
          <a:p>
            <a:pPr lvl="1"/>
            <a:endParaRPr lang="en-US" dirty="0"/>
          </a:p>
          <a:p>
            <a:r>
              <a:rPr lang="en-US" dirty="0" smtClean="0"/>
              <a:t>Relational Operators</a:t>
            </a:r>
          </a:p>
          <a:p>
            <a:pPr lvl="1"/>
            <a:r>
              <a:rPr lang="en-US" dirty="0" smtClean="0"/>
              <a:t>== - True if equal</a:t>
            </a:r>
          </a:p>
          <a:p>
            <a:pPr lvl="1"/>
            <a:r>
              <a:rPr lang="en-US" dirty="0" smtClean="0"/>
              <a:t>!= - True if not equal</a:t>
            </a:r>
          </a:p>
          <a:p>
            <a:pPr lvl="1"/>
            <a:r>
              <a:rPr lang="en-US" dirty="0" smtClean="0"/>
              <a:t>&lt; - True if less than</a:t>
            </a:r>
          </a:p>
          <a:p>
            <a:pPr lvl="1"/>
            <a:r>
              <a:rPr lang="en-US" dirty="0" smtClean="0"/>
              <a:t>&gt; - True if greater than</a:t>
            </a:r>
          </a:p>
          <a:p>
            <a:pPr lvl="1"/>
            <a:r>
              <a:rPr lang="en-US" dirty="0" smtClean="0"/>
              <a:t>&lt;= - True if less or equal</a:t>
            </a:r>
          </a:p>
          <a:p>
            <a:pPr lvl="1"/>
            <a:r>
              <a:rPr lang="en-US" dirty="0" smtClean="0"/>
              <a:t>&gt;= - True if greater or equal</a:t>
            </a:r>
            <a:endParaRPr lang="en-US" dirty="0"/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049" y="6129453"/>
            <a:ext cx="4421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</a:t>
            </a:r>
            <a:r>
              <a:rPr lang="en-US" sz="2000" dirty="0" err="1" smtClean="0"/>
              <a:t>cond</a:t>
            </a:r>
            <a:r>
              <a:rPr lang="en-US" sz="2000" dirty="0" smtClean="0"/>
              <a:t>) ? (exec if true ) : (exec if false)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262302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Hello, world! </a:t>
            </a:r>
            <a:r>
              <a:rPr lang="en-US" dirty="0"/>
              <a:t>i</a:t>
            </a:r>
            <a:r>
              <a:rPr lang="en-US" dirty="0" smtClean="0"/>
              <a:t>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 ){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= 42;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(“Hello, world!\n”);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(“Value of </a:t>
            </a:r>
            <a:r>
              <a:rPr lang="en-US" dirty="0" err="1" smtClean="0"/>
              <a:t>var</a:t>
            </a:r>
            <a:r>
              <a:rPr lang="en-US" dirty="0" smtClean="0"/>
              <a:t>: %d\n”, </a:t>
            </a:r>
            <a:r>
              <a:rPr lang="en-US" dirty="0" err="1" smtClean="0"/>
              <a:t>var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0;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6596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C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the </a:t>
            </a:r>
            <a:r>
              <a:rPr lang="en-US" dirty="0" err="1" smtClean="0"/>
              <a:t>gcc</a:t>
            </a:r>
            <a:r>
              <a:rPr lang="en-US" dirty="0" smtClean="0"/>
              <a:t> compiler</a:t>
            </a:r>
          </a:p>
          <a:p>
            <a:endParaRPr lang="en-US" dirty="0"/>
          </a:p>
          <a:p>
            <a:r>
              <a:rPr lang="en-US" dirty="0" smtClean="0"/>
              <a:t>If you have a program named </a:t>
            </a:r>
            <a:r>
              <a:rPr lang="en-US" dirty="0" err="1" smtClean="0"/>
              <a:t>prog.c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gcc</a:t>
            </a:r>
            <a:r>
              <a:rPr lang="en-US" dirty="0" smtClean="0"/>
              <a:t> -Wall -o </a:t>
            </a:r>
            <a:r>
              <a:rPr lang="en-US" dirty="0" err="1" smtClean="0"/>
              <a:t>prog</a:t>
            </a:r>
            <a:r>
              <a:rPr lang="en-US" dirty="0" smtClean="0"/>
              <a:t> </a:t>
            </a:r>
            <a:r>
              <a:rPr lang="en-US" dirty="0" err="1" smtClean="0"/>
              <a:t>prog.c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-Wall turns on all warnings</a:t>
            </a:r>
          </a:p>
          <a:p>
            <a:pPr lvl="1"/>
            <a:r>
              <a:rPr lang="en-US" dirty="0" smtClean="0"/>
              <a:t>-o &lt;name&gt; output file name (default is </a:t>
            </a:r>
            <a:r>
              <a:rPr lang="en-US" dirty="0" err="1" smtClean="0"/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rogram files are listed by themselves</a:t>
            </a:r>
          </a:p>
          <a:p>
            <a:pPr lvl="1"/>
            <a:r>
              <a:rPr lang="en-US" dirty="0" smtClean="0"/>
              <a:t>Order isn’t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2454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Linux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Hello program in C</a:t>
            </a:r>
          </a:p>
          <a:p>
            <a:r>
              <a:rPr lang="en-US" dirty="0" smtClean="0"/>
              <a:t>Compiling</a:t>
            </a:r>
            <a:endParaRPr lang="en-US" dirty="0"/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Way back in the day: Bell Labs Unix</a:t>
            </a:r>
          </a:p>
          <a:p>
            <a:pPr lvl="1"/>
            <a:r>
              <a:rPr lang="en-US" dirty="0" smtClean="0"/>
              <a:t>Widely available to students and instructors</a:t>
            </a:r>
          </a:p>
          <a:p>
            <a:pPr lvl="1"/>
            <a:r>
              <a:rPr lang="en-US" dirty="0" smtClean="0"/>
              <a:t>Very machine-independent</a:t>
            </a:r>
          </a:p>
          <a:p>
            <a:r>
              <a:rPr lang="en-US" dirty="0" smtClean="0"/>
              <a:t>Some direct Unix branches (e.g. Berkeley Unix or BSD)</a:t>
            </a:r>
          </a:p>
          <a:p>
            <a:r>
              <a:rPr lang="en-US" dirty="0" smtClean="0"/>
              <a:t>Others were inspired by Unix</a:t>
            </a:r>
          </a:p>
          <a:p>
            <a:pPr lvl="1"/>
            <a:r>
              <a:rPr lang="en-US" dirty="0" err="1" smtClean="0"/>
              <a:t>Minix</a:t>
            </a:r>
            <a:r>
              <a:rPr lang="en-US" dirty="0" smtClean="0"/>
              <a:t>- by Andrew S. </a:t>
            </a:r>
            <a:r>
              <a:rPr lang="en-US" dirty="0" err="1" smtClean="0"/>
              <a:t>Tannenbaum</a:t>
            </a:r>
            <a:r>
              <a:rPr lang="en-US" dirty="0" smtClean="0"/>
              <a:t>, an educational micro kernel</a:t>
            </a:r>
          </a:p>
          <a:p>
            <a:pPr lvl="1"/>
            <a:r>
              <a:rPr lang="en-US" dirty="0" smtClean="0"/>
              <a:t>Could re-implement the high-level design of Unix (e.g. </a:t>
            </a:r>
            <a:r>
              <a:rPr lang="en-US" dirty="0" err="1" smtClean="0"/>
              <a:t>Minix</a:t>
            </a:r>
            <a:r>
              <a:rPr lang="en-US" dirty="0"/>
              <a:t> </a:t>
            </a:r>
            <a:r>
              <a:rPr lang="en-US" dirty="0" smtClean="0"/>
              <a:t>was originally system-call compatible with Unix)</a:t>
            </a:r>
          </a:p>
          <a:p>
            <a:r>
              <a:rPr lang="en-US" dirty="0" smtClean="0"/>
              <a:t>Linus Torvalds saw </a:t>
            </a:r>
            <a:r>
              <a:rPr lang="en-US" dirty="0" err="1" smtClean="0"/>
              <a:t>Minix</a:t>
            </a:r>
            <a:r>
              <a:rPr lang="en-US" dirty="0" smtClean="0"/>
              <a:t> and wanted to do his own version</a:t>
            </a:r>
          </a:p>
          <a:p>
            <a:pPr lvl="1"/>
            <a:r>
              <a:rPr lang="en-US" dirty="0" smtClean="0"/>
              <a:t>Wrote basic kernel from scratch</a:t>
            </a:r>
          </a:p>
          <a:p>
            <a:pPr lvl="1"/>
            <a:r>
              <a:rPr lang="en-US" dirty="0" smtClean="0"/>
              <a:t>Borrowed good ideas from </a:t>
            </a:r>
            <a:r>
              <a:rPr lang="en-US" dirty="0" err="1" smtClean="0"/>
              <a:t>Minix</a:t>
            </a:r>
            <a:endParaRPr lang="en-US" dirty="0" smtClean="0"/>
          </a:p>
          <a:p>
            <a:pPr lvl="1"/>
            <a:r>
              <a:rPr lang="en-US" dirty="0" smtClean="0"/>
              <a:t>Included early support for GNU project software</a:t>
            </a:r>
          </a:p>
          <a:p>
            <a:pPr lvl="1"/>
            <a:r>
              <a:rPr lang="en-US" dirty="0" smtClean="0"/>
              <a:t>Completely free OS and system software</a:t>
            </a:r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0756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small usage in desktop/laptop market (~3% in US)</a:t>
            </a:r>
          </a:p>
          <a:p>
            <a:r>
              <a:rPr lang="en-US" dirty="0" smtClean="0"/>
              <a:t>Android is the biggest OS in mobile computing (~53% of US)</a:t>
            </a:r>
          </a:p>
          <a:p>
            <a:pPr lvl="1"/>
            <a:r>
              <a:rPr lang="en-US" dirty="0" smtClean="0"/>
              <a:t> Up to 85% of devices worldwide</a:t>
            </a:r>
          </a:p>
          <a:p>
            <a:r>
              <a:rPr lang="en-US" dirty="0" smtClean="0"/>
              <a:t>Linux drives internet servers (~97% of public servers)</a:t>
            </a:r>
          </a:p>
          <a:p>
            <a:r>
              <a:rPr lang="en-US" dirty="0" smtClean="0"/>
              <a:t>Linux drives supercomputing (~99% of TOP500 computers)</a:t>
            </a:r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46534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 with Linux at SLU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Linux classroom and Linux lab on 1</a:t>
            </a:r>
            <a:r>
              <a:rPr lang="en-US" baseline="30000" dirty="0" smtClean="0"/>
              <a:t>st</a:t>
            </a:r>
            <a:r>
              <a:rPr lang="en-US" dirty="0" smtClean="0"/>
              <a:t> floor Ritter</a:t>
            </a:r>
          </a:p>
          <a:p>
            <a:r>
              <a:rPr lang="en-US" dirty="0" smtClean="0"/>
              <a:t>Department Linux server: hopper.slu.edu</a:t>
            </a:r>
          </a:p>
          <a:p>
            <a:r>
              <a:rPr lang="en-US" dirty="0" smtClean="0"/>
              <a:t>Should use same username as SLU, but different password</a:t>
            </a:r>
          </a:p>
          <a:p>
            <a:r>
              <a:rPr lang="en-US" dirty="0" smtClean="0"/>
              <a:t>Talk to Dennis about password issues </a:t>
            </a:r>
            <a:r>
              <a:rPr lang="en-US" dirty="0"/>
              <a:t>(office adjacent to lab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Recommended: Login to hopper.slu.edu via </a:t>
            </a:r>
            <a:r>
              <a:rPr lang="en-US" dirty="0" err="1" smtClean="0"/>
              <a:t>ssh</a:t>
            </a:r>
            <a:endParaRPr lang="en-US" dirty="0" smtClean="0"/>
          </a:p>
          <a:p>
            <a:r>
              <a:rPr lang="en-US" dirty="0" smtClean="0"/>
              <a:t>Suggested: Work on local machine in lab</a:t>
            </a:r>
          </a:p>
          <a:p>
            <a:r>
              <a:rPr lang="en-US" dirty="0" smtClean="0"/>
              <a:t>Suggested: Login </a:t>
            </a:r>
            <a:r>
              <a:rPr lang="en-US" dirty="0"/>
              <a:t>to hopper.slu.edu via </a:t>
            </a:r>
            <a:r>
              <a:rPr lang="en-US" dirty="0" err="1"/>
              <a:t>NoMachine</a:t>
            </a:r>
            <a:endParaRPr lang="en-US" dirty="0"/>
          </a:p>
          <a:p>
            <a:r>
              <a:rPr lang="en-US" dirty="0" smtClean="0"/>
              <a:t>You may work however you like, </a:t>
            </a:r>
            <a:r>
              <a:rPr lang="en-US" dirty="0" smtClean="0">
                <a:solidFill>
                  <a:srgbClr val="FF0000"/>
                </a:solidFill>
              </a:rPr>
              <a:t>but I can’t support other methods</a:t>
            </a:r>
            <a:r>
              <a:rPr lang="en-US" dirty="0" smtClean="0"/>
              <a:t> (e.g. Linux in a virtual machine on your laptop)</a:t>
            </a:r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30508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 via 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OSX – can use terminal directly</a:t>
            </a:r>
          </a:p>
          <a:p>
            <a:pPr lvl="1"/>
            <a:r>
              <a:rPr lang="en-US" dirty="0" smtClean="0"/>
              <a:t>Can transfer files with ‘</a:t>
            </a:r>
            <a:r>
              <a:rPr lang="en-US" dirty="0" err="1" smtClean="0"/>
              <a:t>scp</a:t>
            </a:r>
            <a:r>
              <a:rPr lang="en-US" dirty="0" smtClean="0"/>
              <a:t>’ command</a:t>
            </a:r>
          </a:p>
          <a:p>
            <a:r>
              <a:rPr lang="en-US" dirty="0" smtClean="0"/>
              <a:t>From Windows – can use an </a:t>
            </a:r>
            <a:r>
              <a:rPr lang="en-US" dirty="0" err="1" smtClean="0"/>
              <a:t>ssh</a:t>
            </a:r>
            <a:r>
              <a:rPr lang="en-US" dirty="0" smtClean="0"/>
              <a:t> client</a:t>
            </a:r>
          </a:p>
          <a:p>
            <a:pPr lvl="1"/>
            <a:r>
              <a:rPr lang="en-US" dirty="0" smtClean="0"/>
              <a:t>My favorite: Secure Shell extension for Chrome browser</a:t>
            </a:r>
          </a:p>
          <a:p>
            <a:pPr lvl="1"/>
            <a:r>
              <a:rPr lang="en-US" dirty="0" smtClean="0"/>
              <a:t>Plenty of others, just search for them</a:t>
            </a:r>
          </a:p>
          <a:p>
            <a:pPr lvl="1"/>
            <a:r>
              <a:rPr lang="en-US" dirty="0" smtClean="0"/>
              <a:t>Transfer files via </a:t>
            </a:r>
            <a:r>
              <a:rPr lang="en-US" dirty="0" err="1" smtClean="0"/>
              <a:t>WinSCP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Username: your SLU username</a:t>
            </a:r>
          </a:p>
          <a:p>
            <a:r>
              <a:rPr lang="en-US" dirty="0" smtClean="0"/>
              <a:t>Hostname: hopper.slu.edu</a:t>
            </a:r>
          </a:p>
          <a:p>
            <a:endParaRPr lang="en-US" dirty="0"/>
          </a:p>
          <a:p>
            <a:r>
              <a:rPr lang="en-US" dirty="0" smtClean="0"/>
              <a:t>Via terminal: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dferry@hopper.slu.edu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664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command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 one command per line</a:t>
            </a:r>
          </a:p>
          <a:p>
            <a:r>
              <a:rPr lang="en-US" dirty="0" smtClean="0"/>
              <a:t>Lots of programs to accomplish what you want to do</a:t>
            </a:r>
          </a:p>
          <a:p>
            <a:pPr lvl="1"/>
            <a:r>
              <a:rPr lang="en-US" dirty="0" smtClean="0"/>
              <a:t>Just search “How do I accomplish XYZ in Linux terminal?”</a:t>
            </a:r>
          </a:p>
          <a:p>
            <a:r>
              <a:rPr lang="en-US" dirty="0" smtClean="0"/>
              <a:t>Useful</a:t>
            </a:r>
            <a:br>
              <a:rPr lang="en-US" dirty="0" smtClean="0"/>
            </a:br>
            <a:r>
              <a:rPr lang="en-US" dirty="0" smtClean="0"/>
              <a:t>commands: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247571"/>
              </p:ext>
            </p:extLst>
          </p:nvPr>
        </p:nvGraphicFramePr>
        <p:xfrm>
          <a:off x="2286000" y="266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4648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Lists contents of current</a:t>
                      </a:r>
                      <a:r>
                        <a:rPr lang="en-US" baseline="0" dirty="0" smtClean="0"/>
                        <a:t> directory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ls</a:t>
                      </a:r>
                      <a:r>
                        <a:rPr lang="en-US" baseline="0" dirty="0" smtClean="0"/>
                        <a:t> -l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Lists contents in list format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current directory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mkdir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a new directory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</a:t>
                      </a:r>
                      <a:r>
                        <a:rPr lang="en-US" baseline="0" dirty="0" smtClean="0"/>
                        <a:t> a file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rm</a:t>
                      </a:r>
                      <a:r>
                        <a:rPr lang="en-US" dirty="0" smtClean="0"/>
                        <a:t> -r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 a directory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cp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file1 file2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Copies </a:t>
                      </a:r>
                      <a:r>
                        <a:rPr lang="en-US" i="1" dirty="0" smtClean="0"/>
                        <a:t>file1</a:t>
                      </a:r>
                      <a:r>
                        <a:rPr lang="en-US" dirty="0" smtClean="0"/>
                        <a:t>  to </a:t>
                      </a:r>
                      <a:r>
                        <a:rPr lang="en-US" i="1" dirty="0" smtClean="0"/>
                        <a:t>file2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 dirty="0" smtClean="0"/>
                        <a:t>cat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1" baseline="0" dirty="0" smtClean="0"/>
                        <a:t>file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Prints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1" baseline="0" dirty="0" smtClean="0"/>
                        <a:t>file </a:t>
                      </a:r>
                      <a:r>
                        <a:rPr lang="en-US" i="0" baseline="0" dirty="0" smtClean="0"/>
                        <a:t> to the terminal</a:t>
                      </a:r>
                      <a:endParaRPr lang="en-US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wget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1" dirty="0" err="1" smtClean="0"/>
                        <a:t>url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Downloads </a:t>
                      </a:r>
                      <a:r>
                        <a:rPr lang="en-US" i="1" dirty="0" err="1" smtClean="0"/>
                        <a:t>url</a:t>
                      </a:r>
                      <a:r>
                        <a:rPr lang="en-US" i="0" dirty="0" smtClean="0"/>
                        <a:t>  to the current directory</a:t>
                      </a:r>
                      <a:endParaRPr lang="en-US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3704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Editing Text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files- very important!</a:t>
            </a:r>
          </a:p>
          <a:p>
            <a:pPr lvl="1"/>
            <a:r>
              <a:rPr lang="en-US" dirty="0" smtClean="0"/>
              <a:t>C programs for this class</a:t>
            </a:r>
          </a:p>
          <a:p>
            <a:pPr lvl="1"/>
            <a:r>
              <a:rPr lang="en-US" dirty="0" smtClean="0"/>
              <a:t>Very efficient storage for data and configuration</a:t>
            </a:r>
          </a:p>
          <a:p>
            <a:endParaRPr lang="en-US" dirty="0"/>
          </a:p>
          <a:p>
            <a:r>
              <a:rPr lang="en-US" dirty="0" smtClean="0"/>
              <a:t>Classic editors: vi and </a:t>
            </a:r>
            <a:r>
              <a:rPr lang="en-US" dirty="0" err="1" smtClean="0"/>
              <a:t>emacs</a:t>
            </a:r>
            <a:endParaRPr lang="en-US" dirty="0" smtClean="0"/>
          </a:p>
          <a:p>
            <a:pPr lvl="1"/>
            <a:r>
              <a:rPr lang="en-US" dirty="0" smtClean="0"/>
              <a:t>Hard to get started initially</a:t>
            </a:r>
          </a:p>
          <a:p>
            <a:pPr lvl="1"/>
            <a:r>
              <a:rPr lang="en-US" dirty="0" smtClean="0"/>
              <a:t>Way faster once you get the hang of it</a:t>
            </a:r>
          </a:p>
          <a:p>
            <a:pPr lvl="1"/>
            <a:r>
              <a:rPr lang="en-US" dirty="0" smtClean="0"/>
              <a:t>Designed for low-bandwidth, spotty connections (think phone modems)</a:t>
            </a:r>
          </a:p>
          <a:p>
            <a:pPr lvl="1"/>
            <a:r>
              <a:rPr lang="en-US" dirty="0" smtClean="0"/>
              <a:t>Definitely worth it</a:t>
            </a:r>
          </a:p>
          <a:p>
            <a:endParaRPr lang="en-US" dirty="0"/>
          </a:p>
          <a:p>
            <a:r>
              <a:rPr lang="en-US" dirty="0" smtClean="0"/>
              <a:t>Other editors:</a:t>
            </a:r>
          </a:p>
          <a:p>
            <a:pPr lvl="1"/>
            <a:r>
              <a:rPr lang="en-US" dirty="0" smtClean="0"/>
              <a:t>Text editors- search them!</a:t>
            </a:r>
          </a:p>
          <a:p>
            <a:pPr lvl="1"/>
            <a:r>
              <a:rPr lang="en-US" dirty="0" smtClean="0"/>
              <a:t>GUI editors- search them!</a:t>
            </a:r>
            <a:endParaRPr lang="en-US" dirty="0"/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62964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next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good Linux environment you’d like to use</a:t>
            </a:r>
          </a:p>
          <a:p>
            <a:r>
              <a:rPr lang="en-US" dirty="0" smtClean="0"/>
              <a:t>Try logging into hopper.slu.edu</a:t>
            </a:r>
          </a:p>
          <a:p>
            <a:r>
              <a:rPr lang="en-US" dirty="0" smtClean="0"/>
              <a:t>Next homework </a:t>
            </a:r>
            <a:r>
              <a:rPr lang="en-US" smtClean="0"/>
              <a:t>involves writing C code</a:t>
            </a:r>
            <a:endParaRPr lang="en-US"/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48533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609</TotalTime>
  <Pages>0</Pages>
  <Words>943</Words>
  <Characters>0</Characters>
  <Application>Microsoft Office PowerPoint</Application>
  <PresentationFormat>On-screen Show (4:3)</PresentationFormat>
  <Lines>0</Lines>
  <Paragraphs>221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Title Slide</vt:lpstr>
      <vt:lpstr>Title and Content</vt:lpstr>
      <vt:lpstr>PowerPoint Presentation</vt:lpstr>
      <vt:lpstr>Overview</vt:lpstr>
      <vt:lpstr>History of Linux</vt:lpstr>
      <vt:lpstr>Linux Today</vt:lpstr>
      <vt:lpstr>Getting Started with Linux at SLU</vt:lpstr>
      <vt:lpstr>Logging in via SSH</vt:lpstr>
      <vt:lpstr>Using the command line</vt:lpstr>
      <vt:lpstr>Editing Text Files</vt:lpstr>
      <vt:lpstr>For next time:</vt:lpstr>
      <vt:lpstr>Overview</vt:lpstr>
      <vt:lpstr>The C Language</vt:lpstr>
      <vt:lpstr>Type Checking in C</vt:lpstr>
      <vt:lpstr>Command Line Input in C</vt:lpstr>
      <vt:lpstr>Converting Strings to Numbers</vt:lpstr>
      <vt:lpstr>Manual Pages! (A.K.A. man pages)</vt:lpstr>
      <vt:lpstr>C Operators</vt:lpstr>
      <vt:lpstr>Hello, world! in C</vt:lpstr>
      <vt:lpstr>Compiling C programs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David Ferry</cp:lastModifiedBy>
  <cp:revision>81</cp:revision>
  <cp:lastPrinted>2014-01-13T17:48:20Z</cp:lastPrinted>
  <dcterms:created xsi:type="dcterms:W3CDTF">2011-01-05T18:04:29Z</dcterms:created>
  <dcterms:modified xsi:type="dcterms:W3CDTF">2016-09-21T15:49:50Z</dcterms:modified>
</cp:coreProperties>
</file>