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9"/>
  </p:notesMasterIdLst>
  <p:handoutMasterIdLst>
    <p:handoutMasterId r:id="rId40"/>
  </p:handoutMasterIdLst>
  <p:sldIdLst>
    <p:sldId id="256" r:id="rId2"/>
    <p:sldId id="317" r:id="rId3"/>
    <p:sldId id="260" r:id="rId4"/>
    <p:sldId id="315" r:id="rId5"/>
    <p:sldId id="316" r:id="rId6"/>
    <p:sldId id="314" r:id="rId7"/>
    <p:sldId id="258" r:id="rId8"/>
    <p:sldId id="262" r:id="rId9"/>
    <p:sldId id="261" r:id="rId10"/>
    <p:sldId id="263" r:id="rId11"/>
    <p:sldId id="311" r:id="rId12"/>
    <p:sldId id="264" r:id="rId13"/>
    <p:sldId id="313" r:id="rId14"/>
    <p:sldId id="265" r:id="rId15"/>
    <p:sldId id="305" r:id="rId16"/>
    <p:sldId id="266" r:id="rId17"/>
    <p:sldId id="312" r:id="rId18"/>
    <p:sldId id="269" r:id="rId19"/>
    <p:sldId id="268" r:id="rId20"/>
    <p:sldId id="267" r:id="rId21"/>
    <p:sldId id="270" r:id="rId22"/>
    <p:sldId id="306" r:id="rId23"/>
    <p:sldId id="271" r:id="rId24"/>
    <p:sldId id="272" r:id="rId25"/>
    <p:sldId id="273" r:id="rId26"/>
    <p:sldId id="274" r:id="rId27"/>
    <p:sldId id="275" r:id="rId28"/>
    <p:sldId id="307" r:id="rId29"/>
    <p:sldId id="276" r:id="rId30"/>
    <p:sldId id="308" r:id="rId31"/>
    <p:sldId id="309" r:id="rId32"/>
    <p:sldId id="277" r:id="rId33"/>
    <p:sldId id="278" r:id="rId34"/>
    <p:sldId id="283" r:id="rId35"/>
    <p:sldId id="280" r:id="rId36"/>
    <p:sldId id="284" r:id="rId37"/>
    <p:sldId id="304" r:id="rId38"/>
  </p:sldIdLst>
  <p:sldSz cx="9131300" cy="6845300"/>
  <p:notesSz cx="7099300" cy="10234613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CCFF99"/>
    <a:srgbClr val="99FFCC"/>
    <a:srgbClr val="FF3300"/>
    <a:srgbClr val="FFCCFF"/>
    <a:srgbClr val="FFCCCC"/>
    <a:srgbClr val="00CC66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73" autoAdjust="0"/>
    <p:restoredTop sz="90929"/>
  </p:normalViewPr>
  <p:slideViewPr>
    <p:cSldViewPr showGuides="1">
      <p:cViewPr varScale="1">
        <p:scale>
          <a:sx n="65" d="100"/>
          <a:sy n="65" d="100"/>
        </p:scale>
        <p:origin x="-1114" y="-77"/>
      </p:cViewPr>
      <p:guideLst>
        <p:guide orient="horz" pos="336"/>
        <p:guide pos="672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66" d="100"/>
          <a:sy n="66" d="100"/>
        </p:scale>
        <p:origin x="-2766" y="-102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1.xml"/><Relationship Id="rId2" Type="http://schemas.openxmlformats.org/officeDocument/2006/relationships/slide" Target="slides/slide30.xml"/><Relationship Id="rId1" Type="http://schemas.openxmlformats.org/officeDocument/2006/relationships/slide" Target="slides/slide29.xml"/><Relationship Id="rId5" Type="http://schemas.openxmlformats.org/officeDocument/2006/relationships/slide" Target="slides/slide33.xml"/><Relationship Id="rId4" Type="http://schemas.openxmlformats.org/officeDocument/2006/relationships/slide" Target="slides/slide3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234002" y="341155"/>
            <a:ext cx="642982" cy="227496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none" lIns="60413" tIns="23494" rIns="60413" bIns="23494">
            <a:spAutoFit/>
          </a:bodyPr>
          <a:lstStyle/>
          <a:p>
            <a:pPr defTabSz="860890"/>
            <a:r>
              <a:rPr lang="en-US" sz="1300" dirty="0" smtClean="0"/>
              <a:t>15-349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42347633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22350" y="771525"/>
            <a:ext cx="5068888" cy="3802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152058" y="9838377"/>
            <a:ext cx="772826" cy="2274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0413" tIns="23494" rIns="60413" bIns="23494">
            <a:spAutoFit/>
          </a:bodyPr>
          <a:lstStyle/>
          <a:p>
            <a:pPr defTabSz="860890"/>
            <a:r>
              <a:rPr lang="en-US" sz="1300" dirty="0"/>
              <a:t>Page </a:t>
            </a:r>
            <a:fld id="{7132A007-E58E-401B-9376-F68DD637F903}" type="slidenum">
              <a:rPr lang="en-US" sz="1300"/>
              <a:pPr defTabSz="860890"/>
              <a:t>‹#›</a:t>
            </a:fld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40484207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0013" y="2497138"/>
            <a:ext cx="6391275" cy="1749425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4213" y="365125"/>
            <a:ext cx="7762875" cy="1139825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5625" y="247650"/>
            <a:ext cx="2203450" cy="6184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62712" cy="6184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725" y="4398963"/>
            <a:ext cx="7762875" cy="13589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725" y="2901950"/>
            <a:ext cx="7762875" cy="1497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19200"/>
            <a:ext cx="4070350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3263" y="1219200"/>
            <a:ext cx="4071937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6900" cy="11398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1938"/>
            <a:ext cx="4033838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0113"/>
            <a:ext cx="4033838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8675" y="1531938"/>
            <a:ext cx="4035425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8675" y="2170113"/>
            <a:ext cx="4035425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3550" cy="11588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288" y="273050"/>
            <a:ext cx="5103812" cy="584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1925"/>
            <a:ext cx="3003550" cy="4683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9113" y="4791075"/>
            <a:ext cx="548005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89113" y="611188"/>
            <a:ext cx="5480050" cy="41068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89113" y="5357813"/>
            <a:ext cx="5480050" cy="8032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19200"/>
            <a:ext cx="8294687" cy="521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04262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075" y="6389688"/>
            <a:ext cx="603250" cy="28416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defTabSz="912813"/>
            <a:r>
              <a:rPr lang="en-US" sz="1400" b="0">
                <a:solidFill>
                  <a:schemeClr val="hlink"/>
                </a:solidFill>
              </a:rPr>
              <a:t>– </a:t>
            </a:r>
            <a:fld id="{C0F0C3BE-3CB8-42CE-85AE-26932541959C}" type="slidenum">
              <a:rPr lang="en-US" sz="1400" b="0">
                <a:solidFill>
                  <a:schemeClr val="hlink"/>
                </a:solidFill>
              </a:rPr>
              <a:pPr defTabSz="912813"/>
              <a:t>‹#›</a:t>
            </a:fld>
            <a:r>
              <a:rPr lang="en-US" sz="1400" b="0">
                <a:solidFill>
                  <a:schemeClr val="hlink"/>
                </a:solidFill>
              </a:rPr>
              <a:t> –</a:t>
            </a:r>
            <a:endParaRPr lang="en-US" sz="1400" b="0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18425" y="6380163"/>
            <a:ext cx="951395" cy="28608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defTabSz="912813"/>
            <a:r>
              <a:rPr lang="en-US" sz="1400" b="0" dirty="0" smtClean="0">
                <a:solidFill>
                  <a:schemeClr val="hlink"/>
                </a:solidFill>
              </a:rPr>
              <a:t>CS:APP2e</a:t>
            </a:r>
            <a:endParaRPr lang="en-US" sz="1400" b="0" dirty="0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/>
  <p:txStyles>
    <p:titleStyle>
      <a:lvl1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defTabSz="912813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44475" algn="l" defTabSz="912813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4588" indent="-238125" algn="l" defTabSz="912813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7025" indent="-227013" algn="l" defTabSz="912813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479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51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23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195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67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654871" y="4772446"/>
            <a:ext cx="3821559" cy="104541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 sz="3600" dirty="0"/>
              <a:t>Randal E. </a:t>
            </a:r>
            <a:r>
              <a:rPr lang="en-US" sz="3600" dirty="0" smtClean="0"/>
              <a:t>Bryant</a:t>
            </a:r>
          </a:p>
          <a:p>
            <a:pPr>
              <a:lnSpc>
                <a:spcPct val="85000"/>
              </a:lnSpc>
            </a:pPr>
            <a:r>
              <a:rPr lang="en-US" sz="2000" dirty="0" smtClean="0"/>
              <a:t>adapted by Jason </a:t>
            </a:r>
            <a:r>
              <a:rPr lang="en-US" sz="2000" dirty="0" err="1" smtClean="0"/>
              <a:t>Fritts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then by David Ferry</a:t>
            </a:r>
            <a:endParaRPr lang="en-US" sz="2000" dirty="0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6705600" y="6515100"/>
            <a:ext cx="987450" cy="24519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l"/>
            <a:r>
              <a:rPr lang="en-US" sz="1400" b="0" dirty="0" smtClean="0">
                <a:solidFill>
                  <a:schemeClr val="accent1"/>
                </a:solidFill>
              </a:rPr>
              <a:t>CS:APP2e</a:t>
            </a:r>
            <a:endParaRPr lang="en-US" sz="1400" b="0" dirty="0">
              <a:solidFill>
                <a:schemeClr val="accent1"/>
              </a:solidFill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552950" y="1022350"/>
            <a:ext cx="25400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1775755" y="755650"/>
            <a:ext cx="5697265" cy="352301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45791" dir="2021404" algn="ctr" rotWithShape="0">
              <a:srgbClr val="005400"/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4000"/>
              </a:lnSpc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CS:APP Chapter 4</a:t>
            </a:r>
          </a:p>
          <a:p>
            <a:pPr>
              <a:lnSpc>
                <a:spcPct val="94000"/>
              </a:lnSpc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Computer </a:t>
            </a:r>
            <a:r>
              <a:rPr lang="en-US" sz="40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Architecture</a:t>
            </a:r>
          </a:p>
          <a:p>
            <a:pPr>
              <a:lnSpc>
                <a:spcPct val="94000"/>
              </a:lnSpc>
            </a:pPr>
            <a:endParaRPr lang="en-US" sz="4000" dirty="0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4000"/>
              </a:lnSpc>
            </a:pPr>
            <a:r>
              <a:rPr lang="en-US" sz="6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Processor</a:t>
            </a:r>
            <a:endParaRPr lang="en-US" sz="600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4000"/>
              </a:lnSpc>
            </a:pPr>
            <a:r>
              <a:rPr lang="en-US" sz="60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Architecture</a:t>
            </a: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2911475" y="5940425"/>
            <a:ext cx="3321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latin typeface="Courier New" pitchFamily="49" charset="0"/>
              </a:rPr>
              <a:t>http://csapp.cs.cmu.edu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Arithmetic and Logical Operations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43400" y="1219200"/>
            <a:ext cx="4241800" cy="5213350"/>
          </a:xfrm>
        </p:spPr>
        <p:txBody>
          <a:bodyPr/>
          <a:lstStyle/>
          <a:p>
            <a:pPr lvl="1"/>
            <a:r>
              <a:rPr lang="en-US"/>
              <a:t>Refer to generically as “</a:t>
            </a:r>
            <a:r>
              <a:rPr lang="en-US">
                <a:latin typeface="Courier New" pitchFamily="49" charset="0"/>
              </a:rPr>
              <a:t>OPl</a:t>
            </a:r>
            <a:r>
              <a:rPr lang="en-US"/>
              <a:t>”</a:t>
            </a:r>
          </a:p>
          <a:p>
            <a:pPr lvl="1"/>
            <a:r>
              <a:rPr lang="en-US"/>
              <a:t>Encodings differ only by “function code”</a:t>
            </a:r>
          </a:p>
          <a:p>
            <a:pPr lvl="2"/>
            <a:r>
              <a:rPr lang="en-US"/>
              <a:t>Low-order 4 bytes in first instruction word</a:t>
            </a:r>
          </a:p>
          <a:p>
            <a:pPr lvl="1"/>
            <a:r>
              <a:rPr lang="en-US"/>
              <a:t>Set condition codes as side effect</a:t>
            </a:r>
          </a:p>
          <a:p>
            <a:pPr lvl="2"/>
            <a:endParaRPr lang="en-US"/>
          </a:p>
        </p:txBody>
      </p:sp>
      <p:sp>
        <p:nvSpPr>
          <p:cNvPr id="267268" name="Rectangle 4"/>
          <p:cNvSpPr>
            <a:spLocks noChangeArrowheads="1"/>
          </p:cNvSpPr>
          <p:nvPr/>
        </p:nvSpPr>
        <p:spPr bwMode="auto">
          <a:xfrm>
            <a:off x="563563" y="1676400"/>
            <a:ext cx="3657600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grpSp>
        <p:nvGrpSpPr>
          <p:cNvPr id="267269" name="Group 5"/>
          <p:cNvGrpSpPr>
            <a:grpSpLocks/>
          </p:cNvGrpSpPr>
          <p:nvPr/>
        </p:nvGrpSpPr>
        <p:grpSpPr bwMode="auto">
          <a:xfrm>
            <a:off x="792163" y="1828800"/>
            <a:ext cx="3124200" cy="304800"/>
            <a:chOff x="528" y="1680"/>
            <a:chExt cx="1968" cy="192"/>
          </a:xfrm>
        </p:grpSpPr>
        <p:sp>
          <p:nvSpPr>
            <p:cNvPr id="267270" name="Rectangle 6"/>
            <p:cNvSpPr>
              <a:spLocks noChangeArrowheads="1"/>
            </p:cNvSpPr>
            <p:nvPr/>
          </p:nvSpPr>
          <p:spPr bwMode="auto">
            <a:xfrm>
              <a:off x="528" y="1680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addl </a:t>
              </a:r>
              <a:r>
                <a:rPr lang="en-US" sz="1600">
                  <a:solidFill>
                    <a:schemeClr val="folHlink"/>
                  </a:solidFill>
                </a:rPr>
                <a:t>rA</a:t>
              </a: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, </a:t>
              </a: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grpSp>
          <p:nvGrpSpPr>
            <p:cNvPr id="267271" name="Group 7"/>
            <p:cNvGrpSpPr>
              <a:grpSpLocks/>
            </p:cNvGrpSpPr>
            <p:nvPr/>
          </p:nvGrpSpPr>
          <p:grpSpPr bwMode="auto">
            <a:xfrm>
              <a:off x="1728" y="1680"/>
              <a:ext cx="384" cy="192"/>
              <a:chOff x="1296" y="2544"/>
              <a:chExt cx="384" cy="192"/>
            </a:xfrm>
          </p:grpSpPr>
          <p:sp>
            <p:nvSpPr>
              <p:cNvPr id="267272" name="Rectangle 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267273" name="Rectangle 9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67274" name="Rectangle 1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67275" name="Group 11"/>
            <p:cNvGrpSpPr>
              <a:grpSpLocks/>
            </p:cNvGrpSpPr>
            <p:nvPr/>
          </p:nvGrpSpPr>
          <p:grpSpPr bwMode="auto">
            <a:xfrm>
              <a:off x="2112" y="1680"/>
              <a:ext cx="384" cy="192"/>
              <a:chOff x="1680" y="2544"/>
              <a:chExt cx="384" cy="192"/>
            </a:xfrm>
          </p:grpSpPr>
          <p:sp>
            <p:nvSpPr>
              <p:cNvPr id="267276" name="Rectangle 12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rA</a:t>
                </a:r>
              </a:p>
            </p:txBody>
          </p:sp>
          <p:sp>
            <p:nvSpPr>
              <p:cNvPr id="267277" name="Rectangle 13"/>
              <p:cNvSpPr>
                <a:spLocks noChangeArrowheads="1"/>
              </p:cNvSpPr>
              <p:nvPr/>
            </p:nvSpPr>
            <p:spPr bwMode="auto">
              <a:xfrm>
                <a:off x="1872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rB</a:t>
                </a:r>
              </a:p>
            </p:txBody>
          </p:sp>
          <p:sp>
            <p:nvSpPr>
              <p:cNvPr id="267278" name="Rectangle 14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267279" name="Rectangle 15"/>
          <p:cNvSpPr>
            <a:spLocks noChangeArrowheads="1"/>
          </p:cNvSpPr>
          <p:nvPr/>
        </p:nvSpPr>
        <p:spPr bwMode="auto">
          <a:xfrm>
            <a:off x="563563" y="2819400"/>
            <a:ext cx="3657600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grpSp>
        <p:nvGrpSpPr>
          <p:cNvPr id="267280" name="Group 16"/>
          <p:cNvGrpSpPr>
            <a:grpSpLocks/>
          </p:cNvGrpSpPr>
          <p:nvPr/>
        </p:nvGrpSpPr>
        <p:grpSpPr bwMode="auto">
          <a:xfrm>
            <a:off x="792163" y="2971800"/>
            <a:ext cx="3124200" cy="304800"/>
            <a:chOff x="528" y="1680"/>
            <a:chExt cx="1968" cy="192"/>
          </a:xfrm>
        </p:grpSpPr>
        <p:sp>
          <p:nvSpPr>
            <p:cNvPr id="267281" name="Rectangle 17"/>
            <p:cNvSpPr>
              <a:spLocks noChangeArrowheads="1"/>
            </p:cNvSpPr>
            <p:nvPr/>
          </p:nvSpPr>
          <p:spPr bwMode="auto">
            <a:xfrm>
              <a:off x="528" y="1680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subl </a:t>
              </a:r>
              <a:r>
                <a:rPr lang="en-US" sz="1600">
                  <a:solidFill>
                    <a:schemeClr val="folHlink"/>
                  </a:solidFill>
                </a:rPr>
                <a:t>rA</a:t>
              </a: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, </a:t>
              </a: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grpSp>
          <p:nvGrpSpPr>
            <p:cNvPr id="267282" name="Group 18"/>
            <p:cNvGrpSpPr>
              <a:grpSpLocks/>
            </p:cNvGrpSpPr>
            <p:nvPr/>
          </p:nvGrpSpPr>
          <p:grpSpPr bwMode="auto">
            <a:xfrm>
              <a:off x="1728" y="1680"/>
              <a:ext cx="384" cy="192"/>
              <a:chOff x="1296" y="2544"/>
              <a:chExt cx="384" cy="192"/>
            </a:xfrm>
          </p:grpSpPr>
          <p:sp>
            <p:nvSpPr>
              <p:cNvPr id="267283" name="Rectangle 19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267284" name="Rectangle 20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267285" name="Rectangle 2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67286" name="Group 22"/>
            <p:cNvGrpSpPr>
              <a:grpSpLocks/>
            </p:cNvGrpSpPr>
            <p:nvPr/>
          </p:nvGrpSpPr>
          <p:grpSpPr bwMode="auto">
            <a:xfrm>
              <a:off x="2112" y="1680"/>
              <a:ext cx="384" cy="192"/>
              <a:chOff x="1680" y="2544"/>
              <a:chExt cx="384" cy="192"/>
            </a:xfrm>
          </p:grpSpPr>
          <p:sp>
            <p:nvSpPr>
              <p:cNvPr id="267287" name="Rectangle 23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rA</a:t>
                </a:r>
              </a:p>
            </p:txBody>
          </p:sp>
          <p:sp>
            <p:nvSpPr>
              <p:cNvPr id="267288" name="Rectangle 24"/>
              <p:cNvSpPr>
                <a:spLocks noChangeArrowheads="1"/>
              </p:cNvSpPr>
              <p:nvPr/>
            </p:nvSpPr>
            <p:spPr bwMode="auto">
              <a:xfrm>
                <a:off x="1872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rB</a:t>
                </a:r>
              </a:p>
            </p:txBody>
          </p:sp>
          <p:sp>
            <p:nvSpPr>
              <p:cNvPr id="267289" name="Rectangle 25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267290" name="Rectangle 26"/>
          <p:cNvSpPr>
            <a:spLocks noChangeArrowheads="1"/>
          </p:cNvSpPr>
          <p:nvPr/>
        </p:nvSpPr>
        <p:spPr bwMode="auto">
          <a:xfrm>
            <a:off x="563563" y="3962400"/>
            <a:ext cx="3657600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grpSp>
        <p:nvGrpSpPr>
          <p:cNvPr id="267291" name="Group 27"/>
          <p:cNvGrpSpPr>
            <a:grpSpLocks/>
          </p:cNvGrpSpPr>
          <p:nvPr/>
        </p:nvGrpSpPr>
        <p:grpSpPr bwMode="auto">
          <a:xfrm>
            <a:off x="792163" y="4114800"/>
            <a:ext cx="3124200" cy="304800"/>
            <a:chOff x="528" y="1680"/>
            <a:chExt cx="1968" cy="192"/>
          </a:xfrm>
        </p:grpSpPr>
        <p:sp>
          <p:nvSpPr>
            <p:cNvPr id="267292" name="Rectangle 28"/>
            <p:cNvSpPr>
              <a:spLocks noChangeArrowheads="1"/>
            </p:cNvSpPr>
            <p:nvPr/>
          </p:nvSpPr>
          <p:spPr bwMode="auto">
            <a:xfrm>
              <a:off x="528" y="1680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andl </a:t>
              </a:r>
              <a:r>
                <a:rPr lang="en-US" sz="1600">
                  <a:solidFill>
                    <a:schemeClr val="folHlink"/>
                  </a:solidFill>
                </a:rPr>
                <a:t>rA</a:t>
              </a: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, </a:t>
              </a: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grpSp>
          <p:nvGrpSpPr>
            <p:cNvPr id="267293" name="Group 29"/>
            <p:cNvGrpSpPr>
              <a:grpSpLocks/>
            </p:cNvGrpSpPr>
            <p:nvPr/>
          </p:nvGrpSpPr>
          <p:grpSpPr bwMode="auto">
            <a:xfrm>
              <a:off x="1728" y="1680"/>
              <a:ext cx="384" cy="192"/>
              <a:chOff x="1296" y="2544"/>
              <a:chExt cx="384" cy="192"/>
            </a:xfrm>
          </p:grpSpPr>
          <p:sp>
            <p:nvSpPr>
              <p:cNvPr id="267294" name="Rectangle 3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267295" name="Rectangle 31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267296" name="Rectangle 32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67297" name="Group 33"/>
            <p:cNvGrpSpPr>
              <a:grpSpLocks/>
            </p:cNvGrpSpPr>
            <p:nvPr/>
          </p:nvGrpSpPr>
          <p:grpSpPr bwMode="auto">
            <a:xfrm>
              <a:off x="2112" y="1680"/>
              <a:ext cx="384" cy="192"/>
              <a:chOff x="1680" y="2544"/>
              <a:chExt cx="384" cy="192"/>
            </a:xfrm>
          </p:grpSpPr>
          <p:sp>
            <p:nvSpPr>
              <p:cNvPr id="267298" name="Rectangle 34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rA</a:t>
                </a:r>
              </a:p>
            </p:txBody>
          </p:sp>
          <p:sp>
            <p:nvSpPr>
              <p:cNvPr id="267299" name="Rectangle 35"/>
              <p:cNvSpPr>
                <a:spLocks noChangeArrowheads="1"/>
              </p:cNvSpPr>
              <p:nvPr/>
            </p:nvSpPr>
            <p:spPr bwMode="auto">
              <a:xfrm>
                <a:off x="1872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rB</a:t>
                </a:r>
              </a:p>
            </p:txBody>
          </p:sp>
          <p:sp>
            <p:nvSpPr>
              <p:cNvPr id="267300" name="Rectangle 36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267301" name="Rectangle 37"/>
          <p:cNvSpPr>
            <a:spLocks noChangeArrowheads="1"/>
          </p:cNvSpPr>
          <p:nvPr/>
        </p:nvSpPr>
        <p:spPr bwMode="auto">
          <a:xfrm>
            <a:off x="563563" y="5105400"/>
            <a:ext cx="3657600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grpSp>
        <p:nvGrpSpPr>
          <p:cNvPr id="267302" name="Group 38"/>
          <p:cNvGrpSpPr>
            <a:grpSpLocks/>
          </p:cNvGrpSpPr>
          <p:nvPr/>
        </p:nvGrpSpPr>
        <p:grpSpPr bwMode="auto">
          <a:xfrm>
            <a:off x="792163" y="5257800"/>
            <a:ext cx="3124200" cy="304800"/>
            <a:chOff x="528" y="1680"/>
            <a:chExt cx="1968" cy="192"/>
          </a:xfrm>
        </p:grpSpPr>
        <p:sp>
          <p:nvSpPr>
            <p:cNvPr id="267303" name="Rectangle 39"/>
            <p:cNvSpPr>
              <a:spLocks noChangeArrowheads="1"/>
            </p:cNvSpPr>
            <p:nvPr/>
          </p:nvSpPr>
          <p:spPr bwMode="auto">
            <a:xfrm>
              <a:off x="528" y="1680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xorl </a:t>
              </a:r>
              <a:r>
                <a:rPr lang="en-US" sz="1600">
                  <a:solidFill>
                    <a:schemeClr val="folHlink"/>
                  </a:solidFill>
                </a:rPr>
                <a:t>rA</a:t>
              </a: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, </a:t>
              </a: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grpSp>
          <p:nvGrpSpPr>
            <p:cNvPr id="267304" name="Group 40"/>
            <p:cNvGrpSpPr>
              <a:grpSpLocks/>
            </p:cNvGrpSpPr>
            <p:nvPr/>
          </p:nvGrpSpPr>
          <p:grpSpPr bwMode="auto">
            <a:xfrm>
              <a:off x="1728" y="1680"/>
              <a:ext cx="384" cy="192"/>
              <a:chOff x="1296" y="2544"/>
              <a:chExt cx="384" cy="192"/>
            </a:xfrm>
          </p:grpSpPr>
          <p:sp>
            <p:nvSpPr>
              <p:cNvPr id="267305" name="Rectangle 4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267306" name="Rectangle 42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267307" name="Rectangle 43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67308" name="Group 44"/>
            <p:cNvGrpSpPr>
              <a:grpSpLocks/>
            </p:cNvGrpSpPr>
            <p:nvPr/>
          </p:nvGrpSpPr>
          <p:grpSpPr bwMode="auto">
            <a:xfrm>
              <a:off x="2112" y="1680"/>
              <a:ext cx="384" cy="192"/>
              <a:chOff x="1680" y="2544"/>
              <a:chExt cx="384" cy="192"/>
            </a:xfrm>
          </p:grpSpPr>
          <p:sp>
            <p:nvSpPr>
              <p:cNvPr id="267309" name="Rectangle 45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rA</a:t>
                </a:r>
              </a:p>
            </p:txBody>
          </p:sp>
          <p:sp>
            <p:nvSpPr>
              <p:cNvPr id="267310" name="Rectangle 46"/>
              <p:cNvSpPr>
                <a:spLocks noChangeArrowheads="1"/>
              </p:cNvSpPr>
              <p:nvPr/>
            </p:nvSpPr>
            <p:spPr bwMode="auto">
              <a:xfrm>
                <a:off x="1872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rB</a:t>
                </a:r>
              </a:p>
            </p:txBody>
          </p:sp>
          <p:sp>
            <p:nvSpPr>
              <p:cNvPr id="267311" name="Rectangle 47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267312" name="Text Box 48"/>
          <p:cNvSpPr txBox="1">
            <a:spLocks noChangeArrowheads="1"/>
          </p:cNvSpPr>
          <p:nvPr/>
        </p:nvSpPr>
        <p:spPr bwMode="auto">
          <a:xfrm>
            <a:off x="563563" y="1295400"/>
            <a:ext cx="53022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Add</a:t>
            </a:r>
          </a:p>
        </p:txBody>
      </p:sp>
      <p:sp>
        <p:nvSpPr>
          <p:cNvPr id="267313" name="Text Box 49"/>
          <p:cNvSpPr txBox="1">
            <a:spLocks noChangeArrowheads="1"/>
          </p:cNvSpPr>
          <p:nvPr/>
        </p:nvSpPr>
        <p:spPr bwMode="auto">
          <a:xfrm>
            <a:off x="563563" y="2438400"/>
            <a:ext cx="237172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Subtract (rA from rB)</a:t>
            </a:r>
          </a:p>
        </p:txBody>
      </p:sp>
      <p:sp>
        <p:nvSpPr>
          <p:cNvPr id="267314" name="Text Box 50"/>
          <p:cNvSpPr txBox="1">
            <a:spLocks noChangeArrowheads="1"/>
          </p:cNvSpPr>
          <p:nvPr/>
        </p:nvSpPr>
        <p:spPr bwMode="auto">
          <a:xfrm>
            <a:off x="563563" y="3581400"/>
            <a:ext cx="53022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And</a:t>
            </a:r>
          </a:p>
        </p:txBody>
      </p:sp>
      <p:sp>
        <p:nvSpPr>
          <p:cNvPr id="267315" name="Text Box 51"/>
          <p:cNvSpPr txBox="1">
            <a:spLocks noChangeArrowheads="1"/>
          </p:cNvSpPr>
          <p:nvPr/>
        </p:nvSpPr>
        <p:spPr bwMode="auto">
          <a:xfrm>
            <a:off x="563563" y="4724400"/>
            <a:ext cx="14859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Exclusive-Or</a:t>
            </a:r>
          </a:p>
        </p:txBody>
      </p:sp>
      <p:grpSp>
        <p:nvGrpSpPr>
          <p:cNvPr id="267321" name="Group 57"/>
          <p:cNvGrpSpPr>
            <a:grpSpLocks/>
          </p:cNvGrpSpPr>
          <p:nvPr/>
        </p:nvGrpSpPr>
        <p:grpSpPr bwMode="auto">
          <a:xfrm>
            <a:off x="301625" y="1049338"/>
            <a:ext cx="2395538" cy="703262"/>
            <a:chOff x="27" y="565"/>
            <a:chExt cx="1509" cy="443"/>
          </a:xfrm>
        </p:grpSpPr>
        <p:sp>
          <p:nvSpPr>
            <p:cNvPr id="267316" name="Line 52"/>
            <p:cNvSpPr>
              <a:spLocks noChangeShapeType="1"/>
            </p:cNvSpPr>
            <p:nvPr/>
          </p:nvSpPr>
          <p:spPr bwMode="auto">
            <a:xfrm>
              <a:off x="1248" y="768"/>
              <a:ext cx="288" cy="240"/>
            </a:xfrm>
            <a:prstGeom prst="line">
              <a:avLst/>
            </a:prstGeom>
            <a:noFill/>
            <a:ln w="19050">
              <a:solidFill>
                <a:srgbClr val="FF0002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67317" name="Text Box 53"/>
            <p:cNvSpPr txBox="1">
              <a:spLocks noChangeArrowheads="1"/>
            </p:cNvSpPr>
            <p:nvPr/>
          </p:nvSpPr>
          <p:spPr bwMode="auto">
            <a:xfrm>
              <a:off x="27" y="565"/>
              <a:ext cx="1202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r"/>
              <a:r>
                <a:rPr lang="en-US">
                  <a:solidFill>
                    <a:srgbClr val="FF0002"/>
                  </a:solidFill>
                </a:rPr>
                <a:t>Instruction Code</a:t>
              </a:r>
            </a:p>
          </p:txBody>
        </p:sp>
      </p:grpSp>
      <p:grpSp>
        <p:nvGrpSpPr>
          <p:cNvPr id="267320" name="Group 56"/>
          <p:cNvGrpSpPr>
            <a:grpSpLocks/>
          </p:cNvGrpSpPr>
          <p:nvPr/>
        </p:nvGrpSpPr>
        <p:grpSpPr bwMode="auto">
          <a:xfrm>
            <a:off x="2803525" y="1049338"/>
            <a:ext cx="1692275" cy="703262"/>
            <a:chOff x="1603" y="565"/>
            <a:chExt cx="1066" cy="443"/>
          </a:xfrm>
        </p:grpSpPr>
        <p:sp>
          <p:nvSpPr>
            <p:cNvPr id="267318" name="Line 54"/>
            <p:cNvSpPr>
              <a:spLocks noChangeShapeType="1"/>
            </p:cNvSpPr>
            <p:nvPr/>
          </p:nvSpPr>
          <p:spPr bwMode="auto">
            <a:xfrm flipH="1">
              <a:off x="1824" y="768"/>
              <a:ext cx="144" cy="240"/>
            </a:xfrm>
            <a:prstGeom prst="line">
              <a:avLst/>
            </a:prstGeom>
            <a:noFill/>
            <a:ln w="19050">
              <a:solidFill>
                <a:srgbClr val="FF0002"/>
              </a:solidFill>
              <a:round/>
              <a:headEnd/>
              <a:tailEnd type="triangl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67319" name="Text Box 55"/>
            <p:cNvSpPr txBox="1">
              <a:spLocks noChangeArrowheads="1"/>
            </p:cNvSpPr>
            <p:nvPr/>
          </p:nvSpPr>
          <p:spPr bwMode="auto">
            <a:xfrm>
              <a:off x="1603" y="565"/>
              <a:ext cx="1066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r"/>
              <a:r>
                <a:rPr lang="en-US">
                  <a:solidFill>
                    <a:srgbClr val="FF0002"/>
                  </a:solidFill>
                </a:rPr>
                <a:t>Function Code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 Instruction </a:t>
            </a:r>
            <a:r>
              <a:rPr lang="en-US" dirty="0" smtClean="0"/>
              <a:t>Set #2</a:t>
            </a:r>
            <a:endParaRPr lang="en-US" dirty="0"/>
          </a:p>
        </p:txBody>
      </p:sp>
      <p:grpSp>
        <p:nvGrpSpPr>
          <p:cNvPr id="2" name="Group 216"/>
          <p:cNvGrpSpPr>
            <a:grpSpLocks/>
          </p:cNvGrpSpPr>
          <p:nvPr/>
        </p:nvGrpSpPr>
        <p:grpSpPr bwMode="auto">
          <a:xfrm>
            <a:off x="146050" y="838200"/>
            <a:ext cx="5562600" cy="304800"/>
            <a:chOff x="336" y="528"/>
            <a:chExt cx="3504" cy="192"/>
          </a:xfrm>
        </p:grpSpPr>
        <p:sp>
          <p:nvSpPr>
            <p:cNvPr id="322565" name="Rectangle 5"/>
            <p:cNvSpPr>
              <a:spLocks noChangeArrowheads="1"/>
            </p:cNvSpPr>
            <p:nvPr/>
          </p:nvSpPr>
          <p:spPr bwMode="auto">
            <a:xfrm>
              <a:off x="336" y="52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/>
                <a:t>Byte</a:t>
              </a:r>
            </a:p>
          </p:txBody>
        </p:sp>
        <p:grpSp>
          <p:nvGrpSpPr>
            <p:cNvPr id="3" name="Group 215"/>
            <p:cNvGrpSpPr>
              <a:grpSpLocks/>
            </p:cNvGrpSpPr>
            <p:nvPr/>
          </p:nvGrpSpPr>
          <p:grpSpPr bwMode="auto">
            <a:xfrm>
              <a:off x="1536" y="528"/>
              <a:ext cx="2304" cy="192"/>
              <a:chOff x="1536" y="528"/>
              <a:chExt cx="2304" cy="192"/>
            </a:xfrm>
          </p:grpSpPr>
          <p:sp>
            <p:nvSpPr>
              <p:cNvPr id="322567" name="Rectangle 7"/>
              <p:cNvSpPr>
                <a:spLocks noChangeArrowheads="1"/>
              </p:cNvSpPr>
              <p:nvPr/>
            </p:nvSpPr>
            <p:spPr bwMode="auto">
              <a:xfrm>
                <a:off x="153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68" name="Rectangle 8"/>
              <p:cNvSpPr>
                <a:spLocks noChangeArrowheads="1"/>
              </p:cNvSpPr>
              <p:nvPr/>
            </p:nvSpPr>
            <p:spPr bwMode="auto">
              <a:xfrm>
                <a:off x="1920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22569" name="Rectangle 9"/>
              <p:cNvSpPr>
                <a:spLocks noChangeArrowheads="1"/>
              </p:cNvSpPr>
              <p:nvPr/>
            </p:nvSpPr>
            <p:spPr bwMode="auto">
              <a:xfrm>
                <a:off x="2304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570" name="Rectangle 10"/>
              <p:cNvSpPr>
                <a:spLocks noChangeArrowheads="1"/>
              </p:cNvSpPr>
              <p:nvPr/>
            </p:nvSpPr>
            <p:spPr bwMode="auto">
              <a:xfrm>
                <a:off x="2688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571" name="Rectangle 11"/>
              <p:cNvSpPr>
                <a:spLocks noChangeArrowheads="1"/>
              </p:cNvSpPr>
              <p:nvPr/>
            </p:nvSpPr>
            <p:spPr bwMode="auto">
              <a:xfrm>
                <a:off x="3072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572" name="Rectangle 12"/>
              <p:cNvSpPr>
                <a:spLocks noChangeArrowheads="1"/>
              </p:cNvSpPr>
              <p:nvPr/>
            </p:nvSpPr>
            <p:spPr bwMode="auto">
              <a:xfrm>
                <a:off x="345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</p:grpSp>
      </p:grpSp>
      <p:grpSp>
        <p:nvGrpSpPr>
          <p:cNvPr id="4" name="Group 214"/>
          <p:cNvGrpSpPr>
            <a:grpSpLocks/>
          </p:cNvGrpSpPr>
          <p:nvPr/>
        </p:nvGrpSpPr>
        <p:grpSpPr bwMode="auto">
          <a:xfrm>
            <a:off x="146050" y="5791200"/>
            <a:ext cx="3124200" cy="304800"/>
            <a:chOff x="336" y="3648"/>
            <a:chExt cx="1968" cy="192"/>
          </a:xfrm>
        </p:grpSpPr>
        <p:sp>
          <p:nvSpPr>
            <p:cNvPr id="322574" name="Rectangle 14"/>
            <p:cNvSpPr>
              <a:spLocks noChangeArrowheads="1"/>
            </p:cNvSpPr>
            <p:nvPr/>
          </p:nvSpPr>
          <p:spPr bwMode="auto">
            <a:xfrm>
              <a:off x="336" y="36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pushl </a:t>
              </a:r>
              <a:r>
                <a:rPr lang="en-US" sz="1400" b="0"/>
                <a:t>rA</a:t>
              </a:r>
            </a:p>
          </p:txBody>
        </p:sp>
        <p:grpSp>
          <p:nvGrpSpPr>
            <p:cNvPr id="5" name="Group 213"/>
            <p:cNvGrpSpPr>
              <a:grpSpLocks/>
            </p:cNvGrpSpPr>
            <p:nvPr/>
          </p:nvGrpSpPr>
          <p:grpSpPr bwMode="auto">
            <a:xfrm>
              <a:off x="1536" y="3648"/>
              <a:ext cx="384" cy="192"/>
              <a:chOff x="1536" y="3648"/>
              <a:chExt cx="384" cy="192"/>
            </a:xfrm>
          </p:grpSpPr>
          <p:sp>
            <p:nvSpPr>
              <p:cNvPr id="322576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322577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78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212"/>
            <p:cNvGrpSpPr>
              <a:grpSpLocks/>
            </p:cNvGrpSpPr>
            <p:nvPr/>
          </p:nvGrpSpPr>
          <p:grpSpPr bwMode="auto">
            <a:xfrm>
              <a:off x="1920" y="3648"/>
              <a:ext cx="384" cy="192"/>
              <a:chOff x="1920" y="3648"/>
              <a:chExt cx="384" cy="192"/>
            </a:xfrm>
          </p:grpSpPr>
          <p:sp>
            <p:nvSpPr>
              <p:cNvPr id="322580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81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F</a:t>
                </a:r>
              </a:p>
            </p:txBody>
          </p:sp>
          <p:sp>
            <p:nvSpPr>
              <p:cNvPr id="322582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7" name="Group 211"/>
          <p:cNvGrpSpPr>
            <a:grpSpLocks/>
          </p:cNvGrpSpPr>
          <p:nvPr/>
        </p:nvGrpSpPr>
        <p:grpSpPr bwMode="auto">
          <a:xfrm>
            <a:off x="146050" y="4419600"/>
            <a:ext cx="4953000" cy="304800"/>
            <a:chOff x="336" y="2784"/>
            <a:chExt cx="3120" cy="192"/>
          </a:xfrm>
        </p:grpSpPr>
        <p:sp>
          <p:nvSpPr>
            <p:cNvPr id="322584" name="Rectangle 24"/>
            <p:cNvSpPr>
              <a:spLocks noChangeArrowheads="1"/>
            </p:cNvSpPr>
            <p:nvPr/>
          </p:nvSpPr>
          <p:spPr bwMode="auto">
            <a:xfrm>
              <a:off x="336" y="278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jXX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8" name="Group 210"/>
            <p:cNvGrpSpPr>
              <a:grpSpLocks/>
            </p:cNvGrpSpPr>
            <p:nvPr/>
          </p:nvGrpSpPr>
          <p:grpSpPr bwMode="auto">
            <a:xfrm>
              <a:off x="1536" y="2784"/>
              <a:ext cx="384" cy="192"/>
              <a:chOff x="1536" y="2784"/>
              <a:chExt cx="384" cy="192"/>
            </a:xfrm>
          </p:grpSpPr>
          <p:sp>
            <p:nvSpPr>
              <p:cNvPr id="322586" name="Rectangle 26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322587" name="Rectangle 27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588" name="Rectangle 28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589" name="Rectangle 29"/>
            <p:cNvSpPr>
              <a:spLocks noChangeArrowheads="1"/>
            </p:cNvSpPr>
            <p:nvPr/>
          </p:nvSpPr>
          <p:spPr bwMode="auto">
            <a:xfrm>
              <a:off x="1920" y="2784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9" name="Group 209"/>
          <p:cNvGrpSpPr>
            <a:grpSpLocks/>
          </p:cNvGrpSpPr>
          <p:nvPr/>
        </p:nvGrpSpPr>
        <p:grpSpPr bwMode="auto">
          <a:xfrm>
            <a:off x="146050" y="6248400"/>
            <a:ext cx="3124200" cy="304800"/>
            <a:chOff x="336" y="3936"/>
            <a:chExt cx="1968" cy="192"/>
          </a:xfrm>
        </p:grpSpPr>
        <p:sp>
          <p:nvSpPr>
            <p:cNvPr id="322591" name="Rectangle 31"/>
            <p:cNvSpPr>
              <a:spLocks noChangeArrowheads="1"/>
            </p:cNvSpPr>
            <p:nvPr/>
          </p:nvSpPr>
          <p:spPr bwMode="auto">
            <a:xfrm>
              <a:off x="336" y="39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popl </a:t>
              </a:r>
              <a:r>
                <a:rPr lang="en-US" sz="1400" b="0"/>
                <a:t>rA</a:t>
              </a:r>
            </a:p>
          </p:txBody>
        </p:sp>
        <p:grpSp>
          <p:nvGrpSpPr>
            <p:cNvPr id="10" name="Group 208"/>
            <p:cNvGrpSpPr>
              <a:grpSpLocks/>
            </p:cNvGrpSpPr>
            <p:nvPr/>
          </p:nvGrpSpPr>
          <p:grpSpPr bwMode="auto">
            <a:xfrm>
              <a:off x="1536" y="3936"/>
              <a:ext cx="384" cy="192"/>
              <a:chOff x="1536" y="3936"/>
              <a:chExt cx="384" cy="192"/>
            </a:xfrm>
          </p:grpSpPr>
          <p:sp>
            <p:nvSpPr>
              <p:cNvPr id="322593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22594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95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7"/>
            <p:cNvGrpSpPr>
              <a:grpSpLocks/>
            </p:cNvGrpSpPr>
            <p:nvPr/>
          </p:nvGrpSpPr>
          <p:grpSpPr bwMode="auto">
            <a:xfrm>
              <a:off x="1920" y="3936"/>
              <a:ext cx="384" cy="192"/>
              <a:chOff x="1920" y="3936"/>
              <a:chExt cx="384" cy="192"/>
            </a:xfrm>
          </p:grpSpPr>
          <p:sp>
            <p:nvSpPr>
              <p:cNvPr id="322597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98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F</a:t>
                </a:r>
              </a:p>
            </p:txBody>
          </p:sp>
          <p:sp>
            <p:nvSpPr>
              <p:cNvPr id="322599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2" name="Group 206"/>
          <p:cNvGrpSpPr>
            <a:grpSpLocks/>
          </p:cNvGrpSpPr>
          <p:nvPr/>
        </p:nvGrpSpPr>
        <p:grpSpPr bwMode="auto">
          <a:xfrm>
            <a:off x="146050" y="4876800"/>
            <a:ext cx="4953000" cy="304800"/>
            <a:chOff x="336" y="3072"/>
            <a:chExt cx="3120" cy="192"/>
          </a:xfrm>
        </p:grpSpPr>
        <p:sp>
          <p:nvSpPr>
            <p:cNvPr id="322601" name="Rectangle 41"/>
            <p:cNvSpPr>
              <a:spLocks noChangeArrowheads="1"/>
            </p:cNvSpPr>
            <p:nvPr/>
          </p:nvSpPr>
          <p:spPr bwMode="auto">
            <a:xfrm>
              <a:off x="336" y="307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call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13" name="Group 205"/>
            <p:cNvGrpSpPr>
              <a:grpSpLocks/>
            </p:cNvGrpSpPr>
            <p:nvPr/>
          </p:nvGrpSpPr>
          <p:grpSpPr bwMode="auto">
            <a:xfrm>
              <a:off x="1536" y="3072"/>
              <a:ext cx="384" cy="192"/>
              <a:chOff x="1536" y="3072"/>
              <a:chExt cx="384" cy="192"/>
            </a:xfrm>
          </p:grpSpPr>
          <p:sp>
            <p:nvSpPr>
              <p:cNvPr id="322603" name="Rectangle 43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04" name="Rectangle 44"/>
              <p:cNvSpPr>
                <a:spLocks noChangeArrowheads="1"/>
              </p:cNvSpPr>
              <p:nvPr/>
            </p:nvSpPr>
            <p:spPr bwMode="auto">
              <a:xfrm>
                <a:off x="1728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05" name="Rectangle 45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06" name="Rectangle 46"/>
            <p:cNvSpPr>
              <a:spLocks noChangeArrowheads="1"/>
            </p:cNvSpPr>
            <p:nvPr/>
          </p:nvSpPr>
          <p:spPr bwMode="auto">
            <a:xfrm>
              <a:off x="1920" y="307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14" name="Group 204"/>
          <p:cNvGrpSpPr>
            <a:grpSpLocks/>
          </p:cNvGrpSpPr>
          <p:nvPr/>
        </p:nvGrpSpPr>
        <p:grpSpPr bwMode="auto">
          <a:xfrm>
            <a:off x="146050" y="2133600"/>
            <a:ext cx="3124200" cy="304800"/>
            <a:chOff x="336" y="1344"/>
            <a:chExt cx="1968" cy="192"/>
          </a:xfrm>
        </p:grpSpPr>
        <p:sp>
          <p:nvSpPr>
            <p:cNvPr id="322608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>
                  <a:latin typeface="Courier New" pitchFamily="49" charset="0"/>
                </a:rPr>
                <a:t>rrmovl</a:t>
              </a:r>
              <a:r>
                <a:rPr lang="en-US" sz="1400" b="0" dirty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15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322610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11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12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32261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1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1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7" name="Group 201"/>
          <p:cNvGrpSpPr>
            <a:grpSpLocks/>
          </p:cNvGrpSpPr>
          <p:nvPr/>
        </p:nvGrpSpPr>
        <p:grpSpPr bwMode="auto">
          <a:xfrm>
            <a:off x="146050" y="2590800"/>
            <a:ext cx="5562600" cy="304800"/>
            <a:chOff x="336" y="1632"/>
            <a:chExt cx="3504" cy="192"/>
          </a:xfrm>
        </p:grpSpPr>
        <p:sp>
          <p:nvSpPr>
            <p:cNvPr id="322618" name="Rectangle 58"/>
            <p:cNvSpPr>
              <a:spLocks noChangeArrowheads="1"/>
            </p:cNvSpPr>
            <p:nvPr/>
          </p:nvSpPr>
          <p:spPr bwMode="auto">
            <a:xfrm>
              <a:off x="336" y="163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irmovl </a:t>
              </a:r>
              <a:r>
                <a:rPr lang="en-US" sz="1400" b="0"/>
                <a:t>V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18" name="Group 200"/>
            <p:cNvGrpSpPr>
              <a:grpSpLocks/>
            </p:cNvGrpSpPr>
            <p:nvPr/>
          </p:nvGrpSpPr>
          <p:grpSpPr bwMode="auto">
            <a:xfrm>
              <a:off x="1536" y="1632"/>
              <a:ext cx="384" cy="192"/>
              <a:chOff x="1536" y="1632"/>
              <a:chExt cx="384" cy="192"/>
            </a:xfrm>
          </p:grpSpPr>
          <p:sp>
            <p:nvSpPr>
              <p:cNvPr id="322620" name="Rectangle 60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621" name="Rectangle 61"/>
              <p:cNvSpPr>
                <a:spLocks noChangeArrowheads="1"/>
              </p:cNvSpPr>
              <p:nvPr/>
            </p:nvSpPr>
            <p:spPr bwMode="auto">
              <a:xfrm>
                <a:off x="1728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22" name="Rectangle 62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9" name="Group 199"/>
            <p:cNvGrpSpPr>
              <a:grpSpLocks/>
            </p:cNvGrpSpPr>
            <p:nvPr/>
          </p:nvGrpSpPr>
          <p:grpSpPr bwMode="auto">
            <a:xfrm>
              <a:off x="1920" y="1632"/>
              <a:ext cx="384" cy="192"/>
              <a:chOff x="1920" y="1632"/>
              <a:chExt cx="384" cy="192"/>
            </a:xfrm>
          </p:grpSpPr>
          <p:sp>
            <p:nvSpPr>
              <p:cNvPr id="322624" name="Rectangle 64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F</a:t>
                </a:r>
              </a:p>
            </p:txBody>
          </p:sp>
          <p:sp>
            <p:nvSpPr>
              <p:cNvPr id="322625" name="Rectangle 65"/>
              <p:cNvSpPr>
                <a:spLocks noChangeArrowheads="1"/>
              </p:cNvSpPr>
              <p:nvPr/>
            </p:nvSpPr>
            <p:spPr bwMode="auto">
              <a:xfrm>
                <a:off x="2112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26" name="Rectangle 66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27" name="Rectangle 67"/>
            <p:cNvSpPr>
              <a:spLocks noChangeArrowheads="1"/>
            </p:cNvSpPr>
            <p:nvPr/>
          </p:nvSpPr>
          <p:spPr bwMode="auto">
            <a:xfrm>
              <a:off x="2304" y="163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V</a:t>
              </a:r>
            </a:p>
          </p:txBody>
        </p:sp>
      </p:grpSp>
      <p:grpSp>
        <p:nvGrpSpPr>
          <p:cNvPr id="20" name="Group 198"/>
          <p:cNvGrpSpPr>
            <a:grpSpLocks/>
          </p:cNvGrpSpPr>
          <p:nvPr/>
        </p:nvGrpSpPr>
        <p:grpSpPr bwMode="auto">
          <a:xfrm>
            <a:off x="146050" y="3048000"/>
            <a:ext cx="5562600" cy="304800"/>
            <a:chOff x="336" y="1920"/>
            <a:chExt cx="3504" cy="192"/>
          </a:xfrm>
        </p:grpSpPr>
        <p:sp>
          <p:nvSpPr>
            <p:cNvPr id="322629" name="Rectangle 69"/>
            <p:cNvSpPr>
              <a:spLocks noChangeArrowheads="1"/>
            </p:cNvSpPr>
            <p:nvPr/>
          </p:nvSpPr>
          <p:spPr bwMode="auto">
            <a:xfrm>
              <a:off x="336" y="192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rmmovl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</a:t>
              </a:r>
            </a:p>
          </p:txBody>
        </p:sp>
        <p:grpSp>
          <p:nvGrpSpPr>
            <p:cNvPr id="21" name="Group 197"/>
            <p:cNvGrpSpPr>
              <a:grpSpLocks/>
            </p:cNvGrpSpPr>
            <p:nvPr/>
          </p:nvGrpSpPr>
          <p:grpSpPr bwMode="auto">
            <a:xfrm>
              <a:off x="1536" y="1920"/>
              <a:ext cx="384" cy="192"/>
              <a:chOff x="1536" y="1920"/>
              <a:chExt cx="384" cy="192"/>
            </a:xfrm>
          </p:grpSpPr>
          <p:sp>
            <p:nvSpPr>
              <p:cNvPr id="322631" name="Rectangle 71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632" name="Rectangle 72"/>
              <p:cNvSpPr>
                <a:spLocks noChangeArrowheads="1"/>
              </p:cNvSpPr>
              <p:nvPr/>
            </p:nvSpPr>
            <p:spPr bwMode="auto">
              <a:xfrm>
                <a:off x="1728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33" name="Rectangle 73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2" name="Group 196"/>
            <p:cNvGrpSpPr>
              <a:grpSpLocks/>
            </p:cNvGrpSpPr>
            <p:nvPr/>
          </p:nvGrpSpPr>
          <p:grpSpPr bwMode="auto">
            <a:xfrm>
              <a:off x="1920" y="1920"/>
              <a:ext cx="384" cy="192"/>
              <a:chOff x="1920" y="1920"/>
              <a:chExt cx="384" cy="192"/>
            </a:xfrm>
          </p:grpSpPr>
          <p:sp>
            <p:nvSpPr>
              <p:cNvPr id="322635" name="Rectangle 75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36" name="Rectangle 76"/>
              <p:cNvSpPr>
                <a:spLocks noChangeArrowheads="1"/>
              </p:cNvSpPr>
              <p:nvPr/>
            </p:nvSpPr>
            <p:spPr bwMode="auto">
              <a:xfrm>
                <a:off x="2112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37" name="Rectangle 77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38" name="Rectangle 78"/>
            <p:cNvSpPr>
              <a:spLocks noChangeArrowheads="1"/>
            </p:cNvSpPr>
            <p:nvPr/>
          </p:nvSpPr>
          <p:spPr bwMode="auto">
            <a:xfrm>
              <a:off x="2304" y="1920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3" name="Group 195"/>
          <p:cNvGrpSpPr>
            <a:grpSpLocks/>
          </p:cNvGrpSpPr>
          <p:nvPr/>
        </p:nvGrpSpPr>
        <p:grpSpPr bwMode="auto">
          <a:xfrm>
            <a:off x="146050" y="3505200"/>
            <a:ext cx="5562600" cy="304800"/>
            <a:chOff x="336" y="2208"/>
            <a:chExt cx="3504" cy="192"/>
          </a:xfrm>
        </p:grpSpPr>
        <p:sp>
          <p:nvSpPr>
            <p:cNvPr id="322640" name="Rectangle 80"/>
            <p:cNvSpPr>
              <a:spLocks noChangeArrowheads="1"/>
            </p:cNvSpPr>
            <p:nvPr/>
          </p:nvSpPr>
          <p:spPr bwMode="auto">
            <a:xfrm>
              <a:off x="336" y="220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mrmovl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), </a:t>
              </a:r>
              <a:r>
                <a:rPr lang="en-US" sz="1400" b="0"/>
                <a:t>rA</a:t>
              </a:r>
            </a:p>
          </p:txBody>
        </p:sp>
        <p:grpSp>
          <p:nvGrpSpPr>
            <p:cNvPr id="24" name="Group 194"/>
            <p:cNvGrpSpPr>
              <a:grpSpLocks/>
            </p:cNvGrpSpPr>
            <p:nvPr/>
          </p:nvGrpSpPr>
          <p:grpSpPr bwMode="auto">
            <a:xfrm>
              <a:off x="1536" y="2208"/>
              <a:ext cx="384" cy="192"/>
              <a:chOff x="1536" y="2208"/>
              <a:chExt cx="384" cy="192"/>
            </a:xfrm>
          </p:grpSpPr>
          <p:sp>
            <p:nvSpPr>
              <p:cNvPr id="322642" name="Rectangle 82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322643" name="Rectangle 83"/>
              <p:cNvSpPr>
                <a:spLocks noChangeArrowheads="1"/>
              </p:cNvSpPr>
              <p:nvPr/>
            </p:nvSpPr>
            <p:spPr bwMode="auto">
              <a:xfrm>
                <a:off x="1728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44" name="Rectangle 84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5" name="Group 193"/>
            <p:cNvGrpSpPr>
              <a:grpSpLocks/>
            </p:cNvGrpSpPr>
            <p:nvPr/>
          </p:nvGrpSpPr>
          <p:grpSpPr bwMode="auto">
            <a:xfrm>
              <a:off x="1920" y="2208"/>
              <a:ext cx="384" cy="192"/>
              <a:chOff x="1920" y="2208"/>
              <a:chExt cx="384" cy="192"/>
            </a:xfrm>
          </p:grpSpPr>
          <p:sp>
            <p:nvSpPr>
              <p:cNvPr id="322646" name="Rectangle 86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47" name="Rectangle 87"/>
              <p:cNvSpPr>
                <a:spLocks noChangeArrowheads="1"/>
              </p:cNvSpPr>
              <p:nvPr/>
            </p:nvSpPr>
            <p:spPr bwMode="auto">
              <a:xfrm>
                <a:off x="2112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48" name="Rectangle 88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49" name="Rectangle 89"/>
            <p:cNvSpPr>
              <a:spLocks noChangeArrowheads="1"/>
            </p:cNvSpPr>
            <p:nvPr/>
          </p:nvSpPr>
          <p:spPr bwMode="auto">
            <a:xfrm>
              <a:off x="2304" y="2208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6" name="Group 192"/>
          <p:cNvGrpSpPr>
            <a:grpSpLocks/>
          </p:cNvGrpSpPr>
          <p:nvPr/>
        </p:nvGrpSpPr>
        <p:grpSpPr bwMode="auto">
          <a:xfrm>
            <a:off x="146050" y="3962400"/>
            <a:ext cx="3124200" cy="304800"/>
            <a:chOff x="336" y="2496"/>
            <a:chExt cx="1968" cy="192"/>
          </a:xfrm>
        </p:grpSpPr>
        <p:sp>
          <p:nvSpPr>
            <p:cNvPr id="322651" name="Rectangle 91"/>
            <p:cNvSpPr>
              <a:spLocks noChangeArrowheads="1"/>
            </p:cNvSpPr>
            <p:nvPr/>
          </p:nvSpPr>
          <p:spPr bwMode="auto">
            <a:xfrm>
              <a:off x="336" y="249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OPl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27" name="Group 191"/>
            <p:cNvGrpSpPr>
              <a:grpSpLocks/>
            </p:cNvGrpSpPr>
            <p:nvPr/>
          </p:nvGrpSpPr>
          <p:grpSpPr bwMode="auto">
            <a:xfrm>
              <a:off x="1536" y="2496"/>
              <a:ext cx="384" cy="192"/>
              <a:chOff x="1536" y="2496"/>
              <a:chExt cx="384" cy="192"/>
            </a:xfrm>
          </p:grpSpPr>
          <p:sp>
            <p:nvSpPr>
              <p:cNvPr id="32265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5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65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190"/>
            <p:cNvGrpSpPr>
              <a:grpSpLocks/>
            </p:cNvGrpSpPr>
            <p:nvPr/>
          </p:nvGrpSpPr>
          <p:grpSpPr bwMode="auto">
            <a:xfrm>
              <a:off x="1920" y="2496"/>
              <a:ext cx="384" cy="192"/>
              <a:chOff x="1920" y="2496"/>
              <a:chExt cx="384" cy="192"/>
            </a:xfrm>
          </p:grpSpPr>
          <p:sp>
            <p:nvSpPr>
              <p:cNvPr id="322657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58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59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29" name="Group 189"/>
          <p:cNvGrpSpPr>
            <a:grpSpLocks/>
          </p:cNvGrpSpPr>
          <p:nvPr/>
        </p:nvGrpSpPr>
        <p:grpSpPr bwMode="auto">
          <a:xfrm>
            <a:off x="146050" y="5334000"/>
            <a:ext cx="2514600" cy="304800"/>
            <a:chOff x="336" y="3360"/>
            <a:chExt cx="1584" cy="192"/>
          </a:xfrm>
        </p:grpSpPr>
        <p:sp>
          <p:nvSpPr>
            <p:cNvPr id="322661" name="Rectangle 101"/>
            <p:cNvSpPr>
              <a:spLocks noChangeArrowheads="1"/>
            </p:cNvSpPr>
            <p:nvPr/>
          </p:nvSpPr>
          <p:spPr bwMode="auto">
            <a:xfrm>
              <a:off x="336" y="33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0" name="Group 188"/>
            <p:cNvGrpSpPr>
              <a:grpSpLocks/>
            </p:cNvGrpSpPr>
            <p:nvPr/>
          </p:nvGrpSpPr>
          <p:grpSpPr bwMode="auto">
            <a:xfrm>
              <a:off x="1536" y="3360"/>
              <a:ext cx="384" cy="192"/>
              <a:chOff x="1536" y="3360"/>
              <a:chExt cx="384" cy="192"/>
            </a:xfrm>
          </p:grpSpPr>
          <p:sp>
            <p:nvSpPr>
              <p:cNvPr id="322663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322664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65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1" name="Group 187"/>
          <p:cNvGrpSpPr>
            <a:grpSpLocks/>
          </p:cNvGrpSpPr>
          <p:nvPr/>
        </p:nvGrpSpPr>
        <p:grpSpPr bwMode="auto">
          <a:xfrm>
            <a:off x="146050" y="1670050"/>
            <a:ext cx="2514600" cy="304800"/>
            <a:chOff x="336" y="768"/>
            <a:chExt cx="1584" cy="192"/>
          </a:xfrm>
        </p:grpSpPr>
        <p:sp>
          <p:nvSpPr>
            <p:cNvPr id="322667" name="Rectangle 107"/>
            <p:cNvSpPr>
              <a:spLocks noChangeArrowheads="1"/>
            </p:cNvSpPr>
            <p:nvPr/>
          </p:nvSpPr>
          <p:spPr bwMode="auto">
            <a:xfrm>
              <a:off x="336" y="76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322560" name="Group 186"/>
            <p:cNvGrpSpPr>
              <a:grpSpLocks/>
            </p:cNvGrpSpPr>
            <p:nvPr/>
          </p:nvGrpSpPr>
          <p:grpSpPr bwMode="auto">
            <a:xfrm>
              <a:off x="1536" y="768"/>
              <a:ext cx="384" cy="192"/>
              <a:chOff x="1536" y="768"/>
              <a:chExt cx="384" cy="192"/>
            </a:xfrm>
          </p:grpSpPr>
          <p:sp>
            <p:nvSpPr>
              <p:cNvPr id="322669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1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0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1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1" name="Group 185"/>
          <p:cNvGrpSpPr>
            <a:grpSpLocks/>
          </p:cNvGrpSpPr>
          <p:nvPr/>
        </p:nvGrpSpPr>
        <p:grpSpPr bwMode="auto">
          <a:xfrm>
            <a:off x="139700" y="1212850"/>
            <a:ext cx="2514600" cy="304800"/>
            <a:chOff x="336" y="1056"/>
            <a:chExt cx="1584" cy="192"/>
          </a:xfrm>
        </p:grpSpPr>
        <p:sp>
          <p:nvSpPr>
            <p:cNvPr id="322673" name="Rectangle 113"/>
            <p:cNvSpPr>
              <a:spLocks noChangeArrowheads="1"/>
            </p:cNvSpPr>
            <p:nvPr/>
          </p:nvSpPr>
          <p:spPr bwMode="auto">
            <a:xfrm>
              <a:off x="336" y="105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322563" name="Group 184"/>
            <p:cNvGrpSpPr>
              <a:grpSpLocks/>
            </p:cNvGrpSpPr>
            <p:nvPr/>
          </p:nvGrpSpPr>
          <p:grpSpPr bwMode="auto">
            <a:xfrm>
              <a:off x="1536" y="1056"/>
              <a:ext cx="384" cy="192"/>
              <a:chOff x="1536" y="1056"/>
              <a:chExt cx="384" cy="192"/>
            </a:xfrm>
          </p:grpSpPr>
          <p:sp>
            <p:nvSpPr>
              <p:cNvPr id="322675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0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6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7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4" name="Group 220"/>
          <p:cNvGrpSpPr>
            <a:grpSpLocks/>
          </p:cNvGrpSpPr>
          <p:nvPr/>
        </p:nvGrpSpPr>
        <p:grpSpPr bwMode="auto">
          <a:xfrm>
            <a:off x="6546850" y="1212850"/>
            <a:ext cx="2133600" cy="1752600"/>
            <a:chOff x="4368" y="816"/>
            <a:chExt cx="1344" cy="1104"/>
          </a:xfrm>
        </p:grpSpPr>
        <p:sp>
          <p:nvSpPr>
            <p:cNvPr id="322678" name="Rectangle 118"/>
            <p:cNvSpPr>
              <a:spLocks noChangeArrowheads="1"/>
            </p:cNvSpPr>
            <p:nvPr/>
          </p:nvSpPr>
          <p:spPr bwMode="auto">
            <a:xfrm>
              <a:off x="4512" y="86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addl</a:t>
              </a:r>
            </a:p>
          </p:txBody>
        </p:sp>
        <p:grpSp>
          <p:nvGrpSpPr>
            <p:cNvPr id="322566" name="Group 183"/>
            <p:cNvGrpSpPr>
              <a:grpSpLocks/>
            </p:cNvGrpSpPr>
            <p:nvPr/>
          </p:nvGrpSpPr>
          <p:grpSpPr bwMode="auto">
            <a:xfrm>
              <a:off x="4944" y="864"/>
              <a:ext cx="384" cy="192"/>
              <a:chOff x="4560" y="864"/>
              <a:chExt cx="384" cy="192"/>
            </a:xfrm>
          </p:grpSpPr>
          <p:sp>
            <p:nvSpPr>
              <p:cNvPr id="322680" name="Rectangle 120"/>
              <p:cNvSpPr>
                <a:spLocks noChangeArrowheads="1"/>
              </p:cNvSpPr>
              <p:nvPr/>
            </p:nvSpPr>
            <p:spPr bwMode="auto">
              <a:xfrm>
                <a:off x="4560" y="86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81" name="Rectangle 121"/>
              <p:cNvSpPr>
                <a:spLocks noChangeArrowheads="1"/>
              </p:cNvSpPr>
              <p:nvPr/>
            </p:nvSpPr>
            <p:spPr bwMode="auto">
              <a:xfrm>
                <a:off x="4752" y="86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82" name="Rectangle 122"/>
              <p:cNvSpPr>
                <a:spLocks noChangeArrowheads="1"/>
              </p:cNvSpPr>
              <p:nvPr/>
            </p:nvSpPr>
            <p:spPr bwMode="auto">
              <a:xfrm>
                <a:off x="4560" y="86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83" name="Rectangle 123"/>
            <p:cNvSpPr>
              <a:spLocks noChangeArrowheads="1"/>
            </p:cNvSpPr>
            <p:nvPr/>
          </p:nvSpPr>
          <p:spPr bwMode="auto">
            <a:xfrm>
              <a:off x="4512" y="115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subl</a:t>
              </a:r>
            </a:p>
          </p:txBody>
        </p:sp>
        <p:grpSp>
          <p:nvGrpSpPr>
            <p:cNvPr id="322573" name="Group 182"/>
            <p:cNvGrpSpPr>
              <a:grpSpLocks/>
            </p:cNvGrpSpPr>
            <p:nvPr/>
          </p:nvGrpSpPr>
          <p:grpSpPr bwMode="auto">
            <a:xfrm>
              <a:off x="4944" y="1152"/>
              <a:ext cx="384" cy="192"/>
              <a:chOff x="4560" y="1152"/>
              <a:chExt cx="384" cy="192"/>
            </a:xfrm>
          </p:grpSpPr>
          <p:sp>
            <p:nvSpPr>
              <p:cNvPr id="322685" name="Rectangle 125"/>
              <p:cNvSpPr>
                <a:spLocks noChangeArrowheads="1"/>
              </p:cNvSpPr>
              <p:nvPr/>
            </p:nvSpPr>
            <p:spPr bwMode="auto">
              <a:xfrm>
                <a:off x="4560" y="115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86" name="Rectangle 126"/>
              <p:cNvSpPr>
                <a:spLocks noChangeArrowheads="1"/>
              </p:cNvSpPr>
              <p:nvPr/>
            </p:nvSpPr>
            <p:spPr bwMode="auto">
              <a:xfrm>
                <a:off x="4752" y="115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22687" name="Rectangle 127"/>
              <p:cNvSpPr>
                <a:spLocks noChangeArrowheads="1"/>
              </p:cNvSpPr>
              <p:nvPr/>
            </p:nvSpPr>
            <p:spPr bwMode="auto">
              <a:xfrm>
                <a:off x="4560" y="115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88" name="Rectangle 128"/>
            <p:cNvSpPr>
              <a:spLocks noChangeArrowheads="1"/>
            </p:cNvSpPr>
            <p:nvPr/>
          </p:nvSpPr>
          <p:spPr bwMode="auto">
            <a:xfrm>
              <a:off x="4512" y="144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andl</a:t>
              </a:r>
            </a:p>
          </p:txBody>
        </p:sp>
        <p:grpSp>
          <p:nvGrpSpPr>
            <p:cNvPr id="322575" name="Group 181"/>
            <p:cNvGrpSpPr>
              <a:grpSpLocks/>
            </p:cNvGrpSpPr>
            <p:nvPr/>
          </p:nvGrpSpPr>
          <p:grpSpPr bwMode="auto">
            <a:xfrm>
              <a:off x="4944" y="1440"/>
              <a:ext cx="384" cy="192"/>
              <a:chOff x="4560" y="1440"/>
              <a:chExt cx="384" cy="192"/>
            </a:xfrm>
          </p:grpSpPr>
          <p:sp>
            <p:nvSpPr>
              <p:cNvPr id="322690" name="Rectangle 130"/>
              <p:cNvSpPr>
                <a:spLocks noChangeArrowheads="1"/>
              </p:cNvSpPr>
              <p:nvPr/>
            </p:nvSpPr>
            <p:spPr bwMode="auto">
              <a:xfrm>
                <a:off x="4560" y="144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91" name="Rectangle 131"/>
              <p:cNvSpPr>
                <a:spLocks noChangeArrowheads="1"/>
              </p:cNvSpPr>
              <p:nvPr/>
            </p:nvSpPr>
            <p:spPr bwMode="auto">
              <a:xfrm>
                <a:off x="4752" y="144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92" name="Rectangle 132"/>
              <p:cNvSpPr>
                <a:spLocks noChangeArrowheads="1"/>
              </p:cNvSpPr>
              <p:nvPr/>
            </p:nvSpPr>
            <p:spPr bwMode="auto">
              <a:xfrm>
                <a:off x="4560" y="144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93" name="Rectangle 133"/>
            <p:cNvSpPr>
              <a:spLocks noChangeArrowheads="1"/>
            </p:cNvSpPr>
            <p:nvPr/>
          </p:nvSpPr>
          <p:spPr bwMode="auto">
            <a:xfrm>
              <a:off x="4512" y="172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xorl</a:t>
              </a:r>
            </a:p>
          </p:txBody>
        </p:sp>
        <p:grpSp>
          <p:nvGrpSpPr>
            <p:cNvPr id="322579" name="Group 180"/>
            <p:cNvGrpSpPr>
              <a:grpSpLocks/>
            </p:cNvGrpSpPr>
            <p:nvPr/>
          </p:nvGrpSpPr>
          <p:grpSpPr bwMode="auto">
            <a:xfrm>
              <a:off x="4944" y="1728"/>
              <a:ext cx="384" cy="192"/>
              <a:chOff x="4560" y="1728"/>
              <a:chExt cx="384" cy="192"/>
            </a:xfrm>
          </p:grpSpPr>
          <p:sp>
            <p:nvSpPr>
              <p:cNvPr id="322695" name="Rectangle 135"/>
              <p:cNvSpPr>
                <a:spLocks noChangeArrowheads="1"/>
              </p:cNvSpPr>
              <p:nvPr/>
            </p:nvSpPr>
            <p:spPr bwMode="auto">
              <a:xfrm>
                <a:off x="4560" y="172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96" name="Rectangle 136"/>
              <p:cNvSpPr>
                <a:spLocks noChangeArrowheads="1"/>
              </p:cNvSpPr>
              <p:nvPr/>
            </p:nvSpPr>
            <p:spPr bwMode="auto">
              <a:xfrm>
                <a:off x="4752" y="172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697" name="Rectangle 137"/>
              <p:cNvSpPr>
                <a:spLocks noChangeArrowheads="1"/>
              </p:cNvSpPr>
              <p:nvPr/>
            </p:nvSpPr>
            <p:spPr bwMode="auto">
              <a:xfrm>
                <a:off x="4560" y="172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777" name="AutoShape 217"/>
            <p:cNvSpPr>
              <a:spLocks/>
            </p:cNvSpPr>
            <p:nvPr/>
          </p:nvSpPr>
          <p:spPr bwMode="auto">
            <a:xfrm>
              <a:off x="4368" y="816"/>
              <a:ext cx="144" cy="1104"/>
            </a:xfrm>
            <a:prstGeom prst="leftBrace">
              <a:avLst>
                <a:gd name="adj1" fmla="val 63889"/>
                <a:gd name="adj2" fmla="val 50000"/>
              </a:avLst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22781" name="Freeform 221"/>
          <p:cNvSpPr>
            <a:spLocks/>
          </p:cNvSpPr>
          <p:nvPr/>
        </p:nvSpPr>
        <p:spPr bwMode="auto">
          <a:xfrm>
            <a:off x="3270250" y="2095500"/>
            <a:ext cx="3200400" cy="2200275"/>
          </a:xfrm>
          <a:custGeom>
            <a:avLst/>
            <a:gdLst/>
            <a:ahLst/>
            <a:cxnLst>
              <a:cxn ang="0">
                <a:pos x="0" y="1272"/>
              </a:cxn>
              <a:cxn ang="0">
                <a:pos x="1680" y="1272"/>
              </a:cxn>
              <a:cxn ang="0">
                <a:pos x="1872" y="888"/>
              </a:cxn>
              <a:cxn ang="0">
                <a:pos x="1872" y="168"/>
              </a:cxn>
              <a:cxn ang="0">
                <a:pos x="1968" y="24"/>
              </a:cxn>
              <a:cxn ang="0">
                <a:pos x="2016" y="24"/>
              </a:cxn>
            </a:cxnLst>
            <a:rect l="0" t="0" r="r" b="b"/>
            <a:pathLst>
              <a:path w="2016" h="1386">
                <a:moveTo>
                  <a:pt x="0" y="1272"/>
                </a:moveTo>
                <a:cubicBezTo>
                  <a:pt x="280" y="1272"/>
                  <a:pt x="1488" y="1386"/>
                  <a:pt x="1680" y="1272"/>
                </a:cubicBezTo>
                <a:cubicBezTo>
                  <a:pt x="1872" y="1158"/>
                  <a:pt x="1840" y="1072"/>
                  <a:pt x="1872" y="888"/>
                </a:cubicBezTo>
                <a:cubicBezTo>
                  <a:pt x="1904" y="704"/>
                  <a:pt x="1856" y="312"/>
                  <a:pt x="1872" y="168"/>
                </a:cubicBezTo>
                <a:cubicBezTo>
                  <a:pt x="1888" y="24"/>
                  <a:pt x="1944" y="48"/>
                  <a:pt x="1968" y="24"/>
                </a:cubicBezTo>
                <a:cubicBezTo>
                  <a:pt x="1992" y="0"/>
                  <a:pt x="2006" y="24"/>
                  <a:pt x="2016" y="24"/>
                </a:cubicBez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Move Operations</a:t>
            </a:r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5105400"/>
            <a:ext cx="7696200" cy="1555750"/>
          </a:xfrm>
        </p:spPr>
        <p:txBody>
          <a:bodyPr/>
          <a:lstStyle/>
          <a:p>
            <a:pPr lvl="1"/>
            <a:r>
              <a:rPr lang="en-US" dirty="0"/>
              <a:t>Like the IA32 </a:t>
            </a:r>
            <a:r>
              <a:rPr lang="en-US" dirty="0" err="1">
                <a:latin typeface="Courier New" pitchFamily="49" charset="0"/>
              </a:rPr>
              <a:t>movl</a:t>
            </a:r>
            <a:r>
              <a:rPr lang="en-US" dirty="0"/>
              <a:t> instruction</a:t>
            </a:r>
          </a:p>
          <a:p>
            <a:pPr lvl="1"/>
            <a:r>
              <a:rPr lang="en-US" dirty="0"/>
              <a:t>Simpler format for memory addresses</a:t>
            </a:r>
          </a:p>
          <a:p>
            <a:pPr lvl="1"/>
            <a:r>
              <a:rPr lang="en-US" dirty="0"/>
              <a:t>Give different names to keep them distinct</a:t>
            </a:r>
          </a:p>
        </p:txBody>
      </p:sp>
      <p:sp>
        <p:nvSpPr>
          <p:cNvPr id="268292" name="Rectangle 4"/>
          <p:cNvSpPr>
            <a:spLocks noChangeArrowheads="1"/>
          </p:cNvSpPr>
          <p:nvPr/>
        </p:nvSpPr>
        <p:spPr bwMode="auto">
          <a:xfrm>
            <a:off x="334963" y="1295400"/>
            <a:ext cx="5989637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68294" name="Rectangle 6"/>
          <p:cNvSpPr>
            <a:spLocks noChangeArrowheads="1"/>
          </p:cNvSpPr>
          <p:nvPr/>
        </p:nvSpPr>
        <p:spPr bwMode="auto">
          <a:xfrm>
            <a:off x="563563" y="1447800"/>
            <a:ext cx="19050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rrmovl</a:t>
            </a:r>
            <a:r>
              <a:rPr lang="en-US" sz="1600">
                <a:solidFill>
                  <a:schemeClr val="folHlink"/>
                </a:solidFill>
              </a:rPr>
              <a:t> rA</a:t>
            </a: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, </a:t>
            </a:r>
            <a:r>
              <a:rPr lang="en-US" sz="1600">
                <a:solidFill>
                  <a:schemeClr val="folHlink"/>
                </a:solidFill>
              </a:rPr>
              <a:t>rB</a:t>
            </a:r>
          </a:p>
        </p:txBody>
      </p:sp>
      <p:grpSp>
        <p:nvGrpSpPr>
          <p:cNvPr id="268295" name="Group 7"/>
          <p:cNvGrpSpPr>
            <a:grpSpLocks/>
          </p:cNvGrpSpPr>
          <p:nvPr/>
        </p:nvGrpSpPr>
        <p:grpSpPr bwMode="auto">
          <a:xfrm>
            <a:off x="2468563" y="1447800"/>
            <a:ext cx="609600" cy="304800"/>
            <a:chOff x="1296" y="2544"/>
            <a:chExt cx="384" cy="192"/>
          </a:xfrm>
        </p:grpSpPr>
        <p:sp>
          <p:nvSpPr>
            <p:cNvPr id="268296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268297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268298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268299" name="Group 11"/>
          <p:cNvGrpSpPr>
            <a:grpSpLocks/>
          </p:cNvGrpSpPr>
          <p:nvPr/>
        </p:nvGrpSpPr>
        <p:grpSpPr bwMode="auto">
          <a:xfrm>
            <a:off x="3078163" y="1447800"/>
            <a:ext cx="609600" cy="304800"/>
            <a:chOff x="1680" y="2544"/>
            <a:chExt cx="384" cy="192"/>
          </a:xfrm>
        </p:grpSpPr>
        <p:sp>
          <p:nvSpPr>
            <p:cNvPr id="268300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rA</a:t>
              </a:r>
            </a:p>
          </p:txBody>
        </p:sp>
        <p:sp>
          <p:nvSpPr>
            <p:cNvPr id="268301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sp>
          <p:nvSpPr>
            <p:cNvPr id="268302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sp>
        <p:nvSpPr>
          <p:cNvPr id="268314" name="Rectangle 26"/>
          <p:cNvSpPr>
            <a:spLocks noChangeArrowheads="1"/>
          </p:cNvSpPr>
          <p:nvPr/>
        </p:nvSpPr>
        <p:spPr bwMode="auto">
          <a:xfrm>
            <a:off x="350838" y="2286000"/>
            <a:ext cx="5943600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68336" name="Text Box 48"/>
          <p:cNvSpPr txBox="1">
            <a:spLocks noChangeArrowheads="1"/>
          </p:cNvSpPr>
          <p:nvPr/>
        </p:nvSpPr>
        <p:spPr bwMode="auto">
          <a:xfrm>
            <a:off x="6429375" y="1336675"/>
            <a:ext cx="233362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Register --&gt; Register</a:t>
            </a:r>
          </a:p>
        </p:txBody>
      </p:sp>
      <p:sp>
        <p:nvSpPr>
          <p:cNvPr id="268338" name="Text Box 50"/>
          <p:cNvSpPr txBox="1">
            <a:spLocks noChangeArrowheads="1"/>
          </p:cNvSpPr>
          <p:nvPr/>
        </p:nvSpPr>
        <p:spPr bwMode="auto">
          <a:xfrm>
            <a:off x="6400800" y="2286000"/>
            <a:ext cx="254952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Immediate --&gt; Register</a:t>
            </a:r>
          </a:p>
        </p:txBody>
      </p:sp>
      <p:grpSp>
        <p:nvGrpSpPr>
          <p:cNvPr id="268359" name="Group 71"/>
          <p:cNvGrpSpPr>
            <a:grpSpLocks/>
          </p:cNvGrpSpPr>
          <p:nvPr/>
        </p:nvGrpSpPr>
        <p:grpSpPr bwMode="auto">
          <a:xfrm>
            <a:off x="503238" y="2438400"/>
            <a:ext cx="5562600" cy="304800"/>
            <a:chOff x="480" y="2592"/>
            <a:chExt cx="3504" cy="192"/>
          </a:xfrm>
        </p:grpSpPr>
        <p:sp>
          <p:nvSpPr>
            <p:cNvPr id="268316" name="Rectangle 28"/>
            <p:cNvSpPr>
              <a:spLocks noChangeArrowheads="1"/>
            </p:cNvSpPr>
            <p:nvPr/>
          </p:nvSpPr>
          <p:spPr bwMode="auto">
            <a:xfrm>
              <a:off x="480" y="2592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irmovl</a:t>
              </a:r>
              <a:r>
                <a:rPr lang="en-US" sz="1600">
                  <a:solidFill>
                    <a:schemeClr val="folHlink"/>
                  </a:solidFill>
                </a:rPr>
                <a:t> V</a:t>
              </a: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, </a:t>
              </a: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grpSp>
          <p:nvGrpSpPr>
            <p:cNvPr id="268358" name="Group 70"/>
            <p:cNvGrpSpPr>
              <a:grpSpLocks/>
            </p:cNvGrpSpPr>
            <p:nvPr/>
          </p:nvGrpSpPr>
          <p:grpSpPr bwMode="auto">
            <a:xfrm>
              <a:off x="1680" y="2592"/>
              <a:ext cx="2304" cy="192"/>
              <a:chOff x="3168" y="3360"/>
              <a:chExt cx="2304" cy="192"/>
            </a:xfrm>
          </p:grpSpPr>
          <p:grpSp>
            <p:nvGrpSpPr>
              <p:cNvPr id="268348" name="Group 60"/>
              <p:cNvGrpSpPr>
                <a:grpSpLocks/>
              </p:cNvGrpSpPr>
              <p:nvPr/>
            </p:nvGrpSpPr>
            <p:grpSpPr bwMode="auto">
              <a:xfrm>
                <a:off x="3168" y="3360"/>
                <a:ext cx="384" cy="192"/>
                <a:chOff x="1296" y="2544"/>
                <a:chExt cx="384" cy="192"/>
              </a:xfrm>
            </p:grpSpPr>
            <p:sp>
              <p:nvSpPr>
                <p:cNvPr id="268349" name="Rectangle 61"/>
                <p:cNvSpPr>
                  <a:spLocks noChangeArrowheads="1"/>
                </p:cNvSpPr>
                <p:nvPr/>
              </p:nvSpPr>
              <p:spPr bwMode="auto">
                <a:xfrm>
                  <a:off x="1296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>
                      <a:latin typeface="Courier New" pitchFamily="49" charset="0"/>
                    </a:rPr>
                    <a:t>3</a:t>
                  </a:r>
                </a:p>
              </p:txBody>
            </p:sp>
            <p:sp>
              <p:nvSpPr>
                <p:cNvPr id="268350" name="Rectangle 62"/>
                <p:cNvSpPr>
                  <a:spLocks noChangeArrowheads="1"/>
                </p:cNvSpPr>
                <p:nvPr/>
              </p:nvSpPr>
              <p:spPr bwMode="auto">
                <a:xfrm>
                  <a:off x="1488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dirty="0">
                      <a:latin typeface="Courier New" pitchFamily="49" charset="0"/>
                    </a:rPr>
                    <a:t>0</a:t>
                  </a:r>
                </a:p>
              </p:txBody>
            </p:sp>
            <p:sp>
              <p:nvSpPr>
                <p:cNvPr id="268351" name="Rectangle 63"/>
                <p:cNvSpPr>
                  <a:spLocks noChangeArrowheads="1"/>
                </p:cNvSpPr>
                <p:nvPr/>
              </p:nvSpPr>
              <p:spPr bwMode="auto">
                <a:xfrm>
                  <a:off x="1296" y="2544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>
                    <a:latin typeface="Courier New" pitchFamily="49" charset="0"/>
                  </a:endParaRPr>
                </a:p>
              </p:txBody>
            </p:sp>
          </p:grpSp>
          <p:grpSp>
            <p:nvGrpSpPr>
              <p:cNvPr id="268352" name="Group 64"/>
              <p:cNvGrpSpPr>
                <a:grpSpLocks/>
              </p:cNvGrpSpPr>
              <p:nvPr/>
            </p:nvGrpSpPr>
            <p:grpSpPr bwMode="auto">
              <a:xfrm>
                <a:off x="3552" y="3360"/>
                <a:ext cx="384" cy="192"/>
                <a:chOff x="2688" y="1632"/>
                <a:chExt cx="384" cy="192"/>
              </a:xfrm>
            </p:grpSpPr>
            <p:sp>
              <p:nvSpPr>
                <p:cNvPr id="268353" name="Rectangle 65"/>
                <p:cNvSpPr>
                  <a:spLocks noChangeArrowheads="1"/>
                </p:cNvSpPr>
                <p:nvPr/>
              </p:nvSpPr>
              <p:spPr bwMode="auto">
                <a:xfrm>
                  <a:off x="2688" y="1632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dirty="0" smtClean="0">
                      <a:latin typeface="Courier New" pitchFamily="49" charset="0"/>
                    </a:rPr>
                    <a:t>F</a:t>
                  </a:r>
                  <a:endParaRPr lang="en-US" dirty="0">
                    <a:latin typeface="Courier New" pitchFamily="49" charset="0"/>
                  </a:endParaRPr>
                </a:p>
              </p:txBody>
            </p:sp>
            <p:sp>
              <p:nvSpPr>
                <p:cNvPr id="268354" name="Rectangle 66"/>
                <p:cNvSpPr>
                  <a:spLocks noChangeArrowheads="1"/>
                </p:cNvSpPr>
                <p:nvPr/>
              </p:nvSpPr>
              <p:spPr bwMode="auto">
                <a:xfrm>
                  <a:off x="2880" y="1632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/>
                    <a:t>rB</a:t>
                  </a:r>
                </a:p>
              </p:txBody>
            </p:sp>
            <p:sp>
              <p:nvSpPr>
                <p:cNvPr id="268355" name="Rectangle 67"/>
                <p:cNvSpPr>
                  <a:spLocks noChangeArrowheads="1"/>
                </p:cNvSpPr>
                <p:nvPr/>
              </p:nvSpPr>
              <p:spPr bwMode="auto">
                <a:xfrm>
                  <a:off x="2688" y="1632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>
                    <a:latin typeface="Courier New" pitchFamily="49" charset="0"/>
                  </a:endParaRPr>
                </a:p>
              </p:txBody>
            </p:sp>
          </p:grpSp>
          <p:sp>
            <p:nvSpPr>
              <p:cNvPr id="268356" name="Rectangle 68"/>
              <p:cNvSpPr>
                <a:spLocks noChangeArrowheads="1"/>
              </p:cNvSpPr>
              <p:nvPr/>
            </p:nvSpPr>
            <p:spPr bwMode="auto">
              <a:xfrm>
                <a:off x="3936" y="3360"/>
                <a:ext cx="1536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/>
                  <a:t>V</a:t>
                </a:r>
              </a:p>
            </p:txBody>
          </p:sp>
        </p:grpSp>
      </p:grpSp>
      <p:sp>
        <p:nvSpPr>
          <p:cNvPr id="268360" name="Rectangle 72"/>
          <p:cNvSpPr>
            <a:spLocks noChangeArrowheads="1"/>
          </p:cNvSpPr>
          <p:nvPr/>
        </p:nvSpPr>
        <p:spPr bwMode="auto">
          <a:xfrm>
            <a:off x="350838" y="3276600"/>
            <a:ext cx="5943600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68361" name="Text Box 73"/>
          <p:cNvSpPr txBox="1">
            <a:spLocks noChangeArrowheads="1"/>
          </p:cNvSpPr>
          <p:nvPr/>
        </p:nvSpPr>
        <p:spPr bwMode="auto">
          <a:xfrm>
            <a:off x="6400800" y="3276600"/>
            <a:ext cx="229552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Register --&gt; Memory</a:t>
            </a:r>
          </a:p>
        </p:txBody>
      </p:sp>
      <p:grpSp>
        <p:nvGrpSpPr>
          <p:cNvPr id="268362" name="Group 74"/>
          <p:cNvGrpSpPr>
            <a:grpSpLocks/>
          </p:cNvGrpSpPr>
          <p:nvPr/>
        </p:nvGrpSpPr>
        <p:grpSpPr bwMode="auto">
          <a:xfrm>
            <a:off x="503238" y="3429000"/>
            <a:ext cx="5562600" cy="304800"/>
            <a:chOff x="480" y="2592"/>
            <a:chExt cx="3504" cy="192"/>
          </a:xfrm>
        </p:grpSpPr>
        <p:sp>
          <p:nvSpPr>
            <p:cNvPr id="268363" name="Rectangle 75"/>
            <p:cNvSpPr>
              <a:spLocks noChangeArrowheads="1"/>
            </p:cNvSpPr>
            <p:nvPr/>
          </p:nvSpPr>
          <p:spPr bwMode="auto">
            <a:xfrm>
              <a:off x="480" y="2592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rmmovl</a:t>
              </a:r>
              <a:r>
                <a:rPr lang="en-US" sz="1600">
                  <a:solidFill>
                    <a:schemeClr val="folHlink"/>
                  </a:solidFill>
                </a:rPr>
                <a:t> rA</a:t>
              </a: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,</a:t>
              </a:r>
              <a:r>
                <a:rPr lang="en-US" sz="1600">
                  <a:solidFill>
                    <a:schemeClr val="folHlink"/>
                  </a:solidFill>
                </a:rPr>
                <a:t> D</a:t>
              </a: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(</a:t>
              </a:r>
              <a:r>
                <a:rPr lang="en-US" sz="1600">
                  <a:solidFill>
                    <a:schemeClr val="folHlink"/>
                  </a:solidFill>
                </a:rPr>
                <a:t>rB)</a:t>
              </a:r>
            </a:p>
          </p:txBody>
        </p:sp>
        <p:grpSp>
          <p:nvGrpSpPr>
            <p:cNvPr id="268364" name="Group 76"/>
            <p:cNvGrpSpPr>
              <a:grpSpLocks/>
            </p:cNvGrpSpPr>
            <p:nvPr/>
          </p:nvGrpSpPr>
          <p:grpSpPr bwMode="auto">
            <a:xfrm>
              <a:off x="1680" y="2592"/>
              <a:ext cx="2304" cy="192"/>
              <a:chOff x="3168" y="3360"/>
              <a:chExt cx="2304" cy="192"/>
            </a:xfrm>
          </p:grpSpPr>
          <p:grpSp>
            <p:nvGrpSpPr>
              <p:cNvPr id="268365" name="Group 77"/>
              <p:cNvGrpSpPr>
                <a:grpSpLocks/>
              </p:cNvGrpSpPr>
              <p:nvPr/>
            </p:nvGrpSpPr>
            <p:grpSpPr bwMode="auto">
              <a:xfrm>
                <a:off x="3168" y="3360"/>
                <a:ext cx="384" cy="192"/>
                <a:chOff x="1296" y="2544"/>
                <a:chExt cx="384" cy="192"/>
              </a:xfrm>
            </p:grpSpPr>
            <p:sp>
              <p:nvSpPr>
                <p:cNvPr id="268366" name="Rectangle 78"/>
                <p:cNvSpPr>
                  <a:spLocks noChangeArrowheads="1"/>
                </p:cNvSpPr>
                <p:nvPr/>
              </p:nvSpPr>
              <p:spPr bwMode="auto">
                <a:xfrm>
                  <a:off x="1296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>
                      <a:latin typeface="Courier New" pitchFamily="49" charset="0"/>
                    </a:rPr>
                    <a:t>4</a:t>
                  </a:r>
                </a:p>
              </p:txBody>
            </p:sp>
            <p:sp>
              <p:nvSpPr>
                <p:cNvPr id="268367" name="Rectangle 79"/>
                <p:cNvSpPr>
                  <a:spLocks noChangeArrowheads="1"/>
                </p:cNvSpPr>
                <p:nvPr/>
              </p:nvSpPr>
              <p:spPr bwMode="auto">
                <a:xfrm>
                  <a:off x="1488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>
                      <a:latin typeface="Courier New" pitchFamily="49" charset="0"/>
                    </a:rPr>
                    <a:t>0</a:t>
                  </a:r>
                </a:p>
              </p:txBody>
            </p:sp>
            <p:sp>
              <p:nvSpPr>
                <p:cNvPr id="268368" name="Rectangle 80"/>
                <p:cNvSpPr>
                  <a:spLocks noChangeArrowheads="1"/>
                </p:cNvSpPr>
                <p:nvPr/>
              </p:nvSpPr>
              <p:spPr bwMode="auto">
                <a:xfrm>
                  <a:off x="1296" y="2544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>
                    <a:latin typeface="Courier New" pitchFamily="49" charset="0"/>
                  </a:endParaRPr>
                </a:p>
              </p:txBody>
            </p:sp>
          </p:grpSp>
          <p:grpSp>
            <p:nvGrpSpPr>
              <p:cNvPr id="268369" name="Group 81"/>
              <p:cNvGrpSpPr>
                <a:grpSpLocks/>
              </p:cNvGrpSpPr>
              <p:nvPr/>
            </p:nvGrpSpPr>
            <p:grpSpPr bwMode="auto">
              <a:xfrm>
                <a:off x="3552" y="3360"/>
                <a:ext cx="384" cy="192"/>
                <a:chOff x="2688" y="1632"/>
                <a:chExt cx="384" cy="192"/>
              </a:xfrm>
            </p:grpSpPr>
            <p:sp>
              <p:nvSpPr>
                <p:cNvPr id="268370" name="Rectangle 82"/>
                <p:cNvSpPr>
                  <a:spLocks noChangeArrowheads="1"/>
                </p:cNvSpPr>
                <p:nvPr/>
              </p:nvSpPr>
              <p:spPr bwMode="auto">
                <a:xfrm>
                  <a:off x="2688" y="1632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>
                      <a:solidFill>
                        <a:schemeClr val="folHlink"/>
                      </a:solidFill>
                    </a:rPr>
                    <a:t>rA</a:t>
                  </a:r>
                </a:p>
              </p:txBody>
            </p:sp>
            <p:sp>
              <p:nvSpPr>
                <p:cNvPr id="268371" name="Rectangle 83"/>
                <p:cNvSpPr>
                  <a:spLocks noChangeArrowheads="1"/>
                </p:cNvSpPr>
                <p:nvPr/>
              </p:nvSpPr>
              <p:spPr bwMode="auto">
                <a:xfrm>
                  <a:off x="2880" y="1632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/>
                    <a:t>rB</a:t>
                  </a:r>
                </a:p>
              </p:txBody>
            </p:sp>
            <p:sp>
              <p:nvSpPr>
                <p:cNvPr id="268372" name="Rectangle 84"/>
                <p:cNvSpPr>
                  <a:spLocks noChangeArrowheads="1"/>
                </p:cNvSpPr>
                <p:nvPr/>
              </p:nvSpPr>
              <p:spPr bwMode="auto">
                <a:xfrm>
                  <a:off x="2688" y="1632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>
                    <a:latin typeface="Courier New" pitchFamily="49" charset="0"/>
                  </a:endParaRPr>
                </a:p>
              </p:txBody>
            </p:sp>
          </p:grpSp>
          <p:sp>
            <p:nvSpPr>
              <p:cNvPr id="268373" name="Rectangle 85"/>
              <p:cNvSpPr>
                <a:spLocks noChangeArrowheads="1"/>
              </p:cNvSpPr>
              <p:nvPr/>
            </p:nvSpPr>
            <p:spPr bwMode="auto">
              <a:xfrm>
                <a:off x="3936" y="3360"/>
                <a:ext cx="1536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/>
                  <a:t>D</a:t>
                </a:r>
              </a:p>
            </p:txBody>
          </p:sp>
        </p:grpSp>
      </p:grpSp>
      <p:sp>
        <p:nvSpPr>
          <p:cNvPr id="268374" name="Rectangle 86"/>
          <p:cNvSpPr>
            <a:spLocks noChangeArrowheads="1"/>
          </p:cNvSpPr>
          <p:nvPr/>
        </p:nvSpPr>
        <p:spPr bwMode="auto">
          <a:xfrm>
            <a:off x="350838" y="4343400"/>
            <a:ext cx="5943600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68375" name="Text Box 87"/>
          <p:cNvSpPr txBox="1">
            <a:spLocks noChangeArrowheads="1"/>
          </p:cNvSpPr>
          <p:nvPr/>
        </p:nvSpPr>
        <p:spPr bwMode="auto">
          <a:xfrm>
            <a:off x="6400800" y="4343400"/>
            <a:ext cx="229552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Memory --&gt; Register</a:t>
            </a:r>
          </a:p>
        </p:txBody>
      </p:sp>
      <p:grpSp>
        <p:nvGrpSpPr>
          <p:cNvPr id="268376" name="Group 88"/>
          <p:cNvGrpSpPr>
            <a:grpSpLocks/>
          </p:cNvGrpSpPr>
          <p:nvPr/>
        </p:nvGrpSpPr>
        <p:grpSpPr bwMode="auto">
          <a:xfrm>
            <a:off x="503238" y="4495800"/>
            <a:ext cx="5562600" cy="304800"/>
            <a:chOff x="480" y="2592"/>
            <a:chExt cx="3504" cy="192"/>
          </a:xfrm>
        </p:grpSpPr>
        <p:sp>
          <p:nvSpPr>
            <p:cNvPr id="268377" name="Rectangle 89"/>
            <p:cNvSpPr>
              <a:spLocks noChangeArrowheads="1"/>
            </p:cNvSpPr>
            <p:nvPr/>
          </p:nvSpPr>
          <p:spPr bwMode="auto">
            <a:xfrm>
              <a:off x="480" y="2592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mrmovl</a:t>
              </a:r>
              <a:r>
                <a:rPr lang="en-US" sz="1600">
                  <a:solidFill>
                    <a:schemeClr val="folHlink"/>
                  </a:solidFill>
                </a:rPr>
                <a:t> D</a:t>
              </a: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(</a:t>
              </a:r>
              <a:r>
                <a:rPr lang="en-US" sz="1600">
                  <a:solidFill>
                    <a:schemeClr val="folHlink"/>
                  </a:solidFill>
                </a:rPr>
                <a:t>rB), rA</a:t>
              </a: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  <p:grpSp>
          <p:nvGrpSpPr>
            <p:cNvPr id="268378" name="Group 90"/>
            <p:cNvGrpSpPr>
              <a:grpSpLocks/>
            </p:cNvGrpSpPr>
            <p:nvPr/>
          </p:nvGrpSpPr>
          <p:grpSpPr bwMode="auto">
            <a:xfrm>
              <a:off x="1680" y="2592"/>
              <a:ext cx="2304" cy="192"/>
              <a:chOff x="3168" y="3360"/>
              <a:chExt cx="2304" cy="192"/>
            </a:xfrm>
          </p:grpSpPr>
          <p:grpSp>
            <p:nvGrpSpPr>
              <p:cNvPr id="268379" name="Group 91"/>
              <p:cNvGrpSpPr>
                <a:grpSpLocks/>
              </p:cNvGrpSpPr>
              <p:nvPr/>
            </p:nvGrpSpPr>
            <p:grpSpPr bwMode="auto">
              <a:xfrm>
                <a:off x="3168" y="3360"/>
                <a:ext cx="384" cy="192"/>
                <a:chOff x="1296" y="2544"/>
                <a:chExt cx="384" cy="192"/>
              </a:xfrm>
            </p:grpSpPr>
            <p:sp>
              <p:nvSpPr>
                <p:cNvPr id="268380" name="Rectangle 92"/>
                <p:cNvSpPr>
                  <a:spLocks noChangeArrowheads="1"/>
                </p:cNvSpPr>
                <p:nvPr/>
              </p:nvSpPr>
              <p:spPr bwMode="auto">
                <a:xfrm>
                  <a:off x="1296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>
                      <a:latin typeface="Courier New" pitchFamily="49" charset="0"/>
                    </a:rPr>
                    <a:t>5</a:t>
                  </a:r>
                </a:p>
              </p:txBody>
            </p:sp>
            <p:sp>
              <p:nvSpPr>
                <p:cNvPr id="268381" name="Rectangle 93"/>
                <p:cNvSpPr>
                  <a:spLocks noChangeArrowheads="1"/>
                </p:cNvSpPr>
                <p:nvPr/>
              </p:nvSpPr>
              <p:spPr bwMode="auto">
                <a:xfrm>
                  <a:off x="1488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>
                      <a:latin typeface="Courier New" pitchFamily="49" charset="0"/>
                    </a:rPr>
                    <a:t>0</a:t>
                  </a:r>
                </a:p>
              </p:txBody>
            </p:sp>
            <p:sp>
              <p:nvSpPr>
                <p:cNvPr id="268382" name="Rectangle 94"/>
                <p:cNvSpPr>
                  <a:spLocks noChangeArrowheads="1"/>
                </p:cNvSpPr>
                <p:nvPr/>
              </p:nvSpPr>
              <p:spPr bwMode="auto">
                <a:xfrm>
                  <a:off x="1296" y="2544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>
                    <a:latin typeface="Courier New" pitchFamily="49" charset="0"/>
                  </a:endParaRPr>
                </a:p>
              </p:txBody>
            </p:sp>
          </p:grpSp>
          <p:grpSp>
            <p:nvGrpSpPr>
              <p:cNvPr id="268383" name="Group 95"/>
              <p:cNvGrpSpPr>
                <a:grpSpLocks/>
              </p:cNvGrpSpPr>
              <p:nvPr/>
            </p:nvGrpSpPr>
            <p:grpSpPr bwMode="auto">
              <a:xfrm>
                <a:off x="3552" y="3360"/>
                <a:ext cx="384" cy="192"/>
                <a:chOff x="2688" y="1632"/>
                <a:chExt cx="384" cy="192"/>
              </a:xfrm>
            </p:grpSpPr>
            <p:sp>
              <p:nvSpPr>
                <p:cNvPr id="268384" name="Rectangle 96"/>
                <p:cNvSpPr>
                  <a:spLocks noChangeArrowheads="1"/>
                </p:cNvSpPr>
                <p:nvPr/>
              </p:nvSpPr>
              <p:spPr bwMode="auto">
                <a:xfrm>
                  <a:off x="2688" y="1632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>
                      <a:solidFill>
                        <a:schemeClr val="folHlink"/>
                      </a:solidFill>
                    </a:rPr>
                    <a:t>rA</a:t>
                  </a:r>
                </a:p>
              </p:txBody>
            </p:sp>
            <p:sp>
              <p:nvSpPr>
                <p:cNvPr id="268385" name="Rectangle 97"/>
                <p:cNvSpPr>
                  <a:spLocks noChangeArrowheads="1"/>
                </p:cNvSpPr>
                <p:nvPr/>
              </p:nvSpPr>
              <p:spPr bwMode="auto">
                <a:xfrm>
                  <a:off x="2880" y="1632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/>
                    <a:t>rB</a:t>
                  </a:r>
                </a:p>
              </p:txBody>
            </p:sp>
            <p:sp>
              <p:nvSpPr>
                <p:cNvPr id="268386" name="Rectangle 98"/>
                <p:cNvSpPr>
                  <a:spLocks noChangeArrowheads="1"/>
                </p:cNvSpPr>
                <p:nvPr/>
              </p:nvSpPr>
              <p:spPr bwMode="auto">
                <a:xfrm>
                  <a:off x="2688" y="1632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>
                    <a:latin typeface="Courier New" pitchFamily="49" charset="0"/>
                  </a:endParaRPr>
                </a:p>
              </p:txBody>
            </p:sp>
          </p:grpSp>
          <p:sp>
            <p:nvSpPr>
              <p:cNvPr id="268387" name="Rectangle 99"/>
              <p:cNvSpPr>
                <a:spLocks noChangeArrowheads="1"/>
              </p:cNvSpPr>
              <p:nvPr/>
            </p:nvSpPr>
            <p:spPr bwMode="auto">
              <a:xfrm>
                <a:off x="3936" y="3360"/>
                <a:ext cx="1536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/>
                  <a:t>D</a:t>
                </a:r>
              </a:p>
            </p:txBody>
          </p:sp>
        </p:grp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 Instruction </a:t>
            </a:r>
            <a:r>
              <a:rPr lang="en-US" dirty="0" smtClean="0"/>
              <a:t>Set #4</a:t>
            </a:r>
            <a:endParaRPr lang="en-US" dirty="0"/>
          </a:p>
        </p:txBody>
      </p:sp>
      <p:grpSp>
        <p:nvGrpSpPr>
          <p:cNvPr id="2" name="Group 216"/>
          <p:cNvGrpSpPr>
            <a:grpSpLocks/>
          </p:cNvGrpSpPr>
          <p:nvPr/>
        </p:nvGrpSpPr>
        <p:grpSpPr bwMode="auto">
          <a:xfrm>
            <a:off x="146050" y="838200"/>
            <a:ext cx="5562600" cy="304800"/>
            <a:chOff x="336" y="528"/>
            <a:chExt cx="3504" cy="192"/>
          </a:xfrm>
        </p:grpSpPr>
        <p:sp>
          <p:nvSpPr>
            <p:cNvPr id="322565" name="Rectangle 5"/>
            <p:cNvSpPr>
              <a:spLocks noChangeArrowheads="1"/>
            </p:cNvSpPr>
            <p:nvPr/>
          </p:nvSpPr>
          <p:spPr bwMode="auto">
            <a:xfrm>
              <a:off x="336" y="52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/>
                <a:t>Byte</a:t>
              </a:r>
            </a:p>
          </p:txBody>
        </p:sp>
        <p:grpSp>
          <p:nvGrpSpPr>
            <p:cNvPr id="3" name="Group 215"/>
            <p:cNvGrpSpPr>
              <a:grpSpLocks/>
            </p:cNvGrpSpPr>
            <p:nvPr/>
          </p:nvGrpSpPr>
          <p:grpSpPr bwMode="auto">
            <a:xfrm>
              <a:off x="1536" y="528"/>
              <a:ext cx="2304" cy="192"/>
              <a:chOff x="1536" y="528"/>
              <a:chExt cx="2304" cy="192"/>
            </a:xfrm>
          </p:grpSpPr>
          <p:sp>
            <p:nvSpPr>
              <p:cNvPr id="322567" name="Rectangle 7"/>
              <p:cNvSpPr>
                <a:spLocks noChangeArrowheads="1"/>
              </p:cNvSpPr>
              <p:nvPr/>
            </p:nvSpPr>
            <p:spPr bwMode="auto">
              <a:xfrm>
                <a:off x="153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68" name="Rectangle 8"/>
              <p:cNvSpPr>
                <a:spLocks noChangeArrowheads="1"/>
              </p:cNvSpPr>
              <p:nvPr/>
            </p:nvSpPr>
            <p:spPr bwMode="auto">
              <a:xfrm>
                <a:off x="1920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22569" name="Rectangle 9"/>
              <p:cNvSpPr>
                <a:spLocks noChangeArrowheads="1"/>
              </p:cNvSpPr>
              <p:nvPr/>
            </p:nvSpPr>
            <p:spPr bwMode="auto">
              <a:xfrm>
                <a:off x="2304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570" name="Rectangle 10"/>
              <p:cNvSpPr>
                <a:spLocks noChangeArrowheads="1"/>
              </p:cNvSpPr>
              <p:nvPr/>
            </p:nvSpPr>
            <p:spPr bwMode="auto">
              <a:xfrm>
                <a:off x="2688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571" name="Rectangle 11"/>
              <p:cNvSpPr>
                <a:spLocks noChangeArrowheads="1"/>
              </p:cNvSpPr>
              <p:nvPr/>
            </p:nvSpPr>
            <p:spPr bwMode="auto">
              <a:xfrm>
                <a:off x="3072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572" name="Rectangle 12"/>
              <p:cNvSpPr>
                <a:spLocks noChangeArrowheads="1"/>
              </p:cNvSpPr>
              <p:nvPr/>
            </p:nvSpPr>
            <p:spPr bwMode="auto">
              <a:xfrm>
                <a:off x="345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</p:grpSp>
      </p:grpSp>
      <p:grpSp>
        <p:nvGrpSpPr>
          <p:cNvPr id="4" name="Group 214"/>
          <p:cNvGrpSpPr>
            <a:grpSpLocks/>
          </p:cNvGrpSpPr>
          <p:nvPr/>
        </p:nvGrpSpPr>
        <p:grpSpPr bwMode="auto">
          <a:xfrm>
            <a:off x="146050" y="5791200"/>
            <a:ext cx="3124200" cy="304800"/>
            <a:chOff x="336" y="3648"/>
            <a:chExt cx="1968" cy="192"/>
          </a:xfrm>
        </p:grpSpPr>
        <p:sp>
          <p:nvSpPr>
            <p:cNvPr id="322574" name="Rectangle 14"/>
            <p:cNvSpPr>
              <a:spLocks noChangeArrowheads="1"/>
            </p:cNvSpPr>
            <p:nvPr/>
          </p:nvSpPr>
          <p:spPr bwMode="auto">
            <a:xfrm>
              <a:off x="336" y="36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pushl </a:t>
              </a:r>
              <a:r>
                <a:rPr lang="en-US" sz="1400" b="0"/>
                <a:t>rA</a:t>
              </a:r>
            </a:p>
          </p:txBody>
        </p:sp>
        <p:grpSp>
          <p:nvGrpSpPr>
            <p:cNvPr id="5" name="Group 213"/>
            <p:cNvGrpSpPr>
              <a:grpSpLocks/>
            </p:cNvGrpSpPr>
            <p:nvPr/>
          </p:nvGrpSpPr>
          <p:grpSpPr bwMode="auto">
            <a:xfrm>
              <a:off x="1536" y="3648"/>
              <a:ext cx="384" cy="192"/>
              <a:chOff x="1536" y="3648"/>
              <a:chExt cx="384" cy="192"/>
            </a:xfrm>
          </p:grpSpPr>
          <p:sp>
            <p:nvSpPr>
              <p:cNvPr id="322576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322577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78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212"/>
            <p:cNvGrpSpPr>
              <a:grpSpLocks/>
            </p:cNvGrpSpPr>
            <p:nvPr/>
          </p:nvGrpSpPr>
          <p:grpSpPr bwMode="auto">
            <a:xfrm>
              <a:off x="1920" y="3648"/>
              <a:ext cx="384" cy="192"/>
              <a:chOff x="1920" y="3648"/>
              <a:chExt cx="384" cy="192"/>
            </a:xfrm>
          </p:grpSpPr>
          <p:sp>
            <p:nvSpPr>
              <p:cNvPr id="322580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81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F</a:t>
                </a:r>
              </a:p>
            </p:txBody>
          </p:sp>
          <p:sp>
            <p:nvSpPr>
              <p:cNvPr id="322582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7" name="Group 211"/>
          <p:cNvGrpSpPr>
            <a:grpSpLocks/>
          </p:cNvGrpSpPr>
          <p:nvPr/>
        </p:nvGrpSpPr>
        <p:grpSpPr bwMode="auto">
          <a:xfrm>
            <a:off x="146050" y="4419600"/>
            <a:ext cx="4953000" cy="304800"/>
            <a:chOff x="336" y="2784"/>
            <a:chExt cx="3120" cy="192"/>
          </a:xfrm>
        </p:grpSpPr>
        <p:sp>
          <p:nvSpPr>
            <p:cNvPr id="322584" name="Rectangle 24"/>
            <p:cNvSpPr>
              <a:spLocks noChangeArrowheads="1"/>
            </p:cNvSpPr>
            <p:nvPr/>
          </p:nvSpPr>
          <p:spPr bwMode="auto">
            <a:xfrm>
              <a:off x="336" y="278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jXX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8" name="Group 210"/>
            <p:cNvGrpSpPr>
              <a:grpSpLocks/>
            </p:cNvGrpSpPr>
            <p:nvPr/>
          </p:nvGrpSpPr>
          <p:grpSpPr bwMode="auto">
            <a:xfrm>
              <a:off x="1536" y="2784"/>
              <a:ext cx="384" cy="192"/>
              <a:chOff x="1536" y="2784"/>
              <a:chExt cx="384" cy="192"/>
            </a:xfrm>
          </p:grpSpPr>
          <p:sp>
            <p:nvSpPr>
              <p:cNvPr id="322586" name="Rectangle 26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322587" name="Rectangle 27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/>
                  <a:t>fn</a:t>
                </a:r>
              </a:p>
            </p:txBody>
          </p:sp>
          <p:sp>
            <p:nvSpPr>
              <p:cNvPr id="322588" name="Rectangle 28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589" name="Rectangle 29"/>
            <p:cNvSpPr>
              <a:spLocks noChangeArrowheads="1"/>
            </p:cNvSpPr>
            <p:nvPr/>
          </p:nvSpPr>
          <p:spPr bwMode="auto">
            <a:xfrm>
              <a:off x="1920" y="2784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9" name="Group 209"/>
          <p:cNvGrpSpPr>
            <a:grpSpLocks/>
          </p:cNvGrpSpPr>
          <p:nvPr/>
        </p:nvGrpSpPr>
        <p:grpSpPr bwMode="auto">
          <a:xfrm>
            <a:off x="146050" y="6248400"/>
            <a:ext cx="3124200" cy="304800"/>
            <a:chOff x="336" y="3936"/>
            <a:chExt cx="1968" cy="192"/>
          </a:xfrm>
        </p:grpSpPr>
        <p:sp>
          <p:nvSpPr>
            <p:cNvPr id="322591" name="Rectangle 31"/>
            <p:cNvSpPr>
              <a:spLocks noChangeArrowheads="1"/>
            </p:cNvSpPr>
            <p:nvPr/>
          </p:nvSpPr>
          <p:spPr bwMode="auto">
            <a:xfrm>
              <a:off x="336" y="39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popl </a:t>
              </a:r>
              <a:r>
                <a:rPr lang="en-US" sz="1400" b="0"/>
                <a:t>rA</a:t>
              </a:r>
            </a:p>
          </p:txBody>
        </p:sp>
        <p:grpSp>
          <p:nvGrpSpPr>
            <p:cNvPr id="10" name="Group 208"/>
            <p:cNvGrpSpPr>
              <a:grpSpLocks/>
            </p:cNvGrpSpPr>
            <p:nvPr/>
          </p:nvGrpSpPr>
          <p:grpSpPr bwMode="auto">
            <a:xfrm>
              <a:off x="1536" y="3936"/>
              <a:ext cx="384" cy="192"/>
              <a:chOff x="1536" y="3936"/>
              <a:chExt cx="384" cy="192"/>
            </a:xfrm>
          </p:grpSpPr>
          <p:sp>
            <p:nvSpPr>
              <p:cNvPr id="322593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22594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95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7"/>
            <p:cNvGrpSpPr>
              <a:grpSpLocks/>
            </p:cNvGrpSpPr>
            <p:nvPr/>
          </p:nvGrpSpPr>
          <p:grpSpPr bwMode="auto">
            <a:xfrm>
              <a:off x="1920" y="3936"/>
              <a:ext cx="384" cy="192"/>
              <a:chOff x="1920" y="3936"/>
              <a:chExt cx="384" cy="192"/>
            </a:xfrm>
          </p:grpSpPr>
          <p:sp>
            <p:nvSpPr>
              <p:cNvPr id="322597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98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F</a:t>
                </a:r>
              </a:p>
            </p:txBody>
          </p:sp>
          <p:sp>
            <p:nvSpPr>
              <p:cNvPr id="322599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2" name="Group 206"/>
          <p:cNvGrpSpPr>
            <a:grpSpLocks/>
          </p:cNvGrpSpPr>
          <p:nvPr/>
        </p:nvGrpSpPr>
        <p:grpSpPr bwMode="auto">
          <a:xfrm>
            <a:off x="146050" y="4876800"/>
            <a:ext cx="4953000" cy="304800"/>
            <a:chOff x="336" y="3072"/>
            <a:chExt cx="3120" cy="192"/>
          </a:xfrm>
        </p:grpSpPr>
        <p:sp>
          <p:nvSpPr>
            <p:cNvPr id="322601" name="Rectangle 41"/>
            <p:cNvSpPr>
              <a:spLocks noChangeArrowheads="1"/>
            </p:cNvSpPr>
            <p:nvPr/>
          </p:nvSpPr>
          <p:spPr bwMode="auto">
            <a:xfrm>
              <a:off x="336" y="307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call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13" name="Group 205"/>
            <p:cNvGrpSpPr>
              <a:grpSpLocks/>
            </p:cNvGrpSpPr>
            <p:nvPr/>
          </p:nvGrpSpPr>
          <p:grpSpPr bwMode="auto">
            <a:xfrm>
              <a:off x="1536" y="3072"/>
              <a:ext cx="384" cy="192"/>
              <a:chOff x="1536" y="3072"/>
              <a:chExt cx="384" cy="192"/>
            </a:xfrm>
          </p:grpSpPr>
          <p:sp>
            <p:nvSpPr>
              <p:cNvPr id="322603" name="Rectangle 43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04" name="Rectangle 44"/>
              <p:cNvSpPr>
                <a:spLocks noChangeArrowheads="1"/>
              </p:cNvSpPr>
              <p:nvPr/>
            </p:nvSpPr>
            <p:spPr bwMode="auto">
              <a:xfrm>
                <a:off x="1728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05" name="Rectangle 45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06" name="Rectangle 46"/>
            <p:cNvSpPr>
              <a:spLocks noChangeArrowheads="1"/>
            </p:cNvSpPr>
            <p:nvPr/>
          </p:nvSpPr>
          <p:spPr bwMode="auto">
            <a:xfrm>
              <a:off x="1920" y="307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 err="1"/>
                <a:t>Dest</a:t>
              </a:r>
              <a:endParaRPr lang="en-US" sz="1400" b="0" dirty="0"/>
            </a:p>
          </p:txBody>
        </p:sp>
      </p:grpSp>
      <p:grpSp>
        <p:nvGrpSpPr>
          <p:cNvPr id="14" name="Group 204"/>
          <p:cNvGrpSpPr>
            <a:grpSpLocks/>
          </p:cNvGrpSpPr>
          <p:nvPr/>
        </p:nvGrpSpPr>
        <p:grpSpPr bwMode="auto">
          <a:xfrm>
            <a:off x="146050" y="2133600"/>
            <a:ext cx="3124200" cy="304800"/>
            <a:chOff x="336" y="1344"/>
            <a:chExt cx="1968" cy="192"/>
          </a:xfrm>
        </p:grpSpPr>
        <p:sp>
          <p:nvSpPr>
            <p:cNvPr id="322608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cmovXX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15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322610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11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/>
                  <a:t>fn</a:t>
                </a:r>
                <a:endParaRPr lang="en-US" sz="1400" b="0" dirty="0"/>
              </a:p>
            </p:txBody>
          </p:sp>
          <p:sp>
            <p:nvSpPr>
              <p:cNvPr id="322612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32261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1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1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7" name="Group 201"/>
          <p:cNvGrpSpPr>
            <a:grpSpLocks/>
          </p:cNvGrpSpPr>
          <p:nvPr/>
        </p:nvGrpSpPr>
        <p:grpSpPr bwMode="auto">
          <a:xfrm>
            <a:off x="146050" y="2590800"/>
            <a:ext cx="5562600" cy="304800"/>
            <a:chOff x="336" y="1632"/>
            <a:chExt cx="3504" cy="192"/>
          </a:xfrm>
        </p:grpSpPr>
        <p:sp>
          <p:nvSpPr>
            <p:cNvPr id="322618" name="Rectangle 58"/>
            <p:cNvSpPr>
              <a:spLocks noChangeArrowheads="1"/>
            </p:cNvSpPr>
            <p:nvPr/>
          </p:nvSpPr>
          <p:spPr bwMode="auto">
            <a:xfrm>
              <a:off x="336" y="163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irmovl </a:t>
              </a:r>
              <a:r>
                <a:rPr lang="en-US" sz="1400" b="0"/>
                <a:t>V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18" name="Group 200"/>
            <p:cNvGrpSpPr>
              <a:grpSpLocks/>
            </p:cNvGrpSpPr>
            <p:nvPr/>
          </p:nvGrpSpPr>
          <p:grpSpPr bwMode="auto">
            <a:xfrm>
              <a:off x="1536" y="1632"/>
              <a:ext cx="384" cy="192"/>
              <a:chOff x="1536" y="1632"/>
              <a:chExt cx="384" cy="192"/>
            </a:xfrm>
          </p:grpSpPr>
          <p:sp>
            <p:nvSpPr>
              <p:cNvPr id="322620" name="Rectangle 60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621" name="Rectangle 61"/>
              <p:cNvSpPr>
                <a:spLocks noChangeArrowheads="1"/>
              </p:cNvSpPr>
              <p:nvPr/>
            </p:nvSpPr>
            <p:spPr bwMode="auto">
              <a:xfrm>
                <a:off x="1728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22" name="Rectangle 62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9" name="Group 199"/>
            <p:cNvGrpSpPr>
              <a:grpSpLocks/>
            </p:cNvGrpSpPr>
            <p:nvPr/>
          </p:nvGrpSpPr>
          <p:grpSpPr bwMode="auto">
            <a:xfrm>
              <a:off x="1920" y="1632"/>
              <a:ext cx="384" cy="192"/>
              <a:chOff x="1920" y="1632"/>
              <a:chExt cx="384" cy="192"/>
            </a:xfrm>
          </p:grpSpPr>
          <p:sp>
            <p:nvSpPr>
              <p:cNvPr id="322624" name="Rectangle 64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F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25" name="Rectangle 65"/>
              <p:cNvSpPr>
                <a:spLocks noChangeArrowheads="1"/>
              </p:cNvSpPr>
              <p:nvPr/>
            </p:nvSpPr>
            <p:spPr bwMode="auto">
              <a:xfrm>
                <a:off x="2112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26" name="Rectangle 66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27" name="Rectangle 67"/>
            <p:cNvSpPr>
              <a:spLocks noChangeArrowheads="1"/>
            </p:cNvSpPr>
            <p:nvPr/>
          </p:nvSpPr>
          <p:spPr bwMode="auto">
            <a:xfrm>
              <a:off x="2304" y="163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V</a:t>
              </a:r>
            </a:p>
          </p:txBody>
        </p:sp>
      </p:grpSp>
      <p:grpSp>
        <p:nvGrpSpPr>
          <p:cNvPr id="20" name="Group 198"/>
          <p:cNvGrpSpPr>
            <a:grpSpLocks/>
          </p:cNvGrpSpPr>
          <p:nvPr/>
        </p:nvGrpSpPr>
        <p:grpSpPr bwMode="auto">
          <a:xfrm>
            <a:off x="146050" y="3048000"/>
            <a:ext cx="5562600" cy="304800"/>
            <a:chOff x="336" y="1920"/>
            <a:chExt cx="3504" cy="192"/>
          </a:xfrm>
        </p:grpSpPr>
        <p:sp>
          <p:nvSpPr>
            <p:cNvPr id="322629" name="Rectangle 69"/>
            <p:cNvSpPr>
              <a:spLocks noChangeArrowheads="1"/>
            </p:cNvSpPr>
            <p:nvPr/>
          </p:nvSpPr>
          <p:spPr bwMode="auto">
            <a:xfrm>
              <a:off x="336" y="192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rmmovl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</a:t>
              </a:r>
            </a:p>
          </p:txBody>
        </p:sp>
        <p:grpSp>
          <p:nvGrpSpPr>
            <p:cNvPr id="21" name="Group 197"/>
            <p:cNvGrpSpPr>
              <a:grpSpLocks/>
            </p:cNvGrpSpPr>
            <p:nvPr/>
          </p:nvGrpSpPr>
          <p:grpSpPr bwMode="auto">
            <a:xfrm>
              <a:off x="1536" y="1920"/>
              <a:ext cx="384" cy="192"/>
              <a:chOff x="1536" y="1920"/>
              <a:chExt cx="384" cy="192"/>
            </a:xfrm>
          </p:grpSpPr>
          <p:sp>
            <p:nvSpPr>
              <p:cNvPr id="322631" name="Rectangle 71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632" name="Rectangle 72"/>
              <p:cNvSpPr>
                <a:spLocks noChangeArrowheads="1"/>
              </p:cNvSpPr>
              <p:nvPr/>
            </p:nvSpPr>
            <p:spPr bwMode="auto">
              <a:xfrm>
                <a:off x="1728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33" name="Rectangle 73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2" name="Group 196"/>
            <p:cNvGrpSpPr>
              <a:grpSpLocks/>
            </p:cNvGrpSpPr>
            <p:nvPr/>
          </p:nvGrpSpPr>
          <p:grpSpPr bwMode="auto">
            <a:xfrm>
              <a:off x="1920" y="1920"/>
              <a:ext cx="384" cy="192"/>
              <a:chOff x="1920" y="1920"/>
              <a:chExt cx="384" cy="192"/>
            </a:xfrm>
          </p:grpSpPr>
          <p:sp>
            <p:nvSpPr>
              <p:cNvPr id="322635" name="Rectangle 75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36" name="Rectangle 76"/>
              <p:cNvSpPr>
                <a:spLocks noChangeArrowheads="1"/>
              </p:cNvSpPr>
              <p:nvPr/>
            </p:nvSpPr>
            <p:spPr bwMode="auto">
              <a:xfrm>
                <a:off x="2112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37" name="Rectangle 77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38" name="Rectangle 78"/>
            <p:cNvSpPr>
              <a:spLocks noChangeArrowheads="1"/>
            </p:cNvSpPr>
            <p:nvPr/>
          </p:nvSpPr>
          <p:spPr bwMode="auto">
            <a:xfrm>
              <a:off x="2304" y="1920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3" name="Group 195"/>
          <p:cNvGrpSpPr>
            <a:grpSpLocks/>
          </p:cNvGrpSpPr>
          <p:nvPr/>
        </p:nvGrpSpPr>
        <p:grpSpPr bwMode="auto">
          <a:xfrm>
            <a:off x="146050" y="3505200"/>
            <a:ext cx="5562600" cy="304800"/>
            <a:chOff x="336" y="2208"/>
            <a:chExt cx="3504" cy="192"/>
          </a:xfrm>
        </p:grpSpPr>
        <p:sp>
          <p:nvSpPr>
            <p:cNvPr id="322640" name="Rectangle 80"/>
            <p:cNvSpPr>
              <a:spLocks noChangeArrowheads="1"/>
            </p:cNvSpPr>
            <p:nvPr/>
          </p:nvSpPr>
          <p:spPr bwMode="auto">
            <a:xfrm>
              <a:off x="336" y="220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mrmovl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), </a:t>
              </a:r>
              <a:r>
                <a:rPr lang="en-US" sz="1400" b="0"/>
                <a:t>rA</a:t>
              </a:r>
            </a:p>
          </p:txBody>
        </p:sp>
        <p:grpSp>
          <p:nvGrpSpPr>
            <p:cNvPr id="24" name="Group 194"/>
            <p:cNvGrpSpPr>
              <a:grpSpLocks/>
            </p:cNvGrpSpPr>
            <p:nvPr/>
          </p:nvGrpSpPr>
          <p:grpSpPr bwMode="auto">
            <a:xfrm>
              <a:off x="1536" y="2208"/>
              <a:ext cx="384" cy="192"/>
              <a:chOff x="1536" y="2208"/>
              <a:chExt cx="384" cy="192"/>
            </a:xfrm>
          </p:grpSpPr>
          <p:sp>
            <p:nvSpPr>
              <p:cNvPr id="322642" name="Rectangle 82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322643" name="Rectangle 83"/>
              <p:cNvSpPr>
                <a:spLocks noChangeArrowheads="1"/>
              </p:cNvSpPr>
              <p:nvPr/>
            </p:nvSpPr>
            <p:spPr bwMode="auto">
              <a:xfrm>
                <a:off x="1728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44" name="Rectangle 84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5" name="Group 193"/>
            <p:cNvGrpSpPr>
              <a:grpSpLocks/>
            </p:cNvGrpSpPr>
            <p:nvPr/>
          </p:nvGrpSpPr>
          <p:grpSpPr bwMode="auto">
            <a:xfrm>
              <a:off x="1920" y="2208"/>
              <a:ext cx="384" cy="192"/>
              <a:chOff x="1920" y="2208"/>
              <a:chExt cx="384" cy="192"/>
            </a:xfrm>
          </p:grpSpPr>
          <p:sp>
            <p:nvSpPr>
              <p:cNvPr id="322646" name="Rectangle 86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47" name="Rectangle 87"/>
              <p:cNvSpPr>
                <a:spLocks noChangeArrowheads="1"/>
              </p:cNvSpPr>
              <p:nvPr/>
            </p:nvSpPr>
            <p:spPr bwMode="auto">
              <a:xfrm>
                <a:off x="2112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48" name="Rectangle 88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49" name="Rectangle 89"/>
            <p:cNvSpPr>
              <a:spLocks noChangeArrowheads="1"/>
            </p:cNvSpPr>
            <p:nvPr/>
          </p:nvSpPr>
          <p:spPr bwMode="auto">
            <a:xfrm>
              <a:off x="2304" y="2208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6" name="Group 192"/>
          <p:cNvGrpSpPr>
            <a:grpSpLocks/>
          </p:cNvGrpSpPr>
          <p:nvPr/>
        </p:nvGrpSpPr>
        <p:grpSpPr bwMode="auto">
          <a:xfrm>
            <a:off x="146050" y="3962400"/>
            <a:ext cx="3124200" cy="304800"/>
            <a:chOff x="336" y="2496"/>
            <a:chExt cx="1968" cy="192"/>
          </a:xfrm>
        </p:grpSpPr>
        <p:sp>
          <p:nvSpPr>
            <p:cNvPr id="322651" name="Rectangle 91"/>
            <p:cNvSpPr>
              <a:spLocks noChangeArrowheads="1"/>
            </p:cNvSpPr>
            <p:nvPr/>
          </p:nvSpPr>
          <p:spPr bwMode="auto">
            <a:xfrm>
              <a:off x="336" y="249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OPl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27" name="Group 191"/>
            <p:cNvGrpSpPr>
              <a:grpSpLocks/>
            </p:cNvGrpSpPr>
            <p:nvPr/>
          </p:nvGrpSpPr>
          <p:grpSpPr bwMode="auto">
            <a:xfrm>
              <a:off x="1536" y="2496"/>
              <a:ext cx="384" cy="192"/>
              <a:chOff x="1536" y="2496"/>
              <a:chExt cx="384" cy="192"/>
            </a:xfrm>
          </p:grpSpPr>
          <p:sp>
            <p:nvSpPr>
              <p:cNvPr id="32265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5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65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190"/>
            <p:cNvGrpSpPr>
              <a:grpSpLocks/>
            </p:cNvGrpSpPr>
            <p:nvPr/>
          </p:nvGrpSpPr>
          <p:grpSpPr bwMode="auto">
            <a:xfrm>
              <a:off x="1920" y="2496"/>
              <a:ext cx="384" cy="192"/>
              <a:chOff x="1920" y="2496"/>
              <a:chExt cx="384" cy="192"/>
            </a:xfrm>
          </p:grpSpPr>
          <p:sp>
            <p:nvSpPr>
              <p:cNvPr id="322657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58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59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29" name="Group 189"/>
          <p:cNvGrpSpPr>
            <a:grpSpLocks/>
          </p:cNvGrpSpPr>
          <p:nvPr/>
        </p:nvGrpSpPr>
        <p:grpSpPr bwMode="auto">
          <a:xfrm>
            <a:off x="146050" y="5334000"/>
            <a:ext cx="2514600" cy="304800"/>
            <a:chOff x="336" y="3360"/>
            <a:chExt cx="1584" cy="192"/>
          </a:xfrm>
        </p:grpSpPr>
        <p:sp>
          <p:nvSpPr>
            <p:cNvPr id="322661" name="Rectangle 101"/>
            <p:cNvSpPr>
              <a:spLocks noChangeArrowheads="1"/>
            </p:cNvSpPr>
            <p:nvPr/>
          </p:nvSpPr>
          <p:spPr bwMode="auto">
            <a:xfrm>
              <a:off x="336" y="33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0" name="Group 188"/>
            <p:cNvGrpSpPr>
              <a:grpSpLocks/>
            </p:cNvGrpSpPr>
            <p:nvPr/>
          </p:nvGrpSpPr>
          <p:grpSpPr bwMode="auto">
            <a:xfrm>
              <a:off x="1536" y="3360"/>
              <a:ext cx="384" cy="192"/>
              <a:chOff x="1536" y="3360"/>
              <a:chExt cx="384" cy="192"/>
            </a:xfrm>
          </p:grpSpPr>
          <p:sp>
            <p:nvSpPr>
              <p:cNvPr id="322663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322664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65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1" name="Group 187"/>
          <p:cNvGrpSpPr>
            <a:grpSpLocks/>
          </p:cNvGrpSpPr>
          <p:nvPr/>
        </p:nvGrpSpPr>
        <p:grpSpPr bwMode="auto">
          <a:xfrm>
            <a:off x="146050" y="1670050"/>
            <a:ext cx="2514600" cy="304800"/>
            <a:chOff x="336" y="768"/>
            <a:chExt cx="1584" cy="192"/>
          </a:xfrm>
        </p:grpSpPr>
        <p:sp>
          <p:nvSpPr>
            <p:cNvPr id="322667" name="Rectangle 107"/>
            <p:cNvSpPr>
              <a:spLocks noChangeArrowheads="1"/>
            </p:cNvSpPr>
            <p:nvPr/>
          </p:nvSpPr>
          <p:spPr bwMode="auto">
            <a:xfrm>
              <a:off x="336" y="76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322560" name="Group 186"/>
            <p:cNvGrpSpPr>
              <a:grpSpLocks/>
            </p:cNvGrpSpPr>
            <p:nvPr/>
          </p:nvGrpSpPr>
          <p:grpSpPr bwMode="auto">
            <a:xfrm>
              <a:off x="1536" y="768"/>
              <a:ext cx="384" cy="192"/>
              <a:chOff x="1536" y="768"/>
              <a:chExt cx="384" cy="192"/>
            </a:xfrm>
          </p:grpSpPr>
          <p:sp>
            <p:nvSpPr>
              <p:cNvPr id="322669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1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0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1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1" name="Group 185"/>
          <p:cNvGrpSpPr>
            <a:grpSpLocks/>
          </p:cNvGrpSpPr>
          <p:nvPr/>
        </p:nvGrpSpPr>
        <p:grpSpPr bwMode="auto">
          <a:xfrm>
            <a:off x="139700" y="1212850"/>
            <a:ext cx="2514600" cy="304800"/>
            <a:chOff x="336" y="1056"/>
            <a:chExt cx="1584" cy="192"/>
          </a:xfrm>
        </p:grpSpPr>
        <p:sp>
          <p:nvSpPr>
            <p:cNvPr id="322673" name="Rectangle 113"/>
            <p:cNvSpPr>
              <a:spLocks noChangeArrowheads="1"/>
            </p:cNvSpPr>
            <p:nvPr/>
          </p:nvSpPr>
          <p:spPr bwMode="auto">
            <a:xfrm>
              <a:off x="336" y="105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322563" name="Group 184"/>
            <p:cNvGrpSpPr>
              <a:grpSpLocks/>
            </p:cNvGrpSpPr>
            <p:nvPr/>
          </p:nvGrpSpPr>
          <p:grpSpPr bwMode="auto">
            <a:xfrm>
              <a:off x="1536" y="1056"/>
              <a:ext cx="384" cy="192"/>
              <a:chOff x="1536" y="1056"/>
              <a:chExt cx="384" cy="192"/>
            </a:xfrm>
          </p:grpSpPr>
          <p:sp>
            <p:nvSpPr>
              <p:cNvPr id="322675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0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6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7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783" name="Line 223"/>
          <p:cNvSpPr>
            <a:spLocks noChangeShapeType="1"/>
          </p:cNvSpPr>
          <p:nvPr/>
        </p:nvSpPr>
        <p:spPr bwMode="auto">
          <a:xfrm flipV="1">
            <a:off x="3346450" y="2203450"/>
            <a:ext cx="3048000" cy="762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81" name="Rectangle 138"/>
          <p:cNvSpPr>
            <a:spLocks noChangeArrowheads="1"/>
          </p:cNvSpPr>
          <p:nvPr/>
        </p:nvSpPr>
        <p:spPr bwMode="auto">
          <a:xfrm>
            <a:off x="6699250" y="6032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rrmovl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322564" name="Group 179"/>
          <p:cNvGrpSpPr>
            <a:grpSpLocks/>
          </p:cNvGrpSpPr>
          <p:nvPr/>
        </p:nvGrpSpPr>
        <p:grpSpPr bwMode="auto">
          <a:xfrm>
            <a:off x="7613650" y="603250"/>
            <a:ext cx="609600" cy="304800"/>
            <a:chOff x="4560" y="2160"/>
            <a:chExt cx="384" cy="192"/>
          </a:xfrm>
        </p:grpSpPr>
        <p:sp>
          <p:nvSpPr>
            <p:cNvPr id="214" name="Rectangle 140"/>
            <p:cNvSpPr>
              <a:spLocks noChangeArrowheads="1"/>
            </p:cNvSpPr>
            <p:nvPr/>
          </p:nvSpPr>
          <p:spPr bwMode="auto">
            <a:xfrm>
              <a:off x="4560" y="216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2	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215" name="Rectangle 141"/>
            <p:cNvSpPr>
              <a:spLocks noChangeArrowheads="1"/>
            </p:cNvSpPr>
            <p:nvPr/>
          </p:nvSpPr>
          <p:spPr bwMode="auto">
            <a:xfrm>
              <a:off x="4752" y="216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216" name="Rectangle 142"/>
            <p:cNvSpPr>
              <a:spLocks noChangeArrowheads="1"/>
            </p:cNvSpPr>
            <p:nvPr/>
          </p:nvSpPr>
          <p:spPr bwMode="auto">
            <a:xfrm>
              <a:off x="4560" y="216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83" name="Rectangle 143"/>
          <p:cNvSpPr>
            <a:spLocks noChangeArrowheads="1"/>
          </p:cNvSpPr>
          <p:nvPr/>
        </p:nvSpPr>
        <p:spPr bwMode="auto">
          <a:xfrm>
            <a:off x="6699250" y="10604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cmovle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322566" name="Group 178"/>
          <p:cNvGrpSpPr>
            <a:grpSpLocks/>
          </p:cNvGrpSpPr>
          <p:nvPr/>
        </p:nvGrpSpPr>
        <p:grpSpPr bwMode="auto">
          <a:xfrm>
            <a:off x="7613650" y="1060450"/>
            <a:ext cx="609600" cy="304800"/>
            <a:chOff x="4560" y="2448"/>
            <a:chExt cx="384" cy="192"/>
          </a:xfrm>
        </p:grpSpPr>
        <p:sp>
          <p:nvSpPr>
            <p:cNvPr id="211" name="Rectangle 145"/>
            <p:cNvSpPr>
              <a:spLocks noChangeArrowheads="1"/>
            </p:cNvSpPr>
            <p:nvPr/>
          </p:nvSpPr>
          <p:spPr bwMode="auto">
            <a:xfrm>
              <a:off x="4560" y="244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2</a:t>
              </a:r>
            </a:p>
          </p:txBody>
        </p:sp>
        <p:sp>
          <p:nvSpPr>
            <p:cNvPr id="212" name="Rectangle 146"/>
            <p:cNvSpPr>
              <a:spLocks noChangeArrowheads="1"/>
            </p:cNvSpPr>
            <p:nvPr/>
          </p:nvSpPr>
          <p:spPr bwMode="auto">
            <a:xfrm>
              <a:off x="4752" y="244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1</a:t>
              </a:r>
            </a:p>
          </p:txBody>
        </p:sp>
        <p:sp>
          <p:nvSpPr>
            <p:cNvPr id="213" name="Rectangle 147"/>
            <p:cNvSpPr>
              <a:spLocks noChangeArrowheads="1"/>
            </p:cNvSpPr>
            <p:nvPr/>
          </p:nvSpPr>
          <p:spPr bwMode="auto">
            <a:xfrm>
              <a:off x="4560" y="244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85" name="Rectangle 148"/>
          <p:cNvSpPr>
            <a:spLocks noChangeArrowheads="1"/>
          </p:cNvSpPr>
          <p:nvPr/>
        </p:nvSpPr>
        <p:spPr bwMode="auto">
          <a:xfrm>
            <a:off x="6699250" y="15176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cmovl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322573" name="Group 177"/>
          <p:cNvGrpSpPr>
            <a:grpSpLocks/>
          </p:cNvGrpSpPr>
          <p:nvPr/>
        </p:nvGrpSpPr>
        <p:grpSpPr bwMode="auto">
          <a:xfrm>
            <a:off x="7613650" y="1517650"/>
            <a:ext cx="609600" cy="304800"/>
            <a:chOff x="4560" y="2736"/>
            <a:chExt cx="384" cy="192"/>
          </a:xfrm>
        </p:grpSpPr>
        <p:sp>
          <p:nvSpPr>
            <p:cNvPr id="208" name="Rectangle 150"/>
            <p:cNvSpPr>
              <a:spLocks noChangeArrowheads="1"/>
            </p:cNvSpPr>
            <p:nvPr/>
          </p:nvSpPr>
          <p:spPr bwMode="auto">
            <a:xfrm>
              <a:off x="4560" y="2736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2</a:t>
              </a:r>
            </a:p>
          </p:txBody>
        </p:sp>
        <p:sp>
          <p:nvSpPr>
            <p:cNvPr id="209" name="Rectangle 151"/>
            <p:cNvSpPr>
              <a:spLocks noChangeArrowheads="1"/>
            </p:cNvSpPr>
            <p:nvPr/>
          </p:nvSpPr>
          <p:spPr bwMode="auto">
            <a:xfrm>
              <a:off x="4752" y="2736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2</a:t>
              </a:r>
            </a:p>
          </p:txBody>
        </p:sp>
        <p:sp>
          <p:nvSpPr>
            <p:cNvPr id="210" name="Rectangle 152"/>
            <p:cNvSpPr>
              <a:spLocks noChangeArrowheads="1"/>
            </p:cNvSpPr>
            <p:nvPr/>
          </p:nvSpPr>
          <p:spPr bwMode="auto">
            <a:xfrm>
              <a:off x="4560" y="2736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87" name="Rectangle 153"/>
          <p:cNvSpPr>
            <a:spLocks noChangeArrowheads="1"/>
          </p:cNvSpPr>
          <p:nvPr/>
        </p:nvSpPr>
        <p:spPr bwMode="auto">
          <a:xfrm>
            <a:off x="6699250" y="19748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cmove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322575" name="Group 176"/>
          <p:cNvGrpSpPr>
            <a:grpSpLocks/>
          </p:cNvGrpSpPr>
          <p:nvPr/>
        </p:nvGrpSpPr>
        <p:grpSpPr bwMode="auto">
          <a:xfrm>
            <a:off x="7613650" y="1974850"/>
            <a:ext cx="609600" cy="304800"/>
            <a:chOff x="4560" y="3024"/>
            <a:chExt cx="384" cy="192"/>
          </a:xfrm>
        </p:grpSpPr>
        <p:sp>
          <p:nvSpPr>
            <p:cNvPr id="205" name="Rectangle 155"/>
            <p:cNvSpPr>
              <a:spLocks noChangeArrowheads="1"/>
            </p:cNvSpPr>
            <p:nvPr/>
          </p:nvSpPr>
          <p:spPr bwMode="auto">
            <a:xfrm>
              <a:off x="4560" y="302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2</a:t>
              </a:r>
            </a:p>
          </p:txBody>
        </p:sp>
        <p:sp>
          <p:nvSpPr>
            <p:cNvPr id="206" name="Rectangle 156"/>
            <p:cNvSpPr>
              <a:spLocks noChangeArrowheads="1"/>
            </p:cNvSpPr>
            <p:nvPr/>
          </p:nvSpPr>
          <p:spPr bwMode="auto">
            <a:xfrm>
              <a:off x="4752" y="302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3</a:t>
              </a:r>
            </a:p>
          </p:txBody>
        </p:sp>
        <p:sp>
          <p:nvSpPr>
            <p:cNvPr id="207" name="Rectangle 157"/>
            <p:cNvSpPr>
              <a:spLocks noChangeArrowheads="1"/>
            </p:cNvSpPr>
            <p:nvPr/>
          </p:nvSpPr>
          <p:spPr bwMode="auto">
            <a:xfrm>
              <a:off x="4560" y="302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89" name="Rectangle 158"/>
          <p:cNvSpPr>
            <a:spLocks noChangeArrowheads="1"/>
          </p:cNvSpPr>
          <p:nvPr/>
        </p:nvSpPr>
        <p:spPr bwMode="auto">
          <a:xfrm>
            <a:off x="6699250" y="24320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cmovne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322579" name="Group 173"/>
          <p:cNvGrpSpPr>
            <a:grpSpLocks/>
          </p:cNvGrpSpPr>
          <p:nvPr/>
        </p:nvGrpSpPr>
        <p:grpSpPr bwMode="auto">
          <a:xfrm>
            <a:off x="7613650" y="2432050"/>
            <a:ext cx="609600" cy="304800"/>
            <a:chOff x="4560" y="3312"/>
            <a:chExt cx="384" cy="192"/>
          </a:xfrm>
        </p:grpSpPr>
        <p:sp>
          <p:nvSpPr>
            <p:cNvPr id="202" name="Rectangle 160"/>
            <p:cNvSpPr>
              <a:spLocks noChangeArrowheads="1"/>
            </p:cNvSpPr>
            <p:nvPr/>
          </p:nvSpPr>
          <p:spPr bwMode="auto">
            <a:xfrm>
              <a:off x="4560" y="331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2</a:t>
              </a:r>
            </a:p>
          </p:txBody>
        </p:sp>
        <p:sp>
          <p:nvSpPr>
            <p:cNvPr id="203" name="Rectangle 161"/>
            <p:cNvSpPr>
              <a:spLocks noChangeArrowheads="1"/>
            </p:cNvSpPr>
            <p:nvPr/>
          </p:nvSpPr>
          <p:spPr bwMode="auto">
            <a:xfrm>
              <a:off x="4752" y="331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4</a:t>
              </a:r>
            </a:p>
          </p:txBody>
        </p:sp>
        <p:sp>
          <p:nvSpPr>
            <p:cNvPr id="204" name="Rectangle 162"/>
            <p:cNvSpPr>
              <a:spLocks noChangeArrowheads="1"/>
            </p:cNvSpPr>
            <p:nvPr/>
          </p:nvSpPr>
          <p:spPr bwMode="auto">
            <a:xfrm>
              <a:off x="4560" y="331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91" name="Rectangle 163"/>
          <p:cNvSpPr>
            <a:spLocks noChangeArrowheads="1"/>
          </p:cNvSpPr>
          <p:nvPr/>
        </p:nvSpPr>
        <p:spPr bwMode="auto">
          <a:xfrm>
            <a:off x="6699250" y="28892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cmovge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322583" name="Group 175"/>
          <p:cNvGrpSpPr>
            <a:grpSpLocks/>
          </p:cNvGrpSpPr>
          <p:nvPr/>
        </p:nvGrpSpPr>
        <p:grpSpPr bwMode="auto">
          <a:xfrm>
            <a:off x="7613650" y="2889250"/>
            <a:ext cx="609600" cy="304800"/>
            <a:chOff x="4560" y="3600"/>
            <a:chExt cx="384" cy="192"/>
          </a:xfrm>
        </p:grpSpPr>
        <p:sp>
          <p:nvSpPr>
            <p:cNvPr id="199" name="Rectangle 165"/>
            <p:cNvSpPr>
              <a:spLocks noChangeArrowheads="1"/>
            </p:cNvSpPr>
            <p:nvPr/>
          </p:nvSpPr>
          <p:spPr bwMode="auto">
            <a:xfrm>
              <a:off x="4560" y="360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2</a:t>
              </a:r>
            </a:p>
          </p:txBody>
        </p:sp>
        <p:sp>
          <p:nvSpPr>
            <p:cNvPr id="200" name="Rectangle 166"/>
            <p:cNvSpPr>
              <a:spLocks noChangeArrowheads="1"/>
            </p:cNvSpPr>
            <p:nvPr/>
          </p:nvSpPr>
          <p:spPr bwMode="auto">
            <a:xfrm>
              <a:off x="4752" y="360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5</a:t>
              </a:r>
            </a:p>
          </p:txBody>
        </p:sp>
        <p:sp>
          <p:nvSpPr>
            <p:cNvPr id="201" name="Rectangle 167"/>
            <p:cNvSpPr>
              <a:spLocks noChangeArrowheads="1"/>
            </p:cNvSpPr>
            <p:nvPr/>
          </p:nvSpPr>
          <p:spPr bwMode="auto">
            <a:xfrm>
              <a:off x="4560" y="360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93" name="Rectangle 168"/>
          <p:cNvSpPr>
            <a:spLocks noChangeArrowheads="1"/>
          </p:cNvSpPr>
          <p:nvPr/>
        </p:nvSpPr>
        <p:spPr bwMode="auto">
          <a:xfrm>
            <a:off x="6699250" y="33464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cmovg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322585" name="Group 174"/>
          <p:cNvGrpSpPr>
            <a:grpSpLocks/>
          </p:cNvGrpSpPr>
          <p:nvPr/>
        </p:nvGrpSpPr>
        <p:grpSpPr bwMode="auto">
          <a:xfrm>
            <a:off x="7613650" y="3346450"/>
            <a:ext cx="609600" cy="304800"/>
            <a:chOff x="4560" y="3888"/>
            <a:chExt cx="384" cy="192"/>
          </a:xfrm>
        </p:grpSpPr>
        <p:sp>
          <p:nvSpPr>
            <p:cNvPr id="196" name="Rectangle 170"/>
            <p:cNvSpPr>
              <a:spLocks noChangeArrowheads="1"/>
            </p:cNvSpPr>
            <p:nvPr/>
          </p:nvSpPr>
          <p:spPr bwMode="auto">
            <a:xfrm>
              <a:off x="4560" y="388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2</a:t>
              </a:r>
            </a:p>
          </p:txBody>
        </p:sp>
        <p:sp>
          <p:nvSpPr>
            <p:cNvPr id="197" name="Rectangle 171"/>
            <p:cNvSpPr>
              <a:spLocks noChangeArrowheads="1"/>
            </p:cNvSpPr>
            <p:nvPr/>
          </p:nvSpPr>
          <p:spPr bwMode="auto">
            <a:xfrm>
              <a:off x="4752" y="388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6</a:t>
              </a:r>
            </a:p>
          </p:txBody>
        </p:sp>
        <p:sp>
          <p:nvSpPr>
            <p:cNvPr id="198" name="Rectangle 172"/>
            <p:cNvSpPr>
              <a:spLocks noChangeArrowheads="1"/>
            </p:cNvSpPr>
            <p:nvPr/>
          </p:nvSpPr>
          <p:spPr bwMode="auto">
            <a:xfrm>
              <a:off x="4560" y="388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95" name="AutoShape 218"/>
          <p:cNvSpPr>
            <a:spLocks/>
          </p:cNvSpPr>
          <p:nvPr/>
        </p:nvSpPr>
        <p:spPr bwMode="auto">
          <a:xfrm>
            <a:off x="6470650" y="679450"/>
            <a:ext cx="228600" cy="2971800"/>
          </a:xfrm>
          <a:prstGeom prst="leftBrace">
            <a:avLst>
              <a:gd name="adj1" fmla="val 108333"/>
              <a:gd name="adj2" fmla="val 50000"/>
            </a:avLst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70" name="Rectangle 58"/>
          <p:cNvSpPr>
            <a:spLocks noChangeArrowheads="1"/>
          </p:cNvSpPr>
          <p:nvPr/>
        </p:nvSpPr>
        <p:spPr bwMode="auto">
          <a:xfrm>
            <a:off x="228600" y="3657600"/>
            <a:ext cx="6172200" cy="3810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69371" name="Rectangle 59"/>
          <p:cNvSpPr>
            <a:spLocks noChangeArrowheads="1"/>
          </p:cNvSpPr>
          <p:nvPr/>
        </p:nvSpPr>
        <p:spPr bwMode="auto">
          <a:xfrm>
            <a:off x="228600" y="4038600"/>
            <a:ext cx="6172200" cy="3810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69369" name="Rectangle 57"/>
          <p:cNvSpPr>
            <a:spLocks noChangeArrowheads="1"/>
          </p:cNvSpPr>
          <p:nvPr/>
        </p:nvSpPr>
        <p:spPr bwMode="auto">
          <a:xfrm>
            <a:off x="228600" y="3276600"/>
            <a:ext cx="6172200" cy="3810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69366" name="Rectangle 54"/>
          <p:cNvSpPr>
            <a:spLocks noChangeArrowheads="1"/>
          </p:cNvSpPr>
          <p:nvPr/>
        </p:nvSpPr>
        <p:spPr bwMode="auto">
          <a:xfrm>
            <a:off x="228600" y="1828800"/>
            <a:ext cx="8610600" cy="3810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69367" name="Rectangle 55"/>
          <p:cNvSpPr>
            <a:spLocks noChangeArrowheads="1"/>
          </p:cNvSpPr>
          <p:nvPr/>
        </p:nvSpPr>
        <p:spPr bwMode="auto">
          <a:xfrm>
            <a:off x="228600" y="2209800"/>
            <a:ext cx="8610600" cy="3810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69368" name="Rectangle 56"/>
          <p:cNvSpPr>
            <a:spLocks noChangeArrowheads="1"/>
          </p:cNvSpPr>
          <p:nvPr/>
        </p:nvSpPr>
        <p:spPr bwMode="auto">
          <a:xfrm>
            <a:off x="228600" y="2590800"/>
            <a:ext cx="8610600" cy="3810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69365" name="Rectangle 53"/>
          <p:cNvSpPr>
            <a:spLocks noChangeArrowheads="1"/>
          </p:cNvSpPr>
          <p:nvPr/>
        </p:nvSpPr>
        <p:spPr bwMode="auto">
          <a:xfrm>
            <a:off x="228600" y="1447800"/>
            <a:ext cx="8610600" cy="3810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Move Instruction Examples</a:t>
            </a:r>
          </a:p>
        </p:txBody>
      </p:sp>
      <p:sp>
        <p:nvSpPr>
          <p:cNvPr id="269317" name="Rectangle 5"/>
          <p:cNvSpPr>
            <a:spLocks noChangeArrowheads="1"/>
          </p:cNvSpPr>
          <p:nvPr/>
        </p:nvSpPr>
        <p:spPr bwMode="auto">
          <a:xfrm>
            <a:off x="3429000" y="1447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irmovl $0xabcd, %edx 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28" name="Rectangle 16"/>
          <p:cNvSpPr>
            <a:spLocks noChangeArrowheads="1"/>
          </p:cNvSpPr>
          <p:nvPr/>
        </p:nvSpPr>
        <p:spPr bwMode="auto">
          <a:xfrm>
            <a:off x="381000" y="1447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movl $0xabcd, %edx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30" name="Rectangle 18"/>
          <p:cNvSpPr>
            <a:spLocks noChangeArrowheads="1"/>
          </p:cNvSpPr>
          <p:nvPr/>
        </p:nvSpPr>
        <p:spPr bwMode="auto">
          <a:xfrm>
            <a:off x="6477000" y="1447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30 </a:t>
            </a:r>
            <a:r>
              <a:rPr lang="en-US" sz="1600" dirty="0" smtClean="0">
                <a:solidFill>
                  <a:schemeClr val="folHlink"/>
                </a:solidFill>
                <a:latin typeface="Courier New" pitchFamily="49" charset="0"/>
              </a:rPr>
              <a:t>f2 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cd </a:t>
            </a:r>
            <a:r>
              <a:rPr lang="en-US" sz="1600" dirty="0" err="1">
                <a:solidFill>
                  <a:schemeClr val="folHlink"/>
                </a:solidFill>
                <a:latin typeface="Courier New" pitchFamily="49" charset="0"/>
              </a:rPr>
              <a:t>ab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 00 00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269332" name="Text Box 20"/>
          <p:cNvSpPr txBox="1">
            <a:spLocks noChangeArrowheads="1"/>
          </p:cNvSpPr>
          <p:nvPr/>
        </p:nvSpPr>
        <p:spPr bwMode="auto">
          <a:xfrm>
            <a:off x="457200" y="1066800"/>
            <a:ext cx="56832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>
                <a:solidFill>
                  <a:schemeClr val="tx2"/>
                </a:solidFill>
              </a:rPr>
              <a:t>IA32</a:t>
            </a:r>
          </a:p>
        </p:txBody>
      </p:sp>
      <p:sp>
        <p:nvSpPr>
          <p:cNvPr id="269333" name="Text Box 21"/>
          <p:cNvSpPr txBox="1">
            <a:spLocks noChangeArrowheads="1"/>
          </p:cNvSpPr>
          <p:nvPr/>
        </p:nvSpPr>
        <p:spPr bwMode="auto">
          <a:xfrm>
            <a:off x="3508375" y="1066800"/>
            <a:ext cx="4984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>
                <a:solidFill>
                  <a:schemeClr val="tx2"/>
                </a:solidFill>
              </a:rPr>
              <a:t>Y86</a:t>
            </a:r>
          </a:p>
        </p:txBody>
      </p:sp>
      <p:sp>
        <p:nvSpPr>
          <p:cNvPr id="269334" name="Text Box 22"/>
          <p:cNvSpPr txBox="1">
            <a:spLocks noChangeArrowheads="1"/>
          </p:cNvSpPr>
          <p:nvPr/>
        </p:nvSpPr>
        <p:spPr bwMode="auto">
          <a:xfrm>
            <a:off x="6518275" y="1066800"/>
            <a:ext cx="11334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>
                <a:solidFill>
                  <a:schemeClr val="tx2"/>
                </a:solidFill>
              </a:rPr>
              <a:t>Encoding</a:t>
            </a:r>
          </a:p>
        </p:txBody>
      </p:sp>
      <p:sp>
        <p:nvSpPr>
          <p:cNvPr id="269335" name="Rectangle 23"/>
          <p:cNvSpPr>
            <a:spLocks noChangeArrowheads="1"/>
          </p:cNvSpPr>
          <p:nvPr/>
        </p:nvSpPr>
        <p:spPr bwMode="auto">
          <a:xfrm>
            <a:off x="3429000" y="1828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rrmovl %esp, %ebx 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36" name="Rectangle 24"/>
          <p:cNvSpPr>
            <a:spLocks noChangeArrowheads="1"/>
          </p:cNvSpPr>
          <p:nvPr/>
        </p:nvSpPr>
        <p:spPr bwMode="auto">
          <a:xfrm>
            <a:off x="381000" y="1828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movl %esp, %ebx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37" name="Rectangle 25"/>
          <p:cNvSpPr>
            <a:spLocks noChangeArrowheads="1"/>
          </p:cNvSpPr>
          <p:nvPr/>
        </p:nvSpPr>
        <p:spPr bwMode="auto">
          <a:xfrm>
            <a:off x="6477000" y="1828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20 43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38" name="Rectangle 26"/>
          <p:cNvSpPr>
            <a:spLocks noChangeArrowheads="1"/>
          </p:cNvSpPr>
          <p:nvPr/>
        </p:nvSpPr>
        <p:spPr bwMode="auto">
          <a:xfrm>
            <a:off x="3429000" y="2209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mrmovl -12(%ebp),%ecx</a:t>
            </a:r>
          </a:p>
        </p:txBody>
      </p:sp>
      <p:sp>
        <p:nvSpPr>
          <p:cNvPr id="269339" name="Rectangle 27"/>
          <p:cNvSpPr>
            <a:spLocks noChangeArrowheads="1"/>
          </p:cNvSpPr>
          <p:nvPr/>
        </p:nvSpPr>
        <p:spPr bwMode="auto">
          <a:xfrm>
            <a:off x="381000" y="2209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movl -12(%ebp),%ecx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40" name="Rectangle 28"/>
          <p:cNvSpPr>
            <a:spLocks noChangeArrowheads="1"/>
          </p:cNvSpPr>
          <p:nvPr/>
        </p:nvSpPr>
        <p:spPr bwMode="auto">
          <a:xfrm>
            <a:off x="6477000" y="2209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50 15 f4 ff ff ff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41" name="Rectangle 29"/>
          <p:cNvSpPr>
            <a:spLocks noChangeArrowheads="1"/>
          </p:cNvSpPr>
          <p:nvPr/>
        </p:nvSpPr>
        <p:spPr bwMode="auto">
          <a:xfrm>
            <a:off x="3429000" y="2590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rmmovl %esi,0x41c(%esp)</a:t>
            </a:r>
          </a:p>
        </p:txBody>
      </p:sp>
      <p:sp>
        <p:nvSpPr>
          <p:cNvPr id="269342" name="Rectangle 30"/>
          <p:cNvSpPr>
            <a:spLocks noChangeArrowheads="1"/>
          </p:cNvSpPr>
          <p:nvPr/>
        </p:nvSpPr>
        <p:spPr bwMode="auto">
          <a:xfrm>
            <a:off x="381000" y="2590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movl %esi,0x41c(%esp)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44" name="Rectangle 32"/>
          <p:cNvSpPr>
            <a:spLocks noChangeArrowheads="1"/>
          </p:cNvSpPr>
          <p:nvPr/>
        </p:nvSpPr>
        <p:spPr bwMode="auto">
          <a:xfrm>
            <a:off x="3429000" y="32766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</a:rPr>
              <a:t>	</a:t>
            </a:r>
            <a:r>
              <a:rPr lang="en-US" sz="1600">
                <a:solidFill>
                  <a:schemeClr val="folHlink"/>
                </a:solidFill>
                <a:cs typeface="Courier New" pitchFamily="49" charset="0"/>
              </a:rPr>
              <a:t>—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45" name="Rectangle 33"/>
          <p:cNvSpPr>
            <a:spLocks noChangeArrowheads="1"/>
          </p:cNvSpPr>
          <p:nvPr/>
        </p:nvSpPr>
        <p:spPr bwMode="auto">
          <a:xfrm>
            <a:off x="381000" y="32766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movl $0xabcd, (%eax)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47" name="Rectangle 35"/>
          <p:cNvSpPr>
            <a:spLocks noChangeArrowheads="1"/>
          </p:cNvSpPr>
          <p:nvPr/>
        </p:nvSpPr>
        <p:spPr bwMode="auto">
          <a:xfrm>
            <a:off x="3429000" y="36576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</a:rPr>
              <a:t>	</a:t>
            </a:r>
            <a:r>
              <a:rPr lang="en-US" sz="1600">
                <a:solidFill>
                  <a:schemeClr val="folHlink"/>
                </a:solidFill>
                <a:cs typeface="Courier New" pitchFamily="49" charset="0"/>
              </a:rPr>
              <a:t>—</a:t>
            </a:r>
          </a:p>
        </p:txBody>
      </p:sp>
      <p:sp>
        <p:nvSpPr>
          <p:cNvPr id="269348" name="Rectangle 36"/>
          <p:cNvSpPr>
            <a:spLocks noChangeArrowheads="1"/>
          </p:cNvSpPr>
          <p:nvPr/>
        </p:nvSpPr>
        <p:spPr bwMode="auto">
          <a:xfrm>
            <a:off x="381000" y="36576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movl %eax, 12(%eax,%edx)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50" name="Rectangle 38"/>
          <p:cNvSpPr>
            <a:spLocks noChangeArrowheads="1"/>
          </p:cNvSpPr>
          <p:nvPr/>
        </p:nvSpPr>
        <p:spPr bwMode="auto">
          <a:xfrm>
            <a:off x="3429000" y="40386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</a:rPr>
              <a:t>	</a:t>
            </a:r>
            <a:r>
              <a:rPr lang="en-US" sz="1600">
                <a:solidFill>
                  <a:schemeClr val="folHlink"/>
                </a:solidFill>
                <a:cs typeface="Courier New" pitchFamily="49" charset="0"/>
              </a:rPr>
              <a:t>—</a:t>
            </a:r>
          </a:p>
        </p:txBody>
      </p:sp>
      <p:sp>
        <p:nvSpPr>
          <p:cNvPr id="269351" name="Rectangle 39"/>
          <p:cNvSpPr>
            <a:spLocks noChangeArrowheads="1"/>
          </p:cNvSpPr>
          <p:nvPr/>
        </p:nvSpPr>
        <p:spPr bwMode="auto">
          <a:xfrm>
            <a:off x="381000" y="40386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movl (%ebp,%eax,4),%ecx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72" name="Rectangle 60"/>
          <p:cNvSpPr>
            <a:spLocks noChangeArrowheads="1"/>
          </p:cNvSpPr>
          <p:nvPr/>
        </p:nvSpPr>
        <p:spPr bwMode="auto">
          <a:xfrm>
            <a:off x="6477000" y="2590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40 64 1c 04 00 00</a:t>
            </a:r>
            <a:endParaRPr lang="en-US" sz="1600">
              <a:solidFill>
                <a:schemeClr val="folHlink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Conditional Move </a:t>
            </a:r>
            <a:r>
              <a:rPr lang="en-US" dirty="0"/>
              <a:t>Instructions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00600" y="1219200"/>
            <a:ext cx="4330700" cy="5213350"/>
          </a:xfrm>
        </p:spPr>
        <p:txBody>
          <a:bodyPr/>
          <a:lstStyle/>
          <a:p>
            <a:pPr lvl="1"/>
            <a:r>
              <a:rPr lang="en-US" dirty="0"/>
              <a:t>Refer to generically as </a:t>
            </a:r>
            <a:r>
              <a:rPr lang="en-US" dirty="0" smtClean="0"/>
              <a:t>“</a:t>
            </a:r>
            <a:r>
              <a:rPr lang="en-US" dirty="0" err="1" smtClean="0">
                <a:latin typeface="Courier New" pitchFamily="49" charset="0"/>
              </a:rPr>
              <a:t>cmovXX</a:t>
            </a:r>
            <a:r>
              <a:rPr lang="en-US" dirty="0"/>
              <a:t>”</a:t>
            </a:r>
          </a:p>
          <a:p>
            <a:pPr lvl="1"/>
            <a:r>
              <a:rPr lang="en-US" dirty="0"/>
              <a:t>Encodings differ only by “function code”</a:t>
            </a:r>
          </a:p>
          <a:p>
            <a:pPr lvl="1"/>
            <a:r>
              <a:rPr lang="en-US" dirty="0"/>
              <a:t>Based on values of condition </a:t>
            </a:r>
            <a:r>
              <a:rPr lang="en-US" dirty="0" smtClean="0"/>
              <a:t>codes</a:t>
            </a:r>
          </a:p>
          <a:p>
            <a:pPr lvl="1"/>
            <a:r>
              <a:rPr lang="en-US" dirty="0" smtClean="0"/>
              <a:t>Variants of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rrmovl</a:t>
            </a:r>
            <a:r>
              <a:rPr lang="en-US" dirty="0" smtClean="0"/>
              <a:t> instruction</a:t>
            </a:r>
          </a:p>
          <a:p>
            <a:pPr lvl="2"/>
            <a:r>
              <a:rPr lang="en-US" dirty="0" smtClean="0"/>
              <a:t>(Conditionally) copy value from source to destination register</a:t>
            </a:r>
            <a:endParaRPr lang="en-US" dirty="0"/>
          </a:p>
        </p:txBody>
      </p:sp>
      <p:sp>
        <p:nvSpPr>
          <p:cNvPr id="271364" name="Rectangle 4"/>
          <p:cNvSpPr>
            <a:spLocks noChangeArrowheads="1"/>
          </p:cNvSpPr>
          <p:nvPr/>
        </p:nvSpPr>
        <p:spPr bwMode="auto">
          <a:xfrm>
            <a:off x="487363" y="1219200"/>
            <a:ext cx="4618038" cy="457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71366" name="Rectangle 6"/>
          <p:cNvSpPr>
            <a:spLocks noChangeArrowheads="1"/>
          </p:cNvSpPr>
          <p:nvPr/>
        </p:nvSpPr>
        <p:spPr bwMode="auto">
          <a:xfrm>
            <a:off x="715963" y="12954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 smtClean="0">
                <a:solidFill>
                  <a:schemeClr val="folHlink"/>
                </a:solidFill>
                <a:latin typeface="Courier New" pitchFamily="49" charset="0"/>
              </a:rPr>
              <a:t>rrmovl</a:t>
            </a:r>
            <a:r>
              <a:rPr lang="en-US" sz="1600" dirty="0" smtClean="0">
                <a:solidFill>
                  <a:schemeClr val="folHlink"/>
                </a:solidFill>
              </a:rPr>
              <a:t> </a:t>
            </a:r>
            <a:r>
              <a:rPr lang="en-US" sz="1600" dirty="0" err="1" smtClean="0">
                <a:solidFill>
                  <a:schemeClr val="folHlink"/>
                </a:solidFill>
              </a:rPr>
              <a:t>rA</a:t>
            </a:r>
            <a:r>
              <a:rPr lang="en-US" sz="1600" dirty="0" smtClean="0">
                <a:solidFill>
                  <a:schemeClr val="folHlink"/>
                </a:solidFill>
              </a:rPr>
              <a:t>, </a:t>
            </a:r>
            <a:r>
              <a:rPr lang="en-US" sz="1600" dirty="0" err="1" smtClean="0">
                <a:solidFill>
                  <a:schemeClr val="folHlink"/>
                </a:solidFill>
              </a:rPr>
              <a:t>rB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271408" name="Text Box 48"/>
          <p:cNvSpPr txBox="1">
            <a:spLocks noChangeArrowheads="1"/>
          </p:cNvSpPr>
          <p:nvPr/>
        </p:nvSpPr>
        <p:spPr bwMode="auto">
          <a:xfrm>
            <a:off x="457200" y="914400"/>
            <a:ext cx="2213106" cy="3139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 smtClean="0"/>
              <a:t>Move </a:t>
            </a:r>
            <a:r>
              <a:rPr lang="en-US" sz="1600" dirty="0"/>
              <a:t>Unconditionally</a:t>
            </a:r>
          </a:p>
        </p:txBody>
      </p:sp>
      <p:sp>
        <p:nvSpPr>
          <p:cNvPr id="271482" name="Rectangle 122"/>
          <p:cNvSpPr>
            <a:spLocks noChangeArrowheads="1"/>
          </p:cNvSpPr>
          <p:nvPr/>
        </p:nvSpPr>
        <p:spPr bwMode="auto">
          <a:xfrm>
            <a:off x="487363" y="1981200"/>
            <a:ext cx="4618038" cy="457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71483" name="Rectangle 123"/>
          <p:cNvSpPr>
            <a:spLocks noChangeArrowheads="1"/>
          </p:cNvSpPr>
          <p:nvPr/>
        </p:nvSpPr>
        <p:spPr bwMode="auto">
          <a:xfrm>
            <a:off x="715963" y="20574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 smtClean="0">
                <a:solidFill>
                  <a:schemeClr val="folHlink"/>
                </a:solidFill>
                <a:latin typeface="Courier New" pitchFamily="49" charset="0"/>
              </a:rPr>
              <a:t>cmovle</a:t>
            </a:r>
            <a:r>
              <a:rPr lang="en-US" sz="1600" dirty="0" smtClean="0">
                <a:solidFill>
                  <a:schemeClr val="folHlink"/>
                </a:solidFill>
              </a:rPr>
              <a:t> </a:t>
            </a:r>
            <a:r>
              <a:rPr lang="en-US" sz="1600" dirty="0" err="1" smtClean="0">
                <a:solidFill>
                  <a:schemeClr val="folHlink"/>
                </a:solidFill>
              </a:rPr>
              <a:t>rA</a:t>
            </a:r>
            <a:r>
              <a:rPr lang="en-US" sz="1600" dirty="0" smtClean="0">
                <a:solidFill>
                  <a:schemeClr val="folHlink"/>
                </a:solidFill>
              </a:rPr>
              <a:t>, </a:t>
            </a:r>
            <a:r>
              <a:rPr lang="en-US" sz="1600" dirty="0" err="1" smtClean="0">
                <a:solidFill>
                  <a:schemeClr val="folHlink"/>
                </a:solidFill>
              </a:rPr>
              <a:t>rB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271488" name="Text Box 128"/>
          <p:cNvSpPr txBox="1">
            <a:spLocks noChangeArrowheads="1"/>
          </p:cNvSpPr>
          <p:nvPr/>
        </p:nvSpPr>
        <p:spPr bwMode="auto">
          <a:xfrm>
            <a:off x="457200" y="1676400"/>
            <a:ext cx="2632075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 smtClean="0"/>
              <a:t>Move </a:t>
            </a:r>
            <a:r>
              <a:rPr lang="en-US" sz="1600" dirty="0"/>
              <a:t>When Less or Equal</a:t>
            </a:r>
          </a:p>
        </p:txBody>
      </p:sp>
      <p:sp>
        <p:nvSpPr>
          <p:cNvPr id="271491" name="Rectangle 131"/>
          <p:cNvSpPr>
            <a:spLocks noChangeArrowheads="1"/>
          </p:cNvSpPr>
          <p:nvPr/>
        </p:nvSpPr>
        <p:spPr bwMode="auto">
          <a:xfrm>
            <a:off x="487363" y="2743200"/>
            <a:ext cx="4618038" cy="457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71492" name="Rectangle 132"/>
          <p:cNvSpPr>
            <a:spLocks noChangeArrowheads="1"/>
          </p:cNvSpPr>
          <p:nvPr/>
        </p:nvSpPr>
        <p:spPr bwMode="auto">
          <a:xfrm>
            <a:off x="715963" y="28194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 smtClean="0">
                <a:solidFill>
                  <a:schemeClr val="folHlink"/>
                </a:solidFill>
                <a:latin typeface="Courier New" pitchFamily="49" charset="0"/>
              </a:rPr>
              <a:t>cmovl</a:t>
            </a:r>
            <a:r>
              <a:rPr lang="en-US" sz="1600" dirty="0" smtClean="0">
                <a:solidFill>
                  <a:schemeClr val="folHlink"/>
                </a:solidFill>
              </a:rPr>
              <a:t> </a:t>
            </a:r>
            <a:r>
              <a:rPr lang="en-US" sz="1600" dirty="0" err="1" smtClean="0">
                <a:solidFill>
                  <a:schemeClr val="folHlink"/>
                </a:solidFill>
              </a:rPr>
              <a:t>rA</a:t>
            </a:r>
            <a:r>
              <a:rPr lang="en-US" sz="1600" dirty="0" smtClean="0">
                <a:solidFill>
                  <a:schemeClr val="folHlink"/>
                </a:solidFill>
              </a:rPr>
              <a:t>, </a:t>
            </a:r>
            <a:r>
              <a:rPr lang="en-US" sz="1600" dirty="0" err="1" smtClean="0">
                <a:solidFill>
                  <a:schemeClr val="folHlink"/>
                </a:solidFill>
              </a:rPr>
              <a:t>rB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271497" name="Text Box 137"/>
          <p:cNvSpPr txBox="1">
            <a:spLocks noChangeArrowheads="1"/>
          </p:cNvSpPr>
          <p:nvPr/>
        </p:nvSpPr>
        <p:spPr bwMode="auto">
          <a:xfrm>
            <a:off x="457200" y="2438400"/>
            <a:ext cx="1762125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 smtClean="0"/>
              <a:t>Move </a:t>
            </a:r>
            <a:r>
              <a:rPr lang="en-US" sz="1600" dirty="0"/>
              <a:t>When Less</a:t>
            </a:r>
          </a:p>
        </p:txBody>
      </p:sp>
      <p:sp>
        <p:nvSpPr>
          <p:cNvPr id="271500" name="Rectangle 140"/>
          <p:cNvSpPr>
            <a:spLocks noChangeArrowheads="1"/>
          </p:cNvSpPr>
          <p:nvPr/>
        </p:nvSpPr>
        <p:spPr bwMode="auto">
          <a:xfrm>
            <a:off x="487363" y="3505200"/>
            <a:ext cx="4618038" cy="457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71501" name="Rectangle 141"/>
          <p:cNvSpPr>
            <a:spLocks noChangeArrowheads="1"/>
          </p:cNvSpPr>
          <p:nvPr/>
        </p:nvSpPr>
        <p:spPr bwMode="auto">
          <a:xfrm>
            <a:off x="715963" y="35814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 smtClean="0">
                <a:solidFill>
                  <a:schemeClr val="folHlink"/>
                </a:solidFill>
                <a:latin typeface="Courier New" pitchFamily="49" charset="0"/>
              </a:rPr>
              <a:t>cmove</a:t>
            </a:r>
            <a:r>
              <a:rPr lang="en-US" sz="1600" dirty="0" smtClean="0">
                <a:solidFill>
                  <a:schemeClr val="folHlink"/>
                </a:solidFill>
              </a:rPr>
              <a:t> </a:t>
            </a:r>
            <a:r>
              <a:rPr lang="en-US" sz="1600" dirty="0" err="1" smtClean="0">
                <a:solidFill>
                  <a:schemeClr val="folHlink"/>
                </a:solidFill>
              </a:rPr>
              <a:t>rA</a:t>
            </a:r>
            <a:r>
              <a:rPr lang="en-US" sz="1600" dirty="0" smtClean="0">
                <a:solidFill>
                  <a:schemeClr val="folHlink"/>
                </a:solidFill>
              </a:rPr>
              <a:t>, </a:t>
            </a:r>
            <a:r>
              <a:rPr lang="en-US" sz="1600" dirty="0" err="1" smtClean="0">
                <a:solidFill>
                  <a:schemeClr val="folHlink"/>
                </a:solidFill>
              </a:rPr>
              <a:t>rB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271506" name="Text Box 146"/>
          <p:cNvSpPr txBox="1">
            <a:spLocks noChangeArrowheads="1"/>
          </p:cNvSpPr>
          <p:nvPr/>
        </p:nvSpPr>
        <p:spPr bwMode="auto">
          <a:xfrm>
            <a:off x="457200" y="3200400"/>
            <a:ext cx="1852613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 smtClean="0"/>
              <a:t>Move </a:t>
            </a:r>
            <a:r>
              <a:rPr lang="en-US" sz="1600" dirty="0"/>
              <a:t>When Equal</a:t>
            </a:r>
          </a:p>
        </p:txBody>
      </p:sp>
      <p:sp>
        <p:nvSpPr>
          <p:cNvPr id="271509" name="Rectangle 149"/>
          <p:cNvSpPr>
            <a:spLocks noChangeArrowheads="1"/>
          </p:cNvSpPr>
          <p:nvPr/>
        </p:nvSpPr>
        <p:spPr bwMode="auto">
          <a:xfrm>
            <a:off x="487363" y="4267200"/>
            <a:ext cx="4618038" cy="457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71510" name="Rectangle 150"/>
          <p:cNvSpPr>
            <a:spLocks noChangeArrowheads="1"/>
          </p:cNvSpPr>
          <p:nvPr/>
        </p:nvSpPr>
        <p:spPr bwMode="auto">
          <a:xfrm>
            <a:off x="715963" y="43434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 smtClean="0">
                <a:solidFill>
                  <a:schemeClr val="folHlink"/>
                </a:solidFill>
                <a:latin typeface="Courier New" pitchFamily="49" charset="0"/>
              </a:rPr>
              <a:t>cmovne</a:t>
            </a:r>
            <a:r>
              <a:rPr lang="en-US" sz="1600" dirty="0" smtClean="0">
                <a:solidFill>
                  <a:schemeClr val="folHlink"/>
                </a:solidFill>
              </a:rPr>
              <a:t> </a:t>
            </a:r>
            <a:r>
              <a:rPr lang="en-US" sz="1600" dirty="0" err="1" smtClean="0">
                <a:solidFill>
                  <a:schemeClr val="folHlink"/>
                </a:solidFill>
              </a:rPr>
              <a:t>rA</a:t>
            </a:r>
            <a:r>
              <a:rPr lang="en-US" sz="1600" dirty="0" smtClean="0">
                <a:solidFill>
                  <a:schemeClr val="folHlink"/>
                </a:solidFill>
              </a:rPr>
              <a:t>, </a:t>
            </a:r>
            <a:r>
              <a:rPr lang="en-US" sz="1600" dirty="0" err="1" smtClean="0">
                <a:solidFill>
                  <a:schemeClr val="folHlink"/>
                </a:solidFill>
              </a:rPr>
              <a:t>rB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271515" name="Text Box 155"/>
          <p:cNvSpPr txBox="1">
            <a:spLocks noChangeArrowheads="1"/>
          </p:cNvSpPr>
          <p:nvPr/>
        </p:nvSpPr>
        <p:spPr bwMode="auto">
          <a:xfrm>
            <a:off x="457200" y="3962400"/>
            <a:ext cx="2247900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 smtClean="0"/>
              <a:t>Move </a:t>
            </a:r>
            <a:r>
              <a:rPr lang="en-US" sz="1600" dirty="0"/>
              <a:t>When Not Equal</a:t>
            </a:r>
          </a:p>
        </p:txBody>
      </p:sp>
      <p:sp>
        <p:nvSpPr>
          <p:cNvPr id="271518" name="Rectangle 158"/>
          <p:cNvSpPr>
            <a:spLocks noChangeArrowheads="1"/>
          </p:cNvSpPr>
          <p:nvPr/>
        </p:nvSpPr>
        <p:spPr bwMode="auto">
          <a:xfrm>
            <a:off x="487363" y="5029200"/>
            <a:ext cx="4618038" cy="457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71519" name="Rectangle 159"/>
          <p:cNvSpPr>
            <a:spLocks noChangeArrowheads="1"/>
          </p:cNvSpPr>
          <p:nvPr/>
        </p:nvSpPr>
        <p:spPr bwMode="auto">
          <a:xfrm>
            <a:off x="715963" y="51054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 smtClean="0">
                <a:solidFill>
                  <a:schemeClr val="folHlink"/>
                </a:solidFill>
                <a:latin typeface="Courier New" pitchFamily="49" charset="0"/>
              </a:rPr>
              <a:t>cmovge</a:t>
            </a:r>
            <a:r>
              <a:rPr lang="en-US" sz="1600" dirty="0" smtClean="0">
                <a:solidFill>
                  <a:schemeClr val="folHlink"/>
                </a:solidFill>
              </a:rPr>
              <a:t> </a:t>
            </a:r>
            <a:r>
              <a:rPr lang="en-US" sz="1600" dirty="0" err="1" smtClean="0">
                <a:solidFill>
                  <a:schemeClr val="folHlink"/>
                </a:solidFill>
              </a:rPr>
              <a:t>rA</a:t>
            </a:r>
            <a:r>
              <a:rPr lang="en-US" sz="1600" dirty="0" smtClean="0">
                <a:solidFill>
                  <a:schemeClr val="folHlink"/>
                </a:solidFill>
              </a:rPr>
              <a:t>, </a:t>
            </a:r>
            <a:r>
              <a:rPr lang="en-US" sz="1600" dirty="0" err="1" smtClean="0">
                <a:solidFill>
                  <a:schemeClr val="folHlink"/>
                </a:solidFill>
              </a:rPr>
              <a:t>rB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271524" name="Text Box 164"/>
          <p:cNvSpPr txBox="1">
            <a:spLocks noChangeArrowheads="1"/>
          </p:cNvSpPr>
          <p:nvPr/>
        </p:nvSpPr>
        <p:spPr bwMode="auto">
          <a:xfrm>
            <a:off x="457200" y="4724400"/>
            <a:ext cx="2894013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 smtClean="0"/>
              <a:t>Move </a:t>
            </a:r>
            <a:r>
              <a:rPr lang="en-US" sz="1600" dirty="0"/>
              <a:t>When Greater or Equal</a:t>
            </a:r>
          </a:p>
        </p:txBody>
      </p:sp>
      <p:sp>
        <p:nvSpPr>
          <p:cNvPr id="271527" name="Rectangle 167"/>
          <p:cNvSpPr>
            <a:spLocks noChangeArrowheads="1"/>
          </p:cNvSpPr>
          <p:nvPr/>
        </p:nvSpPr>
        <p:spPr bwMode="auto">
          <a:xfrm>
            <a:off x="487363" y="5791200"/>
            <a:ext cx="4618038" cy="457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71528" name="Rectangle 168"/>
          <p:cNvSpPr>
            <a:spLocks noChangeArrowheads="1"/>
          </p:cNvSpPr>
          <p:nvPr/>
        </p:nvSpPr>
        <p:spPr bwMode="auto">
          <a:xfrm>
            <a:off x="715963" y="58674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 smtClean="0">
                <a:solidFill>
                  <a:schemeClr val="folHlink"/>
                </a:solidFill>
                <a:latin typeface="Courier New" pitchFamily="49" charset="0"/>
              </a:rPr>
              <a:t>cmovg</a:t>
            </a:r>
            <a:r>
              <a:rPr lang="en-US" sz="1600" dirty="0" smtClean="0">
                <a:solidFill>
                  <a:schemeClr val="folHlink"/>
                </a:solidFill>
              </a:rPr>
              <a:t> </a:t>
            </a:r>
            <a:r>
              <a:rPr lang="en-US" sz="1600" dirty="0" err="1" smtClean="0">
                <a:solidFill>
                  <a:schemeClr val="folHlink"/>
                </a:solidFill>
              </a:rPr>
              <a:t>rA</a:t>
            </a:r>
            <a:r>
              <a:rPr lang="en-US" sz="1600" dirty="0" smtClean="0">
                <a:solidFill>
                  <a:schemeClr val="folHlink"/>
                </a:solidFill>
              </a:rPr>
              <a:t>, </a:t>
            </a:r>
            <a:r>
              <a:rPr lang="en-US" sz="1600" dirty="0" err="1" smtClean="0">
                <a:solidFill>
                  <a:schemeClr val="folHlink"/>
                </a:solidFill>
              </a:rPr>
              <a:t>rB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271533" name="Text Box 173"/>
          <p:cNvSpPr txBox="1">
            <a:spLocks noChangeArrowheads="1"/>
          </p:cNvSpPr>
          <p:nvPr/>
        </p:nvSpPr>
        <p:spPr bwMode="auto">
          <a:xfrm>
            <a:off x="457200" y="5486400"/>
            <a:ext cx="2024063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 smtClean="0"/>
              <a:t>Move </a:t>
            </a:r>
            <a:r>
              <a:rPr lang="en-US" sz="1600" dirty="0"/>
              <a:t>When Greater</a:t>
            </a:r>
          </a:p>
        </p:txBody>
      </p:sp>
      <p:grpSp>
        <p:nvGrpSpPr>
          <p:cNvPr id="67" name="Group 7"/>
          <p:cNvGrpSpPr>
            <a:grpSpLocks/>
          </p:cNvGrpSpPr>
          <p:nvPr/>
        </p:nvGrpSpPr>
        <p:grpSpPr bwMode="auto">
          <a:xfrm>
            <a:off x="3270250" y="1289050"/>
            <a:ext cx="609600" cy="304800"/>
            <a:chOff x="1296" y="2544"/>
            <a:chExt cx="384" cy="192"/>
          </a:xfrm>
        </p:grpSpPr>
        <p:sp>
          <p:nvSpPr>
            <p:cNvPr id="68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69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70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71" name="Group 11"/>
          <p:cNvGrpSpPr>
            <a:grpSpLocks/>
          </p:cNvGrpSpPr>
          <p:nvPr/>
        </p:nvGrpSpPr>
        <p:grpSpPr bwMode="auto">
          <a:xfrm>
            <a:off x="3879850" y="1289050"/>
            <a:ext cx="609600" cy="304800"/>
            <a:chOff x="1680" y="2544"/>
            <a:chExt cx="384" cy="192"/>
          </a:xfrm>
        </p:grpSpPr>
        <p:sp>
          <p:nvSpPr>
            <p:cNvPr id="72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rA</a:t>
              </a:r>
            </a:p>
          </p:txBody>
        </p:sp>
        <p:sp>
          <p:nvSpPr>
            <p:cNvPr id="73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sp>
          <p:nvSpPr>
            <p:cNvPr id="74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75" name="Group 7"/>
          <p:cNvGrpSpPr>
            <a:grpSpLocks/>
          </p:cNvGrpSpPr>
          <p:nvPr/>
        </p:nvGrpSpPr>
        <p:grpSpPr bwMode="auto">
          <a:xfrm>
            <a:off x="3270250" y="2051050"/>
            <a:ext cx="609600" cy="304800"/>
            <a:chOff x="1296" y="2544"/>
            <a:chExt cx="384" cy="192"/>
          </a:xfrm>
        </p:grpSpPr>
        <p:sp>
          <p:nvSpPr>
            <p:cNvPr id="76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77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dirty="0" smtClean="0">
                  <a:solidFill>
                    <a:schemeClr val="folHlink"/>
                  </a:solidFill>
                  <a:latin typeface="Courier New" pitchFamily="49" charset="0"/>
                </a:rPr>
                <a:t>1</a:t>
              </a:r>
              <a:endParaRPr lang="en-US" sz="1600" dirty="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  <p:sp>
          <p:nvSpPr>
            <p:cNvPr id="78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79" name="Group 11"/>
          <p:cNvGrpSpPr>
            <a:grpSpLocks/>
          </p:cNvGrpSpPr>
          <p:nvPr/>
        </p:nvGrpSpPr>
        <p:grpSpPr bwMode="auto">
          <a:xfrm>
            <a:off x="3879850" y="2051050"/>
            <a:ext cx="609600" cy="304800"/>
            <a:chOff x="1680" y="2544"/>
            <a:chExt cx="384" cy="192"/>
          </a:xfrm>
        </p:grpSpPr>
        <p:sp>
          <p:nvSpPr>
            <p:cNvPr id="80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rA</a:t>
              </a:r>
            </a:p>
          </p:txBody>
        </p:sp>
        <p:sp>
          <p:nvSpPr>
            <p:cNvPr id="81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sp>
          <p:nvSpPr>
            <p:cNvPr id="82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83" name="Group 7"/>
          <p:cNvGrpSpPr>
            <a:grpSpLocks/>
          </p:cNvGrpSpPr>
          <p:nvPr/>
        </p:nvGrpSpPr>
        <p:grpSpPr bwMode="auto">
          <a:xfrm>
            <a:off x="3270250" y="2813050"/>
            <a:ext cx="609600" cy="304800"/>
            <a:chOff x="1296" y="2544"/>
            <a:chExt cx="384" cy="192"/>
          </a:xfrm>
        </p:grpSpPr>
        <p:sp>
          <p:nvSpPr>
            <p:cNvPr id="84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85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dirty="0" smtClean="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  <a:endParaRPr lang="en-US" sz="1600" dirty="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  <p:sp>
          <p:nvSpPr>
            <p:cNvPr id="86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87" name="Group 11"/>
          <p:cNvGrpSpPr>
            <a:grpSpLocks/>
          </p:cNvGrpSpPr>
          <p:nvPr/>
        </p:nvGrpSpPr>
        <p:grpSpPr bwMode="auto">
          <a:xfrm>
            <a:off x="3879850" y="2813050"/>
            <a:ext cx="609600" cy="304800"/>
            <a:chOff x="1680" y="2544"/>
            <a:chExt cx="384" cy="192"/>
          </a:xfrm>
        </p:grpSpPr>
        <p:sp>
          <p:nvSpPr>
            <p:cNvPr id="88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rA</a:t>
              </a:r>
            </a:p>
          </p:txBody>
        </p:sp>
        <p:sp>
          <p:nvSpPr>
            <p:cNvPr id="89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sp>
          <p:nvSpPr>
            <p:cNvPr id="90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91" name="Group 7"/>
          <p:cNvGrpSpPr>
            <a:grpSpLocks/>
          </p:cNvGrpSpPr>
          <p:nvPr/>
        </p:nvGrpSpPr>
        <p:grpSpPr bwMode="auto">
          <a:xfrm>
            <a:off x="3270250" y="3575050"/>
            <a:ext cx="609600" cy="304800"/>
            <a:chOff x="1296" y="2544"/>
            <a:chExt cx="384" cy="192"/>
          </a:xfrm>
        </p:grpSpPr>
        <p:sp>
          <p:nvSpPr>
            <p:cNvPr id="92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93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dirty="0" smtClean="0">
                  <a:solidFill>
                    <a:schemeClr val="folHlink"/>
                  </a:solidFill>
                  <a:latin typeface="Courier New" pitchFamily="49" charset="0"/>
                </a:rPr>
                <a:t>3</a:t>
              </a:r>
              <a:endParaRPr lang="en-US" sz="1600" dirty="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  <p:sp>
          <p:nvSpPr>
            <p:cNvPr id="94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95" name="Group 11"/>
          <p:cNvGrpSpPr>
            <a:grpSpLocks/>
          </p:cNvGrpSpPr>
          <p:nvPr/>
        </p:nvGrpSpPr>
        <p:grpSpPr bwMode="auto">
          <a:xfrm>
            <a:off x="3879850" y="3575050"/>
            <a:ext cx="609600" cy="304800"/>
            <a:chOff x="1680" y="2544"/>
            <a:chExt cx="384" cy="192"/>
          </a:xfrm>
        </p:grpSpPr>
        <p:sp>
          <p:nvSpPr>
            <p:cNvPr id="96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rA</a:t>
              </a:r>
            </a:p>
          </p:txBody>
        </p:sp>
        <p:sp>
          <p:nvSpPr>
            <p:cNvPr id="97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sp>
          <p:nvSpPr>
            <p:cNvPr id="98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99" name="Group 7"/>
          <p:cNvGrpSpPr>
            <a:grpSpLocks/>
          </p:cNvGrpSpPr>
          <p:nvPr/>
        </p:nvGrpSpPr>
        <p:grpSpPr bwMode="auto">
          <a:xfrm>
            <a:off x="3270250" y="4337050"/>
            <a:ext cx="609600" cy="304800"/>
            <a:chOff x="1296" y="2544"/>
            <a:chExt cx="384" cy="192"/>
          </a:xfrm>
        </p:grpSpPr>
        <p:sp>
          <p:nvSpPr>
            <p:cNvPr id="100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101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dirty="0" smtClean="0">
                  <a:solidFill>
                    <a:schemeClr val="folHlink"/>
                  </a:solidFill>
                  <a:latin typeface="Courier New" pitchFamily="49" charset="0"/>
                </a:rPr>
                <a:t>4</a:t>
              </a:r>
              <a:endParaRPr lang="en-US" sz="1600" dirty="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  <p:sp>
          <p:nvSpPr>
            <p:cNvPr id="102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103" name="Group 11"/>
          <p:cNvGrpSpPr>
            <a:grpSpLocks/>
          </p:cNvGrpSpPr>
          <p:nvPr/>
        </p:nvGrpSpPr>
        <p:grpSpPr bwMode="auto">
          <a:xfrm>
            <a:off x="3879850" y="4337050"/>
            <a:ext cx="609600" cy="304800"/>
            <a:chOff x="1680" y="2544"/>
            <a:chExt cx="384" cy="192"/>
          </a:xfrm>
        </p:grpSpPr>
        <p:sp>
          <p:nvSpPr>
            <p:cNvPr id="104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rA</a:t>
              </a:r>
            </a:p>
          </p:txBody>
        </p:sp>
        <p:sp>
          <p:nvSpPr>
            <p:cNvPr id="105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sp>
          <p:nvSpPr>
            <p:cNvPr id="106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107" name="Group 7"/>
          <p:cNvGrpSpPr>
            <a:grpSpLocks/>
          </p:cNvGrpSpPr>
          <p:nvPr/>
        </p:nvGrpSpPr>
        <p:grpSpPr bwMode="auto">
          <a:xfrm>
            <a:off x="3270250" y="5099050"/>
            <a:ext cx="609600" cy="304800"/>
            <a:chOff x="1296" y="2544"/>
            <a:chExt cx="384" cy="192"/>
          </a:xfrm>
        </p:grpSpPr>
        <p:sp>
          <p:nvSpPr>
            <p:cNvPr id="108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109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dirty="0" smtClean="0">
                  <a:solidFill>
                    <a:schemeClr val="folHlink"/>
                  </a:solidFill>
                  <a:latin typeface="Courier New" pitchFamily="49" charset="0"/>
                </a:rPr>
                <a:t>5</a:t>
              </a:r>
              <a:endParaRPr lang="en-US" sz="1600" dirty="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  <p:sp>
          <p:nvSpPr>
            <p:cNvPr id="110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111" name="Group 11"/>
          <p:cNvGrpSpPr>
            <a:grpSpLocks/>
          </p:cNvGrpSpPr>
          <p:nvPr/>
        </p:nvGrpSpPr>
        <p:grpSpPr bwMode="auto">
          <a:xfrm>
            <a:off x="3879850" y="5099050"/>
            <a:ext cx="609600" cy="304800"/>
            <a:chOff x="1680" y="2544"/>
            <a:chExt cx="384" cy="192"/>
          </a:xfrm>
        </p:grpSpPr>
        <p:sp>
          <p:nvSpPr>
            <p:cNvPr id="112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rA</a:t>
              </a:r>
            </a:p>
          </p:txBody>
        </p:sp>
        <p:sp>
          <p:nvSpPr>
            <p:cNvPr id="113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sp>
          <p:nvSpPr>
            <p:cNvPr id="114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115" name="Group 7"/>
          <p:cNvGrpSpPr>
            <a:grpSpLocks/>
          </p:cNvGrpSpPr>
          <p:nvPr/>
        </p:nvGrpSpPr>
        <p:grpSpPr bwMode="auto">
          <a:xfrm>
            <a:off x="3270250" y="5861050"/>
            <a:ext cx="609600" cy="304800"/>
            <a:chOff x="1296" y="2544"/>
            <a:chExt cx="384" cy="192"/>
          </a:xfrm>
        </p:grpSpPr>
        <p:sp>
          <p:nvSpPr>
            <p:cNvPr id="116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117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dirty="0" smtClean="0">
                  <a:solidFill>
                    <a:schemeClr val="folHlink"/>
                  </a:solidFill>
                  <a:latin typeface="Courier New" pitchFamily="49" charset="0"/>
                </a:rPr>
                <a:t>6</a:t>
              </a:r>
              <a:endParaRPr lang="en-US" sz="1600" dirty="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  <p:sp>
          <p:nvSpPr>
            <p:cNvPr id="118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119" name="Group 11"/>
          <p:cNvGrpSpPr>
            <a:grpSpLocks/>
          </p:cNvGrpSpPr>
          <p:nvPr/>
        </p:nvGrpSpPr>
        <p:grpSpPr bwMode="auto">
          <a:xfrm>
            <a:off x="3879850" y="5861050"/>
            <a:ext cx="609600" cy="304800"/>
            <a:chOff x="1680" y="2544"/>
            <a:chExt cx="384" cy="192"/>
          </a:xfrm>
        </p:grpSpPr>
        <p:sp>
          <p:nvSpPr>
            <p:cNvPr id="120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rA</a:t>
              </a:r>
            </a:p>
          </p:txBody>
        </p:sp>
        <p:sp>
          <p:nvSpPr>
            <p:cNvPr id="121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sp>
          <p:nvSpPr>
            <p:cNvPr id="122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Jump </a:t>
            </a:r>
            <a:r>
              <a:rPr lang="en-US" dirty="0"/>
              <a:t>Instructions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00600" y="1219200"/>
            <a:ext cx="4330700" cy="5213350"/>
          </a:xfrm>
        </p:spPr>
        <p:txBody>
          <a:bodyPr/>
          <a:lstStyle/>
          <a:p>
            <a:pPr lvl="1"/>
            <a:r>
              <a:rPr lang="en-US"/>
              <a:t>Refer to generically as “</a:t>
            </a:r>
            <a:r>
              <a:rPr lang="en-US">
                <a:latin typeface="Courier New" pitchFamily="49" charset="0"/>
              </a:rPr>
              <a:t>jXX</a:t>
            </a:r>
            <a:r>
              <a:rPr lang="en-US"/>
              <a:t>”</a:t>
            </a:r>
          </a:p>
          <a:p>
            <a:pPr lvl="1"/>
            <a:r>
              <a:rPr lang="en-US"/>
              <a:t>Encodings differ only by “function code”</a:t>
            </a:r>
          </a:p>
          <a:p>
            <a:pPr lvl="1"/>
            <a:r>
              <a:rPr lang="en-US"/>
              <a:t>Based on values of condition codes</a:t>
            </a:r>
          </a:p>
          <a:p>
            <a:pPr lvl="1"/>
            <a:r>
              <a:rPr lang="en-US"/>
              <a:t>Same as IA32 counterparts</a:t>
            </a:r>
          </a:p>
          <a:p>
            <a:pPr lvl="1"/>
            <a:r>
              <a:rPr lang="en-US"/>
              <a:t>Encode full destination address</a:t>
            </a:r>
          </a:p>
          <a:p>
            <a:pPr lvl="2"/>
            <a:r>
              <a:rPr lang="en-US"/>
              <a:t>Unlike PC-relative addressing seen in IA32</a:t>
            </a:r>
          </a:p>
        </p:txBody>
      </p:sp>
      <p:grpSp>
        <p:nvGrpSpPr>
          <p:cNvPr id="271480" name="Group 120"/>
          <p:cNvGrpSpPr>
            <a:grpSpLocks/>
          </p:cNvGrpSpPr>
          <p:nvPr/>
        </p:nvGrpSpPr>
        <p:grpSpPr bwMode="auto">
          <a:xfrm>
            <a:off x="457200" y="914400"/>
            <a:ext cx="4648200" cy="762000"/>
            <a:chOff x="288" y="672"/>
            <a:chExt cx="2928" cy="480"/>
          </a:xfrm>
        </p:grpSpPr>
        <p:sp>
          <p:nvSpPr>
            <p:cNvPr id="271364" name="Rectangle 4"/>
            <p:cNvSpPr>
              <a:spLocks noChangeArrowheads="1"/>
            </p:cNvSpPr>
            <p:nvPr/>
          </p:nvSpPr>
          <p:spPr bwMode="auto">
            <a:xfrm>
              <a:off x="307" y="864"/>
              <a:ext cx="2909" cy="288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1366" name="Rectangle 6"/>
            <p:cNvSpPr>
              <a:spLocks noChangeArrowheads="1"/>
            </p:cNvSpPr>
            <p:nvPr/>
          </p:nvSpPr>
          <p:spPr bwMode="auto">
            <a:xfrm>
              <a:off x="451" y="912"/>
              <a:ext cx="70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jmp</a:t>
              </a:r>
              <a:r>
                <a:rPr lang="en-US" sz="1600">
                  <a:solidFill>
                    <a:schemeClr val="folHlink"/>
                  </a:solidFill>
                </a:rPr>
                <a:t> Dest</a:t>
              </a:r>
            </a:p>
          </p:txBody>
        </p:sp>
        <p:grpSp>
          <p:nvGrpSpPr>
            <p:cNvPr id="271367" name="Group 7"/>
            <p:cNvGrpSpPr>
              <a:grpSpLocks/>
            </p:cNvGrpSpPr>
            <p:nvPr/>
          </p:nvGrpSpPr>
          <p:grpSpPr bwMode="auto">
            <a:xfrm>
              <a:off x="1152" y="912"/>
              <a:ext cx="384" cy="192"/>
              <a:chOff x="1296" y="2544"/>
              <a:chExt cx="384" cy="192"/>
            </a:xfrm>
          </p:grpSpPr>
          <p:sp>
            <p:nvSpPr>
              <p:cNvPr id="271368" name="Rectangle 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71369" name="Rectangle 9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71370" name="Rectangle 1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271408" name="Text Box 48"/>
            <p:cNvSpPr txBox="1">
              <a:spLocks noChangeArrowheads="1"/>
            </p:cNvSpPr>
            <p:nvPr/>
          </p:nvSpPr>
          <p:spPr bwMode="auto">
            <a:xfrm>
              <a:off x="288" y="672"/>
              <a:ext cx="1408" cy="19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600" dirty="0" smtClean="0"/>
                <a:t>Jump </a:t>
              </a:r>
              <a:r>
                <a:rPr lang="en-US" sz="1600" dirty="0"/>
                <a:t>Unconditionally</a:t>
              </a:r>
            </a:p>
          </p:txBody>
        </p:sp>
        <p:sp>
          <p:nvSpPr>
            <p:cNvPr id="271424" name="Rectangle 64"/>
            <p:cNvSpPr>
              <a:spLocks noChangeArrowheads="1"/>
            </p:cNvSpPr>
            <p:nvPr/>
          </p:nvSpPr>
          <p:spPr bwMode="auto">
            <a:xfrm>
              <a:off x="1536" y="912"/>
              <a:ext cx="1536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271481" name="Group 121"/>
          <p:cNvGrpSpPr>
            <a:grpSpLocks/>
          </p:cNvGrpSpPr>
          <p:nvPr/>
        </p:nvGrpSpPr>
        <p:grpSpPr bwMode="auto">
          <a:xfrm>
            <a:off x="457200" y="1676400"/>
            <a:ext cx="4648200" cy="762000"/>
            <a:chOff x="288" y="672"/>
            <a:chExt cx="2928" cy="480"/>
          </a:xfrm>
        </p:grpSpPr>
        <p:sp>
          <p:nvSpPr>
            <p:cNvPr id="271482" name="Rectangle 122"/>
            <p:cNvSpPr>
              <a:spLocks noChangeArrowheads="1"/>
            </p:cNvSpPr>
            <p:nvPr/>
          </p:nvSpPr>
          <p:spPr bwMode="auto">
            <a:xfrm>
              <a:off x="307" y="864"/>
              <a:ext cx="2909" cy="288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1483" name="Rectangle 123"/>
            <p:cNvSpPr>
              <a:spLocks noChangeArrowheads="1"/>
            </p:cNvSpPr>
            <p:nvPr/>
          </p:nvSpPr>
          <p:spPr bwMode="auto">
            <a:xfrm>
              <a:off x="451" y="912"/>
              <a:ext cx="70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jle</a:t>
              </a:r>
              <a:r>
                <a:rPr lang="en-US" sz="1600">
                  <a:solidFill>
                    <a:schemeClr val="folHlink"/>
                  </a:solidFill>
                </a:rPr>
                <a:t> Dest</a:t>
              </a:r>
            </a:p>
          </p:txBody>
        </p:sp>
        <p:grpSp>
          <p:nvGrpSpPr>
            <p:cNvPr id="271484" name="Group 124"/>
            <p:cNvGrpSpPr>
              <a:grpSpLocks/>
            </p:cNvGrpSpPr>
            <p:nvPr/>
          </p:nvGrpSpPr>
          <p:grpSpPr bwMode="auto">
            <a:xfrm>
              <a:off x="1152" y="912"/>
              <a:ext cx="384" cy="192"/>
              <a:chOff x="1296" y="2544"/>
              <a:chExt cx="384" cy="192"/>
            </a:xfrm>
          </p:grpSpPr>
          <p:sp>
            <p:nvSpPr>
              <p:cNvPr id="271485" name="Rectangle 125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71486" name="Rectangle 126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271487" name="Rectangle 127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271488" name="Text Box 128"/>
            <p:cNvSpPr txBox="1">
              <a:spLocks noChangeArrowheads="1"/>
            </p:cNvSpPr>
            <p:nvPr/>
          </p:nvSpPr>
          <p:spPr bwMode="auto">
            <a:xfrm>
              <a:off x="288" y="672"/>
              <a:ext cx="1658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600" dirty="0" smtClean="0"/>
                <a:t>Jump </a:t>
              </a:r>
              <a:r>
                <a:rPr lang="en-US" sz="1600" dirty="0"/>
                <a:t>When Less or Equal</a:t>
              </a:r>
            </a:p>
          </p:txBody>
        </p:sp>
        <p:sp>
          <p:nvSpPr>
            <p:cNvPr id="271489" name="Rectangle 129"/>
            <p:cNvSpPr>
              <a:spLocks noChangeArrowheads="1"/>
            </p:cNvSpPr>
            <p:nvPr/>
          </p:nvSpPr>
          <p:spPr bwMode="auto">
            <a:xfrm>
              <a:off x="1536" y="912"/>
              <a:ext cx="1536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271490" name="Group 130"/>
          <p:cNvGrpSpPr>
            <a:grpSpLocks/>
          </p:cNvGrpSpPr>
          <p:nvPr/>
        </p:nvGrpSpPr>
        <p:grpSpPr bwMode="auto">
          <a:xfrm>
            <a:off x="457200" y="2438400"/>
            <a:ext cx="4648200" cy="762000"/>
            <a:chOff x="288" y="672"/>
            <a:chExt cx="2928" cy="480"/>
          </a:xfrm>
        </p:grpSpPr>
        <p:sp>
          <p:nvSpPr>
            <p:cNvPr id="271491" name="Rectangle 131"/>
            <p:cNvSpPr>
              <a:spLocks noChangeArrowheads="1"/>
            </p:cNvSpPr>
            <p:nvPr/>
          </p:nvSpPr>
          <p:spPr bwMode="auto">
            <a:xfrm>
              <a:off x="307" y="864"/>
              <a:ext cx="2909" cy="288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1492" name="Rectangle 132"/>
            <p:cNvSpPr>
              <a:spLocks noChangeArrowheads="1"/>
            </p:cNvSpPr>
            <p:nvPr/>
          </p:nvSpPr>
          <p:spPr bwMode="auto">
            <a:xfrm>
              <a:off x="451" y="912"/>
              <a:ext cx="70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jl</a:t>
              </a:r>
              <a:r>
                <a:rPr lang="en-US" sz="1600">
                  <a:solidFill>
                    <a:schemeClr val="folHlink"/>
                  </a:solidFill>
                </a:rPr>
                <a:t> Dest</a:t>
              </a:r>
            </a:p>
          </p:txBody>
        </p:sp>
        <p:grpSp>
          <p:nvGrpSpPr>
            <p:cNvPr id="271493" name="Group 133"/>
            <p:cNvGrpSpPr>
              <a:grpSpLocks/>
            </p:cNvGrpSpPr>
            <p:nvPr/>
          </p:nvGrpSpPr>
          <p:grpSpPr bwMode="auto">
            <a:xfrm>
              <a:off x="1152" y="912"/>
              <a:ext cx="384" cy="192"/>
              <a:chOff x="1296" y="2544"/>
              <a:chExt cx="384" cy="192"/>
            </a:xfrm>
          </p:grpSpPr>
          <p:sp>
            <p:nvSpPr>
              <p:cNvPr id="271494" name="Rectangle 134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71495" name="Rectangle 135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271496" name="Rectangle 136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271497" name="Text Box 137"/>
            <p:cNvSpPr txBox="1">
              <a:spLocks noChangeArrowheads="1"/>
            </p:cNvSpPr>
            <p:nvPr/>
          </p:nvSpPr>
          <p:spPr bwMode="auto">
            <a:xfrm>
              <a:off x="288" y="672"/>
              <a:ext cx="111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600" dirty="0" smtClean="0"/>
                <a:t>Jump </a:t>
              </a:r>
              <a:r>
                <a:rPr lang="en-US" sz="1600" dirty="0"/>
                <a:t>When Less</a:t>
              </a:r>
            </a:p>
          </p:txBody>
        </p:sp>
        <p:sp>
          <p:nvSpPr>
            <p:cNvPr id="271498" name="Rectangle 138"/>
            <p:cNvSpPr>
              <a:spLocks noChangeArrowheads="1"/>
            </p:cNvSpPr>
            <p:nvPr/>
          </p:nvSpPr>
          <p:spPr bwMode="auto">
            <a:xfrm>
              <a:off x="1536" y="912"/>
              <a:ext cx="1536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271499" name="Group 139"/>
          <p:cNvGrpSpPr>
            <a:grpSpLocks/>
          </p:cNvGrpSpPr>
          <p:nvPr/>
        </p:nvGrpSpPr>
        <p:grpSpPr bwMode="auto">
          <a:xfrm>
            <a:off x="457200" y="3200400"/>
            <a:ext cx="4648200" cy="762000"/>
            <a:chOff x="288" y="672"/>
            <a:chExt cx="2928" cy="480"/>
          </a:xfrm>
        </p:grpSpPr>
        <p:sp>
          <p:nvSpPr>
            <p:cNvPr id="271500" name="Rectangle 140"/>
            <p:cNvSpPr>
              <a:spLocks noChangeArrowheads="1"/>
            </p:cNvSpPr>
            <p:nvPr/>
          </p:nvSpPr>
          <p:spPr bwMode="auto">
            <a:xfrm>
              <a:off x="307" y="864"/>
              <a:ext cx="2909" cy="288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1501" name="Rectangle 141"/>
            <p:cNvSpPr>
              <a:spLocks noChangeArrowheads="1"/>
            </p:cNvSpPr>
            <p:nvPr/>
          </p:nvSpPr>
          <p:spPr bwMode="auto">
            <a:xfrm>
              <a:off x="451" y="912"/>
              <a:ext cx="70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je</a:t>
              </a:r>
              <a:r>
                <a:rPr lang="en-US" sz="1600">
                  <a:solidFill>
                    <a:schemeClr val="folHlink"/>
                  </a:solidFill>
                </a:rPr>
                <a:t> Dest</a:t>
              </a:r>
            </a:p>
          </p:txBody>
        </p:sp>
        <p:grpSp>
          <p:nvGrpSpPr>
            <p:cNvPr id="271502" name="Group 142"/>
            <p:cNvGrpSpPr>
              <a:grpSpLocks/>
            </p:cNvGrpSpPr>
            <p:nvPr/>
          </p:nvGrpSpPr>
          <p:grpSpPr bwMode="auto">
            <a:xfrm>
              <a:off x="1152" y="912"/>
              <a:ext cx="384" cy="192"/>
              <a:chOff x="1296" y="2544"/>
              <a:chExt cx="384" cy="192"/>
            </a:xfrm>
          </p:grpSpPr>
          <p:sp>
            <p:nvSpPr>
              <p:cNvPr id="271503" name="Rectangle 143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71504" name="Rectangle 144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271505" name="Rectangle 145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271506" name="Text Box 146"/>
            <p:cNvSpPr txBox="1">
              <a:spLocks noChangeArrowheads="1"/>
            </p:cNvSpPr>
            <p:nvPr/>
          </p:nvSpPr>
          <p:spPr bwMode="auto">
            <a:xfrm>
              <a:off x="288" y="672"/>
              <a:ext cx="1167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600" dirty="0" smtClean="0"/>
                <a:t>Jump </a:t>
              </a:r>
              <a:r>
                <a:rPr lang="en-US" sz="1600" dirty="0"/>
                <a:t>When Equal</a:t>
              </a:r>
            </a:p>
          </p:txBody>
        </p:sp>
        <p:sp>
          <p:nvSpPr>
            <p:cNvPr id="271507" name="Rectangle 147"/>
            <p:cNvSpPr>
              <a:spLocks noChangeArrowheads="1"/>
            </p:cNvSpPr>
            <p:nvPr/>
          </p:nvSpPr>
          <p:spPr bwMode="auto">
            <a:xfrm>
              <a:off x="1536" y="912"/>
              <a:ext cx="1536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271508" name="Group 148"/>
          <p:cNvGrpSpPr>
            <a:grpSpLocks/>
          </p:cNvGrpSpPr>
          <p:nvPr/>
        </p:nvGrpSpPr>
        <p:grpSpPr bwMode="auto">
          <a:xfrm>
            <a:off x="457200" y="3962400"/>
            <a:ext cx="4648200" cy="762000"/>
            <a:chOff x="288" y="672"/>
            <a:chExt cx="2928" cy="480"/>
          </a:xfrm>
        </p:grpSpPr>
        <p:sp>
          <p:nvSpPr>
            <p:cNvPr id="271509" name="Rectangle 149"/>
            <p:cNvSpPr>
              <a:spLocks noChangeArrowheads="1"/>
            </p:cNvSpPr>
            <p:nvPr/>
          </p:nvSpPr>
          <p:spPr bwMode="auto">
            <a:xfrm>
              <a:off x="307" y="864"/>
              <a:ext cx="2909" cy="288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1510" name="Rectangle 150"/>
            <p:cNvSpPr>
              <a:spLocks noChangeArrowheads="1"/>
            </p:cNvSpPr>
            <p:nvPr/>
          </p:nvSpPr>
          <p:spPr bwMode="auto">
            <a:xfrm>
              <a:off x="451" y="912"/>
              <a:ext cx="70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jne</a:t>
              </a:r>
              <a:r>
                <a:rPr lang="en-US" sz="1600">
                  <a:solidFill>
                    <a:schemeClr val="folHlink"/>
                  </a:solidFill>
                </a:rPr>
                <a:t> Dest</a:t>
              </a:r>
            </a:p>
          </p:txBody>
        </p:sp>
        <p:grpSp>
          <p:nvGrpSpPr>
            <p:cNvPr id="271511" name="Group 151"/>
            <p:cNvGrpSpPr>
              <a:grpSpLocks/>
            </p:cNvGrpSpPr>
            <p:nvPr/>
          </p:nvGrpSpPr>
          <p:grpSpPr bwMode="auto">
            <a:xfrm>
              <a:off x="1152" y="912"/>
              <a:ext cx="384" cy="192"/>
              <a:chOff x="1296" y="2544"/>
              <a:chExt cx="384" cy="192"/>
            </a:xfrm>
          </p:grpSpPr>
          <p:sp>
            <p:nvSpPr>
              <p:cNvPr id="271512" name="Rectangle 152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71513" name="Rectangle 153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271514" name="Rectangle 154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271515" name="Text Box 155"/>
            <p:cNvSpPr txBox="1">
              <a:spLocks noChangeArrowheads="1"/>
            </p:cNvSpPr>
            <p:nvPr/>
          </p:nvSpPr>
          <p:spPr bwMode="auto">
            <a:xfrm>
              <a:off x="288" y="672"/>
              <a:ext cx="1416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600" dirty="0" smtClean="0"/>
                <a:t>Jump </a:t>
              </a:r>
              <a:r>
                <a:rPr lang="en-US" sz="1600" dirty="0"/>
                <a:t>When Not Equal</a:t>
              </a:r>
            </a:p>
          </p:txBody>
        </p:sp>
        <p:sp>
          <p:nvSpPr>
            <p:cNvPr id="271516" name="Rectangle 156"/>
            <p:cNvSpPr>
              <a:spLocks noChangeArrowheads="1"/>
            </p:cNvSpPr>
            <p:nvPr/>
          </p:nvSpPr>
          <p:spPr bwMode="auto">
            <a:xfrm>
              <a:off x="1536" y="912"/>
              <a:ext cx="1536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271517" name="Group 157"/>
          <p:cNvGrpSpPr>
            <a:grpSpLocks/>
          </p:cNvGrpSpPr>
          <p:nvPr/>
        </p:nvGrpSpPr>
        <p:grpSpPr bwMode="auto">
          <a:xfrm>
            <a:off x="457200" y="4724400"/>
            <a:ext cx="4648200" cy="762000"/>
            <a:chOff x="288" y="672"/>
            <a:chExt cx="2928" cy="480"/>
          </a:xfrm>
        </p:grpSpPr>
        <p:sp>
          <p:nvSpPr>
            <p:cNvPr id="271518" name="Rectangle 158"/>
            <p:cNvSpPr>
              <a:spLocks noChangeArrowheads="1"/>
            </p:cNvSpPr>
            <p:nvPr/>
          </p:nvSpPr>
          <p:spPr bwMode="auto">
            <a:xfrm>
              <a:off x="307" y="864"/>
              <a:ext cx="2909" cy="288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1519" name="Rectangle 159"/>
            <p:cNvSpPr>
              <a:spLocks noChangeArrowheads="1"/>
            </p:cNvSpPr>
            <p:nvPr/>
          </p:nvSpPr>
          <p:spPr bwMode="auto">
            <a:xfrm>
              <a:off x="451" y="912"/>
              <a:ext cx="70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jge</a:t>
              </a:r>
              <a:r>
                <a:rPr lang="en-US" sz="1600">
                  <a:solidFill>
                    <a:schemeClr val="folHlink"/>
                  </a:solidFill>
                </a:rPr>
                <a:t> Dest</a:t>
              </a:r>
            </a:p>
          </p:txBody>
        </p:sp>
        <p:grpSp>
          <p:nvGrpSpPr>
            <p:cNvPr id="271520" name="Group 160"/>
            <p:cNvGrpSpPr>
              <a:grpSpLocks/>
            </p:cNvGrpSpPr>
            <p:nvPr/>
          </p:nvGrpSpPr>
          <p:grpSpPr bwMode="auto">
            <a:xfrm>
              <a:off x="1152" y="912"/>
              <a:ext cx="384" cy="192"/>
              <a:chOff x="1296" y="2544"/>
              <a:chExt cx="384" cy="192"/>
            </a:xfrm>
          </p:grpSpPr>
          <p:sp>
            <p:nvSpPr>
              <p:cNvPr id="271521" name="Rectangle 16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71522" name="Rectangle 162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271523" name="Rectangle 163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271524" name="Text Box 164"/>
            <p:cNvSpPr txBox="1">
              <a:spLocks noChangeArrowheads="1"/>
            </p:cNvSpPr>
            <p:nvPr/>
          </p:nvSpPr>
          <p:spPr bwMode="auto">
            <a:xfrm>
              <a:off x="288" y="672"/>
              <a:ext cx="1823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600" dirty="0" smtClean="0"/>
                <a:t>Jump </a:t>
              </a:r>
              <a:r>
                <a:rPr lang="en-US" sz="1600" dirty="0"/>
                <a:t>When Greater or Equal</a:t>
              </a:r>
            </a:p>
          </p:txBody>
        </p:sp>
        <p:sp>
          <p:nvSpPr>
            <p:cNvPr id="271525" name="Rectangle 165"/>
            <p:cNvSpPr>
              <a:spLocks noChangeArrowheads="1"/>
            </p:cNvSpPr>
            <p:nvPr/>
          </p:nvSpPr>
          <p:spPr bwMode="auto">
            <a:xfrm>
              <a:off x="1536" y="912"/>
              <a:ext cx="1536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271526" name="Group 166"/>
          <p:cNvGrpSpPr>
            <a:grpSpLocks/>
          </p:cNvGrpSpPr>
          <p:nvPr/>
        </p:nvGrpSpPr>
        <p:grpSpPr bwMode="auto">
          <a:xfrm>
            <a:off x="457200" y="5486400"/>
            <a:ext cx="4648200" cy="762000"/>
            <a:chOff x="288" y="672"/>
            <a:chExt cx="2928" cy="480"/>
          </a:xfrm>
        </p:grpSpPr>
        <p:sp>
          <p:nvSpPr>
            <p:cNvPr id="271527" name="Rectangle 167"/>
            <p:cNvSpPr>
              <a:spLocks noChangeArrowheads="1"/>
            </p:cNvSpPr>
            <p:nvPr/>
          </p:nvSpPr>
          <p:spPr bwMode="auto">
            <a:xfrm>
              <a:off x="307" y="864"/>
              <a:ext cx="2909" cy="288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1528" name="Rectangle 168"/>
            <p:cNvSpPr>
              <a:spLocks noChangeArrowheads="1"/>
            </p:cNvSpPr>
            <p:nvPr/>
          </p:nvSpPr>
          <p:spPr bwMode="auto">
            <a:xfrm>
              <a:off x="451" y="912"/>
              <a:ext cx="70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jg</a:t>
              </a:r>
              <a:r>
                <a:rPr lang="en-US" sz="1600">
                  <a:solidFill>
                    <a:schemeClr val="folHlink"/>
                  </a:solidFill>
                </a:rPr>
                <a:t> Dest</a:t>
              </a:r>
            </a:p>
          </p:txBody>
        </p:sp>
        <p:grpSp>
          <p:nvGrpSpPr>
            <p:cNvPr id="271529" name="Group 169"/>
            <p:cNvGrpSpPr>
              <a:grpSpLocks/>
            </p:cNvGrpSpPr>
            <p:nvPr/>
          </p:nvGrpSpPr>
          <p:grpSpPr bwMode="auto">
            <a:xfrm>
              <a:off x="1152" y="912"/>
              <a:ext cx="384" cy="192"/>
              <a:chOff x="1296" y="2544"/>
              <a:chExt cx="384" cy="192"/>
            </a:xfrm>
          </p:grpSpPr>
          <p:sp>
            <p:nvSpPr>
              <p:cNvPr id="271530" name="Rectangle 17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71531" name="Rectangle 171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271532" name="Rectangle 172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271533" name="Text Box 173"/>
            <p:cNvSpPr txBox="1">
              <a:spLocks noChangeArrowheads="1"/>
            </p:cNvSpPr>
            <p:nvPr/>
          </p:nvSpPr>
          <p:spPr bwMode="auto">
            <a:xfrm>
              <a:off x="288" y="672"/>
              <a:ext cx="1275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600" dirty="0" smtClean="0"/>
                <a:t>Jump </a:t>
              </a:r>
              <a:r>
                <a:rPr lang="en-US" sz="1600" dirty="0"/>
                <a:t>When Greater</a:t>
              </a:r>
            </a:p>
          </p:txBody>
        </p:sp>
        <p:sp>
          <p:nvSpPr>
            <p:cNvPr id="271534" name="Rectangle 174"/>
            <p:cNvSpPr>
              <a:spLocks noChangeArrowheads="1"/>
            </p:cNvSpPr>
            <p:nvPr/>
          </p:nvSpPr>
          <p:spPr bwMode="auto">
            <a:xfrm>
              <a:off x="1536" y="912"/>
              <a:ext cx="1536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 Instruction </a:t>
            </a:r>
            <a:r>
              <a:rPr lang="en-US" dirty="0" smtClean="0"/>
              <a:t>Set #3</a:t>
            </a:r>
            <a:endParaRPr lang="en-US" dirty="0"/>
          </a:p>
        </p:txBody>
      </p:sp>
      <p:grpSp>
        <p:nvGrpSpPr>
          <p:cNvPr id="2" name="Group 216"/>
          <p:cNvGrpSpPr>
            <a:grpSpLocks/>
          </p:cNvGrpSpPr>
          <p:nvPr/>
        </p:nvGrpSpPr>
        <p:grpSpPr bwMode="auto">
          <a:xfrm>
            <a:off x="146050" y="838200"/>
            <a:ext cx="5562600" cy="304800"/>
            <a:chOff x="336" y="528"/>
            <a:chExt cx="3504" cy="192"/>
          </a:xfrm>
        </p:grpSpPr>
        <p:sp>
          <p:nvSpPr>
            <p:cNvPr id="322565" name="Rectangle 5"/>
            <p:cNvSpPr>
              <a:spLocks noChangeArrowheads="1"/>
            </p:cNvSpPr>
            <p:nvPr/>
          </p:nvSpPr>
          <p:spPr bwMode="auto">
            <a:xfrm>
              <a:off x="336" y="52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/>
                <a:t>Byte</a:t>
              </a:r>
            </a:p>
          </p:txBody>
        </p:sp>
        <p:grpSp>
          <p:nvGrpSpPr>
            <p:cNvPr id="3" name="Group 215"/>
            <p:cNvGrpSpPr>
              <a:grpSpLocks/>
            </p:cNvGrpSpPr>
            <p:nvPr/>
          </p:nvGrpSpPr>
          <p:grpSpPr bwMode="auto">
            <a:xfrm>
              <a:off x="1536" y="528"/>
              <a:ext cx="2304" cy="192"/>
              <a:chOff x="1536" y="528"/>
              <a:chExt cx="2304" cy="192"/>
            </a:xfrm>
          </p:grpSpPr>
          <p:sp>
            <p:nvSpPr>
              <p:cNvPr id="322567" name="Rectangle 7"/>
              <p:cNvSpPr>
                <a:spLocks noChangeArrowheads="1"/>
              </p:cNvSpPr>
              <p:nvPr/>
            </p:nvSpPr>
            <p:spPr bwMode="auto">
              <a:xfrm>
                <a:off x="153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68" name="Rectangle 8"/>
              <p:cNvSpPr>
                <a:spLocks noChangeArrowheads="1"/>
              </p:cNvSpPr>
              <p:nvPr/>
            </p:nvSpPr>
            <p:spPr bwMode="auto">
              <a:xfrm>
                <a:off x="1920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22569" name="Rectangle 9"/>
              <p:cNvSpPr>
                <a:spLocks noChangeArrowheads="1"/>
              </p:cNvSpPr>
              <p:nvPr/>
            </p:nvSpPr>
            <p:spPr bwMode="auto">
              <a:xfrm>
                <a:off x="2304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570" name="Rectangle 10"/>
              <p:cNvSpPr>
                <a:spLocks noChangeArrowheads="1"/>
              </p:cNvSpPr>
              <p:nvPr/>
            </p:nvSpPr>
            <p:spPr bwMode="auto">
              <a:xfrm>
                <a:off x="2688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571" name="Rectangle 11"/>
              <p:cNvSpPr>
                <a:spLocks noChangeArrowheads="1"/>
              </p:cNvSpPr>
              <p:nvPr/>
            </p:nvSpPr>
            <p:spPr bwMode="auto">
              <a:xfrm>
                <a:off x="3072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572" name="Rectangle 12"/>
              <p:cNvSpPr>
                <a:spLocks noChangeArrowheads="1"/>
              </p:cNvSpPr>
              <p:nvPr/>
            </p:nvSpPr>
            <p:spPr bwMode="auto">
              <a:xfrm>
                <a:off x="345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</p:grpSp>
      </p:grpSp>
      <p:grpSp>
        <p:nvGrpSpPr>
          <p:cNvPr id="4" name="Group 214"/>
          <p:cNvGrpSpPr>
            <a:grpSpLocks/>
          </p:cNvGrpSpPr>
          <p:nvPr/>
        </p:nvGrpSpPr>
        <p:grpSpPr bwMode="auto">
          <a:xfrm>
            <a:off x="146050" y="5791200"/>
            <a:ext cx="3124200" cy="304800"/>
            <a:chOff x="336" y="3648"/>
            <a:chExt cx="1968" cy="192"/>
          </a:xfrm>
        </p:grpSpPr>
        <p:sp>
          <p:nvSpPr>
            <p:cNvPr id="322574" name="Rectangle 14"/>
            <p:cNvSpPr>
              <a:spLocks noChangeArrowheads="1"/>
            </p:cNvSpPr>
            <p:nvPr/>
          </p:nvSpPr>
          <p:spPr bwMode="auto">
            <a:xfrm>
              <a:off x="336" y="36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pushl </a:t>
              </a:r>
              <a:r>
                <a:rPr lang="en-US" sz="1400" b="0"/>
                <a:t>rA</a:t>
              </a:r>
            </a:p>
          </p:txBody>
        </p:sp>
        <p:grpSp>
          <p:nvGrpSpPr>
            <p:cNvPr id="5" name="Group 213"/>
            <p:cNvGrpSpPr>
              <a:grpSpLocks/>
            </p:cNvGrpSpPr>
            <p:nvPr/>
          </p:nvGrpSpPr>
          <p:grpSpPr bwMode="auto">
            <a:xfrm>
              <a:off x="1536" y="3648"/>
              <a:ext cx="384" cy="192"/>
              <a:chOff x="1536" y="3648"/>
              <a:chExt cx="384" cy="192"/>
            </a:xfrm>
          </p:grpSpPr>
          <p:sp>
            <p:nvSpPr>
              <p:cNvPr id="322576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322577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78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212"/>
            <p:cNvGrpSpPr>
              <a:grpSpLocks/>
            </p:cNvGrpSpPr>
            <p:nvPr/>
          </p:nvGrpSpPr>
          <p:grpSpPr bwMode="auto">
            <a:xfrm>
              <a:off x="1920" y="3648"/>
              <a:ext cx="384" cy="192"/>
              <a:chOff x="1920" y="3648"/>
              <a:chExt cx="384" cy="192"/>
            </a:xfrm>
          </p:grpSpPr>
          <p:sp>
            <p:nvSpPr>
              <p:cNvPr id="322580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81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F</a:t>
                </a:r>
              </a:p>
            </p:txBody>
          </p:sp>
          <p:sp>
            <p:nvSpPr>
              <p:cNvPr id="322582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7" name="Group 211"/>
          <p:cNvGrpSpPr>
            <a:grpSpLocks/>
          </p:cNvGrpSpPr>
          <p:nvPr/>
        </p:nvGrpSpPr>
        <p:grpSpPr bwMode="auto">
          <a:xfrm>
            <a:off x="146050" y="4419600"/>
            <a:ext cx="4953000" cy="304800"/>
            <a:chOff x="336" y="2784"/>
            <a:chExt cx="3120" cy="192"/>
          </a:xfrm>
        </p:grpSpPr>
        <p:sp>
          <p:nvSpPr>
            <p:cNvPr id="322584" name="Rectangle 24"/>
            <p:cNvSpPr>
              <a:spLocks noChangeArrowheads="1"/>
            </p:cNvSpPr>
            <p:nvPr/>
          </p:nvSpPr>
          <p:spPr bwMode="auto">
            <a:xfrm>
              <a:off x="336" y="278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jXX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8" name="Group 210"/>
            <p:cNvGrpSpPr>
              <a:grpSpLocks/>
            </p:cNvGrpSpPr>
            <p:nvPr/>
          </p:nvGrpSpPr>
          <p:grpSpPr bwMode="auto">
            <a:xfrm>
              <a:off x="1536" y="2784"/>
              <a:ext cx="384" cy="192"/>
              <a:chOff x="1536" y="2784"/>
              <a:chExt cx="384" cy="192"/>
            </a:xfrm>
          </p:grpSpPr>
          <p:sp>
            <p:nvSpPr>
              <p:cNvPr id="322586" name="Rectangle 26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322587" name="Rectangle 27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588" name="Rectangle 28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589" name="Rectangle 29"/>
            <p:cNvSpPr>
              <a:spLocks noChangeArrowheads="1"/>
            </p:cNvSpPr>
            <p:nvPr/>
          </p:nvSpPr>
          <p:spPr bwMode="auto">
            <a:xfrm>
              <a:off x="1920" y="2784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9" name="Group 209"/>
          <p:cNvGrpSpPr>
            <a:grpSpLocks/>
          </p:cNvGrpSpPr>
          <p:nvPr/>
        </p:nvGrpSpPr>
        <p:grpSpPr bwMode="auto">
          <a:xfrm>
            <a:off x="146050" y="6248400"/>
            <a:ext cx="3124200" cy="304800"/>
            <a:chOff x="336" y="3936"/>
            <a:chExt cx="1968" cy="192"/>
          </a:xfrm>
        </p:grpSpPr>
        <p:sp>
          <p:nvSpPr>
            <p:cNvPr id="322591" name="Rectangle 31"/>
            <p:cNvSpPr>
              <a:spLocks noChangeArrowheads="1"/>
            </p:cNvSpPr>
            <p:nvPr/>
          </p:nvSpPr>
          <p:spPr bwMode="auto">
            <a:xfrm>
              <a:off x="336" y="39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popl </a:t>
              </a:r>
              <a:r>
                <a:rPr lang="en-US" sz="1400" b="0"/>
                <a:t>rA</a:t>
              </a:r>
            </a:p>
          </p:txBody>
        </p:sp>
        <p:grpSp>
          <p:nvGrpSpPr>
            <p:cNvPr id="10" name="Group 208"/>
            <p:cNvGrpSpPr>
              <a:grpSpLocks/>
            </p:cNvGrpSpPr>
            <p:nvPr/>
          </p:nvGrpSpPr>
          <p:grpSpPr bwMode="auto">
            <a:xfrm>
              <a:off x="1536" y="3936"/>
              <a:ext cx="384" cy="192"/>
              <a:chOff x="1536" y="3936"/>
              <a:chExt cx="384" cy="192"/>
            </a:xfrm>
          </p:grpSpPr>
          <p:sp>
            <p:nvSpPr>
              <p:cNvPr id="322593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22594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95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7"/>
            <p:cNvGrpSpPr>
              <a:grpSpLocks/>
            </p:cNvGrpSpPr>
            <p:nvPr/>
          </p:nvGrpSpPr>
          <p:grpSpPr bwMode="auto">
            <a:xfrm>
              <a:off x="1920" y="3936"/>
              <a:ext cx="384" cy="192"/>
              <a:chOff x="1920" y="3936"/>
              <a:chExt cx="384" cy="192"/>
            </a:xfrm>
          </p:grpSpPr>
          <p:sp>
            <p:nvSpPr>
              <p:cNvPr id="322597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98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F</a:t>
                </a:r>
              </a:p>
            </p:txBody>
          </p:sp>
          <p:sp>
            <p:nvSpPr>
              <p:cNvPr id="322599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2" name="Group 206"/>
          <p:cNvGrpSpPr>
            <a:grpSpLocks/>
          </p:cNvGrpSpPr>
          <p:nvPr/>
        </p:nvGrpSpPr>
        <p:grpSpPr bwMode="auto">
          <a:xfrm>
            <a:off x="146050" y="4876800"/>
            <a:ext cx="4953000" cy="304800"/>
            <a:chOff x="336" y="3072"/>
            <a:chExt cx="3120" cy="192"/>
          </a:xfrm>
        </p:grpSpPr>
        <p:sp>
          <p:nvSpPr>
            <p:cNvPr id="322601" name="Rectangle 41"/>
            <p:cNvSpPr>
              <a:spLocks noChangeArrowheads="1"/>
            </p:cNvSpPr>
            <p:nvPr/>
          </p:nvSpPr>
          <p:spPr bwMode="auto">
            <a:xfrm>
              <a:off x="336" y="307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call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13" name="Group 205"/>
            <p:cNvGrpSpPr>
              <a:grpSpLocks/>
            </p:cNvGrpSpPr>
            <p:nvPr/>
          </p:nvGrpSpPr>
          <p:grpSpPr bwMode="auto">
            <a:xfrm>
              <a:off x="1536" y="3072"/>
              <a:ext cx="384" cy="192"/>
              <a:chOff x="1536" y="3072"/>
              <a:chExt cx="384" cy="192"/>
            </a:xfrm>
          </p:grpSpPr>
          <p:sp>
            <p:nvSpPr>
              <p:cNvPr id="322603" name="Rectangle 43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04" name="Rectangle 44"/>
              <p:cNvSpPr>
                <a:spLocks noChangeArrowheads="1"/>
              </p:cNvSpPr>
              <p:nvPr/>
            </p:nvSpPr>
            <p:spPr bwMode="auto">
              <a:xfrm>
                <a:off x="1728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05" name="Rectangle 45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06" name="Rectangle 46"/>
            <p:cNvSpPr>
              <a:spLocks noChangeArrowheads="1"/>
            </p:cNvSpPr>
            <p:nvPr/>
          </p:nvSpPr>
          <p:spPr bwMode="auto">
            <a:xfrm>
              <a:off x="1920" y="307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14" name="Group 204"/>
          <p:cNvGrpSpPr>
            <a:grpSpLocks/>
          </p:cNvGrpSpPr>
          <p:nvPr/>
        </p:nvGrpSpPr>
        <p:grpSpPr bwMode="auto">
          <a:xfrm>
            <a:off x="146050" y="2133600"/>
            <a:ext cx="3124200" cy="304800"/>
            <a:chOff x="336" y="1344"/>
            <a:chExt cx="1968" cy="192"/>
          </a:xfrm>
        </p:grpSpPr>
        <p:sp>
          <p:nvSpPr>
            <p:cNvPr id="322608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>
                  <a:latin typeface="Courier New" pitchFamily="49" charset="0"/>
                </a:rPr>
                <a:t>rrmovl</a:t>
              </a:r>
              <a:r>
                <a:rPr lang="en-US" sz="1400" b="0" dirty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15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322610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11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12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32261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1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1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7" name="Group 201"/>
          <p:cNvGrpSpPr>
            <a:grpSpLocks/>
          </p:cNvGrpSpPr>
          <p:nvPr/>
        </p:nvGrpSpPr>
        <p:grpSpPr bwMode="auto">
          <a:xfrm>
            <a:off x="146050" y="2590800"/>
            <a:ext cx="5562600" cy="304800"/>
            <a:chOff x="336" y="1632"/>
            <a:chExt cx="3504" cy="192"/>
          </a:xfrm>
        </p:grpSpPr>
        <p:sp>
          <p:nvSpPr>
            <p:cNvPr id="322618" name="Rectangle 58"/>
            <p:cNvSpPr>
              <a:spLocks noChangeArrowheads="1"/>
            </p:cNvSpPr>
            <p:nvPr/>
          </p:nvSpPr>
          <p:spPr bwMode="auto">
            <a:xfrm>
              <a:off x="336" y="163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irmovl </a:t>
              </a:r>
              <a:r>
                <a:rPr lang="en-US" sz="1400" b="0"/>
                <a:t>V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18" name="Group 200"/>
            <p:cNvGrpSpPr>
              <a:grpSpLocks/>
            </p:cNvGrpSpPr>
            <p:nvPr/>
          </p:nvGrpSpPr>
          <p:grpSpPr bwMode="auto">
            <a:xfrm>
              <a:off x="1536" y="1632"/>
              <a:ext cx="384" cy="192"/>
              <a:chOff x="1536" y="1632"/>
              <a:chExt cx="384" cy="192"/>
            </a:xfrm>
          </p:grpSpPr>
          <p:sp>
            <p:nvSpPr>
              <p:cNvPr id="322620" name="Rectangle 60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621" name="Rectangle 61"/>
              <p:cNvSpPr>
                <a:spLocks noChangeArrowheads="1"/>
              </p:cNvSpPr>
              <p:nvPr/>
            </p:nvSpPr>
            <p:spPr bwMode="auto">
              <a:xfrm>
                <a:off x="1728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22" name="Rectangle 62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9" name="Group 199"/>
            <p:cNvGrpSpPr>
              <a:grpSpLocks/>
            </p:cNvGrpSpPr>
            <p:nvPr/>
          </p:nvGrpSpPr>
          <p:grpSpPr bwMode="auto">
            <a:xfrm>
              <a:off x="1920" y="1632"/>
              <a:ext cx="384" cy="192"/>
              <a:chOff x="1920" y="1632"/>
              <a:chExt cx="384" cy="192"/>
            </a:xfrm>
          </p:grpSpPr>
          <p:sp>
            <p:nvSpPr>
              <p:cNvPr id="322624" name="Rectangle 64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F</a:t>
                </a:r>
              </a:p>
            </p:txBody>
          </p:sp>
          <p:sp>
            <p:nvSpPr>
              <p:cNvPr id="322625" name="Rectangle 65"/>
              <p:cNvSpPr>
                <a:spLocks noChangeArrowheads="1"/>
              </p:cNvSpPr>
              <p:nvPr/>
            </p:nvSpPr>
            <p:spPr bwMode="auto">
              <a:xfrm>
                <a:off x="2112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26" name="Rectangle 66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27" name="Rectangle 67"/>
            <p:cNvSpPr>
              <a:spLocks noChangeArrowheads="1"/>
            </p:cNvSpPr>
            <p:nvPr/>
          </p:nvSpPr>
          <p:spPr bwMode="auto">
            <a:xfrm>
              <a:off x="2304" y="163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V</a:t>
              </a:r>
            </a:p>
          </p:txBody>
        </p:sp>
      </p:grpSp>
      <p:grpSp>
        <p:nvGrpSpPr>
          <p:cNvPr id="20" name="Group 198"/>
          <p:cNvGrpSpPr>
            <a:grpSpLocks/>
          </p:cNvGrpSpPr>
          <p:nvPr/>
        </p:nvGrpSpPr>
        <p:grpSpPr bwMode="auto">
          <a:xfrm>
            <a:off x="146050" y="3048000"/>
            <a:ext cx="5562600" cy="304800"/>
            <a:chOff x="336" y="1920"/>
            <a:chExt cx="3504" cy="192"/>
          </a:xfrm>
        </p:grpSpPr>
        <p:sp>
          <p:nvSpPr>
            <p:cNvPr id="322629" name="Rectangle 69"/>
            <p:cNvSpPr>
              <a:spLocks noChangeArrowheads="1"/>
            </p:cNvSpPr>
            <p:nvPr/>
          </p:nvSpPr>
          <p:spPr bwMode="auto">
            <a:xfrm>
              <a:off x="336" y="192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rmmovl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</a:t>
              </a:r>
            </a:p>
          </p:txBody>
        </p:sp>
        <p:grpSp>
          <p:nvGrpSpPr>
            <p:cNvPr id="21" name="Group 197"/>
            <p:cNvGrpSpPr>
              <a:grpSpLocks/>
            </p:cNvGrpSpPr>
            <p:nvPr/>
          </p:nvGrpSpPr>
          <p:grpSpPr bwMode="auto">
            <a:xfrm>
              <a:off x="1536" y="1920"/>
              <a:ext cx="384" cy="192"/>
              <a:chOff x="1536" y="1920"/>
              <a:chExt cx="384" cy="192"/>
            </a:xfrm>
          </p:grpSpPr>
          <p:sp>
            <p:nvSpPr>
              <p:cNvPr id="322631" name="Rectangle 71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632" name="Rectangle 72"/>
              <p:cNvSpPr>
                <a:spLocks noChangeArrowheads="1"/>
              </p:cNvSpPr>
              <p:nvPr/>
            </p:nvSpPr>
            <p:spPr bwMode="auto">
              <a:xfrm>
                <a:off x="1728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33" name="Rectangle 73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2" name="Group 196"/>
            <p:cNvGrpSpPr>
              <a:grpSpLocks/>
            </p:cNvGrpSpPr>
            <p:nvPr/>
          </p:nvGrpSpPr>
          <p:grpSpPr bwMode="auto">
            <a:xfrm>
              <a:off x="1920" y="1920"/>
              <a:ext cx="384" cy="192"/>
              <a:chOff x="1920" y="1920"/>
              <a:chExt cx="384" cy="192"/>
            </a:xfrm>
          </p:grpSpPr>
          <p:sp>
            <p:nvSpPr>
              <p:cNvPr id="322635" name="Rectangle 75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36" name="Rectangle 76"/>
              <p:cNvSpPr>
                <a:spLocks noChangeArrowheads="1"/>
              </p:cNvSpPr>
              <p:nvPr/>
            </p:nvSpPr>
            <p:spPr bwMode="auto">
              <a:xfrm>
                <a:off x="2112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37" name="Rectangle 77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38" name="Rectangle 78"/>
            <p:cNvSpPr>
              <a:spLocks noChangeArrowheads="1"/>
            </p:cNvSpPr>
            <p:nvPr/>
          </p:nvSpPr>
          <p:spPr bwMode="auto">
            <a:xfrm>
              <a:off x="2304" y="1920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3" name="Group 195"/>
          <p:cNvGrpSpPr>
            <a:grpSpLocks/>
          </p:cNvGrpSpPr>
          <p:nvPr/>
        </p:nvGrpSpPr>
        <p:grpSpPr bwMode="auto">
          <a:xfrm>
            <a:off x="146050" y="3505200"/>
            <a:ext cx="5562600" cy="304800"/>
            <a:chOff x="336" y="2208"/>
            <a:chExt cx="3504" cy="192"/>
          </a:xfrm>
        </p:grpSpPr>
        <p:sp>
          <p:nvSpPr>
            <p:cNvPr id="322640" name="Rectangle 80"/>
            <p:cNvSpPr>
              <a:spLocks noChangeArrowheads="1"/>
            </p:cNvSpPr>
            <p:nvPr/>
          </p:nvSpPr>
          <p:spPr bwMode="auto">
            <a:xfrm>
              <a:off x="336" y="220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mrmovl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), </a:t>
              </a:r>
              <a:r>
                <a:rPr lang="en-US" sz="1400" b="0"/>
                <a:t>rA</a:t>
              </a:r>
            </a:p>
          </p:txBody>
        </p:sp>
        <p:grpSp>
          <p:nvGrpSpPr>
            <p:cNvPr id="24" name="Group 194"/>
            <p:cNvGrpSpPr>
              <a:grpSpLocks/>
            </p:cNvGrpSpPr>
            <p:nvPr/>
          </p:nvGrpSpPr>
          <p:grpSpPr bwMode="auto">
            <a:xfrm>
              <a:off x="1536" y="2208"/>
              <a:ext cx="384" cy="192"/>
              <a:chOff x="1536" y="2208"/>
              <a:chExt cx="384" cy="192"/>
            </a:xfrm>
          </p:grpSpPr>
          <p:sp>
            <p:nvSpPr>
              <p:cNvPr id="322642" name="Rectangle 82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322643" name="Rectangle 83"/>
              <p:cNvSpPr>
                <a:spLocks noChangeArrowheads="1"/>
              </p:cNvSpPr>
              <p:nvPr/>
            </p:nvSpPr>
            <p:spPr bwMode="auto">
              <a:xfrm>
                <a:off x="1728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44" name="Rectangle 84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5" name="Group 193"/>
            <p:cNvGrpSpPr>
              <a:grpSpLocks/>
            </p:cNvGrpSpPr>
            <p:nvPr/>
          </p:nvGrpSpPr>
          <p:grpSpPr bwMode="auto">
            <a:xfrm>
              <a:off x="1920" y="2208"/>
              <a:ext cx="384" cy="192"/>
              <a:chOff x="1920" y="2208"/>
              <a:chExt cx="384" cy="192"/>
            </a:xfrm>
          </p:grpSpPr>
          <p:sp>
            <p:nvSpPr>
              <p:cNvPr id="322646" name="Rectangle 86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47" name="Rectangle 87"/>
              <p:cNvSpPr>
                <a:spLocks noChangeArrowheads="1"/>
              </p:cNvSpPr>
              <p:nvPr/>
            </p:nvSpPr>
            <p:spPr bwMode="auto">
              <a:xfrm>
                <a:off x="2112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48" name="Rectangle 88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49" name="Rectangle 89"/>
            <p:cNvSpPr>
              <a:spLocks noChangeArrowheads="1"/>
            </p:cNvSpPr>
            <p:nvPr/>
          </p:nvSpPr>
          <p:spPr bwMode="auto">
            <a:xfrm>
              <a:off x="2304" y="2208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6" name="Group 192"/>
          <p:cNvGrpSpPr>
            <a:grpSpLocks/>
          </p:cNvGrpSpPr>
          <p:nvPr/>
        </p:nvGrpSpPr>
        <p:grpSpPr bwMode="auto">
          <a:xfrm>
            <a:off x="146050" y="3962400"/>
            <a:ext cx="3124200" cy="304800"/>
            <a:chOff x="336" y="2496"/>
            <a:chExt cx="1968" cy="192"/>
          </a:xfrm>
        </p:grpSpPr>
        <p:sp>
          <p:nvSpPr>
            <p:cNvPr id="322651" name="Rectangle 91"/>
            <p:cNvSpPr>
              <a:spLocks noChangeArrowheads="1"/>
            </p:cNvSpPr>
            <p:nvPr/>
          </p:nvSpPr>
          <p:spPr bwMode="auto">
            <a:xfrm>
              <a:off x="336" y="249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OPl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27" name="Group 191"/>
            <p:cNvGrpSpPr>
              <a:grpSpLocks/>
            </p:cNvGrpSpPr>
            <p:nvPr/>
          </p:nvGrpSpPr>
          <p:grpSpPr bwMode="auto">
            <a:xfrm>
              <a:off x="1536" y="2496"/>
              <a:ext cx="384" cy="192"/>
              <a:chOff x="1536" y="2496"/>
              <a:chExt cx="384" cy="192"/>
            </a:xfrm>
          </p:grpSpPr>
          <p:sp>
            <p:nvSpPr>
              <p:cNvPr id="32265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5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65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190"/>
            <p:cNvGrpSpPr>
              <a:grpSpLocks/>
            </p:cNvGrpSpPr>
            <p:nvPr/>
          </p:nvGrpSpPr>
          <p:grpSpPr bwMode="auto">
            <a:xfrm>
              <a:off x="1920" y="2496"/>
              <a:ext cx="384" cy="192"/>
              <a:chOff x="1920" y="2496"/>
              <a:chExt cx="384" cy="192"/>
            </a:xfrm>
          </p:grpSpPr>
          <p:sp>
            <p:nvSpPr>
              <p:cNvPr id="322657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58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59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29" name="Group 189"/>
          <p:cNvGrpSpPr>
            <a:grpSpLocks/>
          </p:cNvGrpSpPr>
          <p:nvPr/>
        </p:nvGrpSpPr>
        <p:grpSpPr bwMode="auto">
          <a:xfrm>
            <a:off x="146050" y="5334000"/>
            <a:ext cx="2514600" cy="304800"/>
            <a:chOff x="336" y="3360"/>
            <a:chExt cx="1584" cy="192"/>
          </a:xfrm>
        </p:grpSpPr>
        <p:sp>
          <p:nvSpPr>
            <p:cNvPr id="322661" name="Rectangle 101"/>
            <p:cNvSpPr>
              <a:spLocks noChangeArrowheads="1"/>
            </p:cNvSpPr>
            <p:nvPr/>
          </p:nvSpPr>
          <p:spPr bwMode="auto">
            <a:xfrm>
              <a:off x="336" y="33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0" name="Group 188"/>
            <p:cNvGrpSpPr>
              <a:grpSpLocks/>
            </p:cNvGrpSpPr>
            <p:nvPr/>
          </p:nvGrpSpPr>
          <p:grpSpPr bwMode="auto">
            <a:xfrm>
              <a:off x="1536" y="3360"/>
              <a:ext cx="384" cy="192"/>
              <a:chOff x="1536" y="3360"/>
              <a:chExt cx="384" cy="192"/>
            </a:xfrm>
          </p:grpSpPr>
          <p:sp>
            <p:nvSpPr>
              <p:cNvPr id="322663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322664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65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1" name="Group 187"/>
          <p:cNvGrpSpPr>
            <a:grpSpLocks/>
          </p:cNvGrpSpPr>
          <p:nvPr/>
        </p:nvGrpSpPr>
        <p:grpSpPr bwMode="auto">
          <a:xfrm>
            <a:off x="146050" y="1670050"/>
            <a:ext cx="2514600" cy="304800"/>
            <a:chOff x="336" y="768"/>
            <a:chExt cx="1584" cy="192"/>
          </a:xfrm>
        </p:grpSpPr>
        <p:sp>
          <p:nvSpPr>
            <p:cNvPr id="322667" name="Rectangle 107"/>
            <p:cNvSpPr>
              <a:spLocks noChangeArrowheads="1"/>
            </p:cNvSpPr>
            <p:nvPr/>
          </p:nvSpPr>
          <p:spPr bwMode="auto">
            <a:xfrm>
              <a:off x="336" y="76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322560" name="Group 186"/>
            <p:cNvGrpSpPr>
              <a:grpSpLocks/>
            </p:cNvGrpSpPr>
            <p:nvPr/>
          </p:nvGrpSpPr>
          <p:grpSpPr bwMode="auto">
            <a:xfrm>
              <a:off x="1536" y="768"/>
              <a:ext cx="384" cy="192"/>
              <a:chOff x="1536" y="768"/>
              <a:chExt cx="384" cy="192"/>
            </a:xfrm>
          </p:grpSpPr>
          <p:sp>
            <p:nvSpPr>
              <p:cNvPr id="322669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1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0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1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1" name="Group 185"/>
          <p:cNvGrpSpPr>
            <a:grpSpLocks/>
          </p:cNvGrpSpPr>
          <p:nvPr/>
        </p:nvGrpSpPr>
        <p:grpSpPr bwMode="auto">
          <a:xfrm>
            <a:off x="139700" y="1212850"/>
            <a:ext cx="2514600" cy="304800"/>
            <a:chOff x="336" y="1056"/>
            <a:chExt cx="1584" cy="192"/>
          </a:xfrm>
        </p:grpSpPr>
        <p:sp>
          <p:nvSpPr>
            <p:cNvPr id="322673" name="Rectangle 113"/>
            <p:cNvSpPr>
              <a:spLocks noChangeArrowheads="1"/>
            </p:cNvSpPr>
            <p:nvPr/>
          </p:nvSpPr>
          <p:spPr bwMode="auto">
            <a:xfrm>
              <a:off x="336" y="105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322563" name="Group 184"/>
            <p:cNvGrpSpPr>
              <a:grpSpLocks/>
            </p:cNvGrpSpPr>
            <p:nvPr/>
          </p:nvGrpSpPr>
          <p:grpSpPr bwMode="auto">
            <a:xfrm>
              <a:off x="1536" y="1056"/>
              <a:ext cx="384" cy="192"/>
              <a:chOff x="1536" y="1056"/>
              <a:chExt cx="384" cy="192"/>
            </a:xfrm>
          </p:grpSpPr>
          <p:sp>
            <p:nvSpPr>
              <p:cNvPr id="322675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0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6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7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783" name="Line 223"/>
          <p:cNvSpPr>
            <a:spLocks noChangeShapeType="1"/>
          </p:cNvSpPr>
          <p:nvPr/>
        </p:nvSpPr>
        <p:spPr bwMode="auto">
          <a:xfrm>
            <a:off x="5175250" y="4572000"/>
            <a:ext cx="1295400" cy="2286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grpSp>
        <p:nvGrpSpPr>
          <p:cNvPr id="322564" name="Group 219"/>
          <p:cNvGrpSpPr>
            <a:grpSpLocks/>
          </p:cNvGrpSpPr>
          <p:nvPr/>
        </p:nvGrpSpPr>
        <p:grpSpPr bwMode="auto">
          <a:xfrm>
            <a:off x="6623050" y="3270250"/>
            <a:ext cx="2133600" cy="3048000"/>
            <a:chOff x="3984" y="2160"/>
            <a:chExt cx="1344" cy="1920"/>
          </a:xfrm>
        </p:grpSpPr>
        <p:sp>
          <p:nvSpPr>
            <p:cNvPr id="181" name="Rectangle 138"/>
            <p:cNvSpPr>
              <a:spLocks noChangeArrowheads="1"/>
            </p:cNvSpPr>
            <p:nvPr/>
          </p:nvSpPr>
          <p:spPr bwMode="auto">
            <a:xfrm>
              <a:off x="4128" y="21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jmp</a:t>
              </a:r>
            </a:p>
          </p:txBody>
        </p:sp>
        <p:grpSp>
          <p:nvGrpSpPr>
            <p:cNvPr id="322566" name="Group 179"/>
            <p:cNvGrpSpPr>
              <a:grpSpLocks/>
            </p:cNvGrpSpPr>
            <p:nvPr/>
          </p:nvGrpSpPr>
          <p:grpSpPr bwMode="auto">
            <a:xfrm>
              <a:off x="4560" y="2160"/>
              <a:ext cx="384" cy="192"/>
              <a:chOff x="4560" y="2160"/>
              <a:chExt cx="384" cy="192"/>
            </a:xfrm>
          </p:grpSpPr>
          <p:sp>
            <p:nvSpPr>
              <p:cNvPr id="214" name="Rectangle 140"/>
              <p:cNvSpPr>
                <a:spLocks noChangeArrowheads="1"/>
              </p:cNvSpPr>
              <p:nvPr/>
            </p:nvSpPr>
            <p:spPr bwMode="auto">
              <a:xfrm>
                <a:off x="4560" y="21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15" name="Rectangle 141"/>
              <p:cNvSpPr>
                <a:spLocks noChangeArrowheads="1"/>
              </p:cNvSpPr>
              <p:nvPr/>
            </p:nvSpPr>
            <p:spPr bwMode="auto">
              <a:xfrm>
                <a:off x="4752" y="21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16" name="Rectangle 142"/>
              <p:cNvSpPr>
                <a:spLocks noChangeArrowheads="1"/>
              </p:cNvSpPr>
              <p:nvPr/>
            </p:nvSpPr>
            <p:spPr bwMode="auto">
              <a:xfrm>
                <a:off x="4560" y="21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83" name="Rectangle 143"/>
            <p:cNvSpPr>
              <a:spLocks noChangeArrowheads="1"/>
            </p:cNvSpPr>
            <p:nvPr/>
          </p:nvSpPr>
          <p:spPr bwMode="auto">
            <a:xfrm>
              <a:off x="4128" y="24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jle</a:t>
              </a:r>
            </a:p>
          </p:txBody>
        </p:sp>
        <p:grpSp>
          <p:nvGrpSpPr>
            <p:cNvPr id="322573" name="Group 178"/>
            <p:cNvGrpSpPr>
              <a:grpSpLocks/>
            </p:cNvGrpSpPr>
            <p:nvPr/>
          </p:nvGrpSpPr>
          <p:grpSpPr bwMode="auto">
            <a:xfrm>
              <a:off x="4560" y="2448"/>
              <a:ext cx="384" cy="192"/>
              <a:chOff x="4560" y="2448"/>
              <a:chExt cx="384" cy="192"/>
            </a:xfrm>
          </p:grpSpPr>
          <p:sp>
            <p:nvSpPr>
              <p:cNvPr id="211" name="Rectangle 145"/>
              <p:cNvSpPr>
                <a:spLocks noChangeArrowheads="1"/>
              </p:cNvSpPr>
              <p:nvPr/>
            </p:nvSpPr>
            <p:spPr bwMode="auto">
              <a:xfrm>
                <a:off x="4560" y="24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12" name="Rectangle 146"/>
              <p:cNvSpPr>
                <a:spLocks noChangeArrowheads="1"/>
              </p:cNvSpPr>
              <p:nvPr/>
            </p:nvSpPr>
            <p:spPr bwMode="auto">
              <a:xfrm>
                <a:off x="4752" y="24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213" name="Rectangle 147"/>
              <p:cNvSpPr>
                <a:spLocks noChangeArrowheads="1"/>
              </p:cNvSpPr>
              <p:nvPr/>
            </p:nvSpPr>
            <p:spPr bwMode="auto">
              <a:xfrm>
                <a:off x="4560" y="24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85" name="Rectangle 148"/>
            <p:cNvSpPr>
              <a:spLocks noChangeArrowheads="1"/>
            </p:cNvSpPr>
            <p:nvPr/>
          </p:nvSpPr>
          <p:spPr bwMode="auto">
            <a:xfrm>
              <a:off x="4128" y="27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jl</a:t>
              </a:r>
            </a:p>
          </p:txBody>
        </p:sp>
        <p:grpSp>
          <p:nvGrpSpPr>
            <p:cNvPr id="322575" name="Group 177"/>
            <p:cNvGrpSpPr>
              <a:grpSpLocks/>
            </p:cNvGrpSpPr>
            <p:nvPr/>
          </p:nvGrpSpPr>
          <p:grpSpPr bwMode="auto">
            <a:xfrm>
              <a:off x="4560" y="2736"/>
              <a:ext cx="384" cy="192"/>
              <a:chOff x="4560" y="2736"/>
              <a:chExt cx="384" cy="192"/>
            </a:xfrm>
          </p:grpSpPr>
          <p:sp>
            <p:nvSpPr>
              <p:cNvPr id="208" name="Rectangle 150"/>
              <p:cNvSpPr>
                <a:spLocks noChangeArrowheads="1"/>
              </p:cNvSpPr>
              <p:nvPr/>
            </p:nvSpPr>
            <p:spPr bwMode="auto">
              <a:xfrm>
                <a:off x="4560" y="27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09" name="Rectangle 151"/>
              <p:cNvSpPr>
                <a:spLocks noChangeArrowheads="1"/>
              </p:cNvSpPr>
              <p:nvPr/>
            </p:nvSpPr>
            <p:spPr bwMode="auto">
              <a:xfrm>
                <a:off x="4752" y="27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210" name="Rectangle 152"/>
              <p:cNvSpPr>
                <a:spLocks noChangeArrowheads="1"/>
              </p:cNvSpPr>
              <p:nvPr/>
            </p:nvSpPr>
            <p:spPr bwMode="auto">
              <a:xfrm>
                <a:off x="4560" y="27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87" name="Rectangle 153"/>
            <p:cNvSpPr>
              <a:spLocks noChangeArrowheads="1"/>
            </p:cNvSpPr>
            <p:nvPr/>
          </p:nvSpPr>
          <p:spPr bwMode="auto">
            <a:xfrm>
              <a:off x="4128" y="302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je</a:t>
              </a:r>
            </a:p>
          </p:txBody>
        </p:sp>
        <p:grpSp>
          <p:nvGrpSpPr>
            <p:cNvPr id="322579" name="Group 176"/>
            <p:cNvGrpSpPr>
              <a:grpSpLocks/>
            </p:cNvGrpSpPr>
            <p:nvPr/>
          </p:nvGrpSpPr>
          <p:grpSpPr bwMode="auto">
            <a:xfrm>
              <a:off x="4560" y="3024"/>
              <a:ext cx="384" cy="192"/>
              <a:chOff x="4560" y="3024"/>
              <a:chExt cx="384" cy="192"/>
            </a:xfrm>
          </p:grpSpPr>
          <p:sp>
            <p:nvSpPr>
              <p:cNvPr id="205" name="Rectangle 155"/>
              <p:cNvSpPr>
                <a:spLocks noChangeArrowheads="1"/>
              </p:cNvSpPr>
              <p:nvPr/>
            </p:nvSpPr>
            <p:spPr bwMode="auto">
              <a:xfrm>
                <a:off x="4560" y="302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06" name="Rectangle 156"/>
              <p:cNvSpPr>
                <a:spLocks noChangeArrowheads="1"/>
              </p:cNvSpPr>
              <p:nvPr/>
            </p:nvSpPr>
            <p:spPr bwMode="auto">
              <a:xfrm>
                <a:off x="4752" y="302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207" name="Rectangle 157"/>
              <p:cNvSpPr>
                <a:spLocks noChangeArrowheads="1"/>
              </p:cNvSpPr>
              <p:nvPr/>
            </p:nvSpPr>
            <p:spPr bwMode="auto">
              <a:xfrm>
                <a:off x="4560" y="302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89" name="Rectangle 158"/>
            <p:cNvSpPr>
              <a:spLocks noChangeArrowheads="1"/>
            </p:cNvSpPr>
            <p:nvPr/>
          </p:nvSpPr>
          <p:spPr bwMode="auto">
            <a:xfrm>
              <a:off x="4128" y="331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jne</a:t>
              </a:r>
            </a:p>
          </p:txBody>
        </p:sp>
        <p:grpSp>
          <p:nvGrpSpPr>
            <p:cNvPr id="322583" name="Group 173"/>
            <p:cNvGrpSpPr>
              <a:grpSpLocks/>
            </p:cNvGrpSpPr>
            <p:nvPr/>
          </p:nvGrpSpPr>
          <p:grpSpPr bwMode="auto">
            <a:xfrm>
              <a:off x="4560" y="3312"/>
              <a:ext cx="384" cy="192"/>
              <a:chOff x="4560" y="3312"/>
              <a:chExt cx="384" cy="192"/>
            </a:xfrm>
          </p:grpSpPr>
          <p:sp>
            <p:nvSpPr>
              <p:cNvPr id="202" name="Rectangle 160"/>
              <p:cNvSpPr>
                <a:spLocks noChangeArrowheads="1"/>
              </p:cNvSpPr>
              <p:nvPr/>
            </p:nvSpPr>
            <p:spPr bwMode="auto">
              <a:xfrm>
                <a:off x="4560" y="331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03" name="Rectangle 161"/>
              <p:cNvSpPr>
                <a:spLocks noChangeArrowheads="1"/>
              </p:cNvSpPr>
              <p:nvPr/>
            </p:nvSpPr>
            <p:spPr bwMode="auto">
              <a:xfrm>
                <a:off x="4752" y="331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204" name="Rectangle 162"/>
              <p:cNvSpPr>
                <a:spLocks noChangeArrowheads="1"/>
              </p:cNvSpPr>
              <p:nvPr/>
            </p:nvSpPr>
            <p:spPr bwMode="auto">
              <a:xfrm>
                <a:off x="4560" y="331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91" name="Rectangle 163"/>
            <p:cNvSpPr>
              <a:spLocks noChangeArrowheads="1"/>
            </p:cNvSpPr>
            <p:nvPr/>
          </p:nvSpPr>
          <p:spPr bwMode="auto">
            <a:xfrm>
              <a:off x="4128" y="360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jge</a:t>
              </a:r>
            </a:p>
          </p:txBody>
        </p:sp>
        <p:grpSp>
          <p:nvGrpSpPr>
            <p:cNvPr id="322585" name="Group 175"/>
            <p:cNvGrpSpPr>
              <a:grpSpLocks/>
            </p:cNvGrpSpPr>
            <p:nvPr/>
          </p:nvGrpSpPr>
          <p:grpSpPr bwMode="auto">
            <a:xfrm>
              <a:off x="4560" y="3600"/>
              <a:ext cx="384" cy="192"/>
              <a:chOff x="4560" y="3600"/>
              <a:chExt cx="384" cy="192"/>
            </a:xfrm>
          </p:grpSpPr>
          <p:sp>
            <p:nvSpPr>
              <p:cNvPr id="199" name="Rectangle 165"/>
              <p:cNvSpPr>
                <a:spLocks noChangeArrowheads="1"/>
              </p:cNvSpPr>
              <p:nvPr/>
            </p:nvSpPr>
            <p:spPr bwMode="auto">
              <a:xfrm>
                <a:off x="4560" y="360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00" name="Rectangle 166"/>
              <p:cNvSpPr>
                <a:spLocks noChangeArrowheads="1"/>
              </p:cNvSpPr>
              <p:nvPr/>
            </p:nvSpPr>
            <p:spPr bwMode="auto">
              <a:xfrm>
                <a:off x="4752" y="360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201" name="Rectangle 167"/>
              <p:cNvSpPr>
                <a:spLocks noChangeArrowheads="1"/>
              </p:cNvSpPr>
              <p:nvPr/>
            </p:nvSpPr>
            <p:spPr bwMode="auto">
              <a:xfrm>
                <a:off x="4560" y="360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93" name="Rectangle 168"/>
            <p:cNvSpPr>
              <a:spLocks noChangeArrowheads="1"/>
            </p:cNvSpPr>
            <p:nvPr/>
          </p:nvSpPr>
          <p:spPr bwMode="auto">
            <a:xfrm>
              <a:off x="4128" y="388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jg</a:t>
              </a:r>
            </a:p>
          </p:txBody>
        </p:sp>
        <p:grpSp>
          <p:nvGrpSpPr>
            <p:cNvPr id="322590" name="Group 174"/>
            <p:cNvGrpSpPr>
              <a:grpSpLocks/>
            </p:cNvGrpSpPr>
            <p:nvPr/>
          </p:nvGrpSpPr>
          <p:grpSpPr bwMode="auto">
            <a:xfrm>
              <a:off x="4560" y="3888"/>
              <a:ext cx="384" cy="192"/>
              <a:chOff x="4560" y="3888"/>
              <a:chExt cx="384" cy="192"/>
            </a:xfrm>
          </p:grpSpPr>
          <p:sp>
            <p:nvSpPr>
              <p:cNvPr id="196" name="Rectangle 170"/>
              <p:cNvSpPr>
                <a:spLocks noChangeArrowheads="1"/>
              </p:cNvSpPr>
              <p:nvPr/>
            </p:nvSpPr>
            <p:spPr bwMode="auto">
              <a:xfrm>
                <a:off x="4560" y="388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197" name="Rectangle 171"/>
              <p:cNvSpPr>
                <a:spLocks noChangeArrowheads="1"/>
              </p:cNvSpPr>
              <p:nvPr/>
            </p:nvSpPr>
            <p:spPr bwMode="auto">
              <a:xfrm>
                <a:off x="4752" y="388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198" name="Rectangle 172"/>
              <p:cNvSpPr>
                <a:spLocks noChangeArrowheads="1"/>
              </p:cNvSpPr>
              <p:nvPr/>
            </p:nvSpPr>
            <p:spPr bwMode="auto">
              <a:xfrm>
                <a:off x="4560" y="388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95" name="AutoShape 218"/>
            <p:cNvSpPr>
              <a:spLocks/>
            </p:cNvSpPr>
            <p:nvPr/>
          </p:nvSpPr>
          <p:spPr bwMode="auto">
            <a:xfrm>
              <a:off x="3984" y="2208"/>
              <a:ext cx="144" cy="1872"/>
            </a:xfrm>
            <a:prstGeom prst="leftBrace">
              <a:avLst>
                <a:gd name="adj1" fmla="val 108333"/>
                <a:gd name="adj2" fmla="val 50000"/>
              </a:avLst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Stack Operations</a:t>
            </a:r>
          </a:p>
        </p:txBody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7696200" cy="1555750"/>
          </a:xfrm>
        </p:spPr>
        <p:txBody>
          <a:bodyPr/>
          <a:lstStyle/>
          <a:p>
            <a:pPr lvl="1"/>
            <a:r>
              <a:rPr lang="en-US"/>
              <a:t>Decrement </a:t>
            </a:r>
            <a:r>
              <a:rPr lang="en-US">
                <a:latin typeface="Courier New" pitchFamily="49" charset="0"/>
              </a:rPr>
              <a:t>%esp</a:t>
            </a:r>
            <a:r>
              <a:rPr lang="en-US"/>
              <a:t> by 4</a:t>
            </a:r>
          </a:p>
          <a:p>
            <a:pPr lvl="1"/>
            <a:r>
              <a:rPr lang="en-US"/>
              <a:t>Store word from rA to memory at </a:t>
            </a:r>
            <a:r>
              <a:rPr lang="en-US">
                <a:latin typeface="Courier New" pitchFamily="49" charset="0"/>
              </a:rPr>
              <a:t>%esp</a:t>
            </a:r>
          </a:p>
          <a:p>
            <a:pPr lvl="1"/>
            <a:r>
              <a:rPr lang="en-US"/>
              <a:t>Like IA32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r>
              <a:rPr lang="en-US"/>
              <a:t>Read word from memory at </a:t>
            </a:r>
            <a:r>
              <a:rPr lang="en-US">
                <a:latin typeface="Courier New" pitchFamily="49" charset="0"/>
              </a:rPr>
              <a:t>%esp</a:t>
            </a:r>
          </a:p>
          <a:p>
            <a:pPr lvl="1"/>
            <a:r>
              <a:rPr lang="en-US"/>
              <a:t>Save in rA</a:t>
            </a:r>
          </a:p>
          <a:p>
            <a:pPr lvl="1"/>
            <a:r>
              <a:rPr lang="en-US"/>
              <a:t>Increment </a:t>
            </a:r>
            <a:r>
              <a:rPr lang="en-US">
                <a:latin typeface="Courier New" pitchFamily="49" charset="0"/>
              </a:rPr>
              <a:t>%esp</a:t>
            </a:r>
            <a:r>
              <a:rPr lang="en-US"/>
              <a:t> by 4</a:t>
            </a:r>
          </a:p>
          <a:p>
            <a:pPr lvl="1"/>
            <a:r>
              <a:rPr lang="en-US"/>
              <a:t>Like IA32</a:t>
            </a:r>
          </a:p>
        </p:txBody>
      </p:sp>
      <p:grpSp>
        <p:nvGrpSpPr>
          <p:cNvPr id="274455" name="Group 23"/>
          <p:cNvGrpSpPr>
            <a:grpSpLocks/>
          </p:cNvGrpSpPr>
          <p:nvPr/>
        </p:nvGrpSpPr>
        <p:grpSpPr bwMode="auto">
          <a:xfrm>
            <a:off x="639763" y="1295400"/>
            <a:ext cx="3322637" cy="609600"/>
            <a:chOff x="403" y="816"/>
            <a:chExt cx="2093" cy="384"/>
          </a:xfrm>
        </p:grpSpPr>
        <p:sp>
          <p:nvSpPr>
            <p:cNvPr id="274437" name="Rectangle 5"/>
            <p:cNvSpPr>
              <a:spLocks noChangeArrowheads="1"/>
            </p:cNvSpPr>
            <p:nvPr/>
          </p:nvSpPr>
          <p:spPr bwMode="auto">
            <a:xfrm>
              <a:off x="403" y="816"/>
              <a:ext cx="2093" cy="38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4438" name="Rectangle 6"/>
            <p:cNvSpPr>
              <a:spLocks noChangeArrowheads="1"/>
            </p:cNvSpPr>
            <p:nvPr/>
          </p:nvSpPr>
          <p:spPr bwMode="auto">
            <a:xfrm>
              <a:off x="547" y="912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pushl</a:t>
              </a:r>
              <a:r>
                <a:rPr lang="en-US" sz="1600">
                  <a:solidFill>
                    <a:schemeClr val="folHlink"/>
                  </a:solidFill>
                </a:rPr>
                <a:t> rA</a:t>
              </a:r>
            </a:p>
          </p:txBody>
        </p:sp>
        <p:grpSp>
          <p:nvGrpSpPr>
            <p:cNvPr id="274439" name="Group 7"/>
            <p:cNvGrpSpPr>
              <a:grpSpLocks/>
            </p:cNvGrpSpPr>
            <p:nvPr/>
          </p:nvGrpSpPr>
          <p:grpSpPr bwMode="auto">
            <a:xfrm>
              <a:off x="1536" y="912"/>
              <a:ext cx="384" cy="192"/>
              <a:chOff x="1296" y="2544"/>
              <a:chExt cx="384" cy="192"/>
            </a:xfrm>
          </p:grpSpPr>
          <p:sp>
            <p:nvSpPr>
              <p:cNvPr id="274440" name="Rectangle 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dirty="0" smtClean="0">
                    <a:solidFill>
                      <a:schemeClr val="folHlink"/>
                    </a:solidFill>
                    <a:latin typeface="Courier New" pitchFamily="49" charset="0"/>
                  </a:rPr>
                  <a:t>A</a:t>
                </a:r>
                <a:endParaRPr lang="en-US" sz="1600" dirty="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274441" name="Rectangle 9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74442" name="Rectangle 1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74451" name="Group 19"/>
            <p:cNvGrpSpPr>
              <a:grpSpLocks/>
            </p:cNvGrpSpPr>
            <p:nvPr/>
          </p:nvGrpSpPr>
          <p:grpSpPr bwMode="auto">
            <a:xfrm>
              <a:off x="1920" y="912"/>
              <a:ext cx="384" cy="192"/>
              <a:chOff x="1296" y="2544"/>
              <a:chExt cx="384" cy="192"/>
            </a:xfrm>
          </p:grpSpPr>
          <p:sp>
            <p:nvSpPr>
              <p:cNvPr id="274452" name="Rectangle 2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rA</a:t>
                </a:r>
              </a:p>
            </p:txBody>
          </p:sp>
          <p:sp>
            <p:nvSpPr>
              <p:cNvPr id="274453" name="Rectangle 21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dirty="0" smtClean="0">
                    <a:solidFill>
                      <a:schemeClr val="folHlink"/>
                    </a:solidFill>
                    <a:latin typeface="Courier New" pitchFamily="49" charset="0"/>
                  </a:rPr>
                  <a:t>F</a:t>
                </a:r>
                <a:endParaRPr lang="en-US" sz="1600" dirty="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274454" name="Rectangle 22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  <p:grpSp>
        <p:nvGrpSpPr>
          <p:cNvPr id="274456" name="Group 24"/>
          <p:cNvGrpSpPr>
            <a:grpSpLocks/>
          </p:cNvGrpSpPr>
          <p:nvPr/>
        </p:nvGrpSpPr>
        <p:grpSpPr bwMode="auto">
          <a:xfrm>
            <a:off x="639763" y="3352800"/>
            <a:ext cx="3322637" cy="609600"/>
            <a:chOff x="403" y="816"/>
            <a:chExt cx="2093" cy="384"/>
          </a:xfrm>
        </p:grpSpPr>
        <p:sp>
          <p:nvSpPr>
            <p:cNvPr id="274457" name="Rectangle 25"/>
            <p:cNvSpPr>
              <a:spLocks noChangeArrowheads="1"/>
            </p:cNvSpPr>
            <p:nvPr/>
          </p:nvSpPr>
          <p:spPr bwMode="auto">
            <a:xfrm>
              <a:off x="403" y="816"/>
              <a:ext cx="2093" cy="38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4458" name="Rectangle 26"/>
            <p:cNvSpPr>
              <a:spLocks noChangeArrowheads="1"/>
            </p:cNvSpPr>
            <p:nvPr/>
          </p:nvSpPr>
          <p:spPr bwMode="auto">
            <a:xfrm>
              <a:off x="547" y="912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popl</a:t>
              </a:r>
              <a:r>
                <a:rPr lang="en-US" sz="1600">
                  <a:solidFill>
                    <a:schemeClr val="folHlink"/>
                  </a:solidFill>
                </a:rPr>
                <a:t> rA</a:t>
              </a:r>
            </a:p>
          </p:txBody>
        </p:sp>
        <p:grpSp>
          <p:nvGrpSpPr>
            <p:cNvPr id="274459" name="Group 27"/>
            <p:cNvGrpSpPr>
              <a:grpSpLocks/>
            </p:cNvGrpSpPr>
            <p:nvPr/>
          </p:nvGrpSpPr>
          <p:grpSpPr bwMode="auto">
            <a:xfrm>
              <a:off x="1536" y="912"/>
              <a:ext cx="384" cy="192"/>
              <a:chOff x="1296" y="2544"/>
              <a:chExt cx="384" cy="192"/>
            </a:xfrm>
          </p:grpSpPr>
          <p:sp>
            <p:nvSpPr>
              <p:cNvPr id="274460" name="Rectangle 2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dirty="0" smtClean="0">
                    <a:solidFill>
                      <a:schemeClr val="folHlink"/>
                    </a:solidFill>
                    <a:latin typeface="Courier New" pitchFamily="49" charset="0"/>
                  </a:rPr>
                  <a:t>B</a:t>
                </a:r>
                <a:endParaRPr lang="en-US" sz="1600" dirty="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274461" name="Rectangle 29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74462" name="Rectangle 3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74463" name="Group 31"/>
            <p:cNvGrpSpPr>
              <a:grpSpLocks/>
            </p:cNvGrpSpPr>
            <p:nvPr/>
          </p:nvGrpSpPr>
          <p:grpSpPr bwMode="auto">
            <a:xfrm>
              <a:off x="1920" y="912"/>
              <a:ext cx="384" cy="192"/>
              <a:chOff x="1296" y="2544"/>
              <a:chExt cx="384" cy="192"/>
            </a:xfrm>
          </p:grpSpPr>
          <p:sp>
            <p:nvSpPr>
              <p:cNvPr id="274464" name="Rectangle 32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rA</a:t>
                </a:r>
              </a:p>
            </p:txBody>
          </p:sp>
          <p:sp>
            <p:nvSpPr>
              <p:cNvPr id="274465" name="Rectangle 33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dirty="0" smtClean="0">
                    <a:solidFill>
                      <a:schemeClr val="folHlink"/>
                    </a:solidFill>
                    <a:latin typeface="Courier New" pitchFamily="49" charset="0"/>
                  </a:rPr>
                  <a:t>F</a:t>
                </a:r>
                <a:endParaRPr lang="en-US" sz="1600" dirty="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274466" name="Rectangle 34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Y86 Program Stack</a:t>
            </a:r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7600" y="1219200"/>
            <a:ext cx="4927600" cy="5213350"/>
          </a:xfrm>
        </p:spPr>
        <p:txBody>
          <a:bodyPr/>
          <a:lstStyle/>
          <a:p>
            <a:pPr lvl="1"/>
            <a:r>
              <a:rPr lang="en-US" dirty="0"/>
              <a:t>Region of memory holding program data</a:t>
            </a:r>
          </a:p>
          <a:p>
            <a:pPr lvl="1"/>
            <a:r>
              <a:rPr lang="en-US" dirty="0"/>
              <a:t>Used in Y86 (and IA32) for supporting procedure calls</a:t>
            </a:r>
          </a:p>
          <a:p>
            <a:pPr lvl="1"/>
            <a:r>
              <a:rPr lang="en-US" dirty="0"/>
              <a:t>Stack top indicated by </a:t>
            </a:r>
            <a:r>
              <a:rPr lang="en-US" dirty="0">
                <a:latin typeface="Courier New" pitchFamily="49" charset="0"/>
              </a:rPr>
              <a:t>%</a:t>
            </a:r>
            <a:r>
              <a:rPr lang="en-US" dirty="0" err="1">
                <a:latin typeface="Courier New" pitchFamily="49" charset="0"/>
              </a:rPr>
              <a:t>esp</a:t>
            </a:r>
            <a:endParaRPr lang="en-US" dirty="0">
              <a:latin typeface="Courier New" pitchFamily="49" charset="0"/>
            </a:endParaRPr>
          </a:p>
          <a:p>
            <a:pPr lvl="2"/>
            <a:r>
              <a:rPr lang="en-US" dirty="0"/>
              <a:t>Address of top stack element</a:t>
            </a:r>
          </a:p>
          <a:p>
            <a:pPr lvl="1"/>
            <a:r>
              <a:rPr lang="en-US" dirty="0"/>
              <a:t>Stack grows toward lower addresses</a:t>
            </a:r>
          </a:p>
          <a:p>
            <a:pPr lvl="2"/>
            <a:r>
              <a:rPr lang="en-US" dirty="0"/>
              <a:t>Top element is at highest address in the stack</a:t>
            </a:r>
          </a:p>
          <a:p>
            <a:pPr lvl="2"/>
            <a:r>
              <a:rPr lang="en-US" dirty="0"/>
              <a:t>When pushing, must first decrement stack pointer</a:t>
            </a:r>
          </a:p>
          <a:p>
            <a:pPr lvl="2"/>
            <a:r>
              <a:rPr lang="en-US" dirty="0" smtClean="0"/>
              <a:t>After </a:t>
            </a:r>
            <a:r>
              <a:rPr lang="en-US" dirty="0"/>
              <a:t>popping, increment stack pointer</a:t>
            </a:r>
          </a:p>
        </p:txBody>
      </p:sp>
      <p:sp>
        <p:nvSpPr>
          <p:cNvPr id="273412" name="Rectangle 4"/>
          <p:cNvSpPr>
            <a:spLocks noChangeArrowheads="1"/>
          </p:cNvSpPr>
          <p:nvPr/>
        </p:nvSpPr>
        <p:spPr bwMode="auto">
          <a:xfrm>
            <a:off x="1647825" y="1676400"/>
            <a:ext cx="12192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13" name="Rectangle 5"/>
          <p:cNvSpPr>
            <a:spLocks noChangeArrowheads="1"/>
          </p:cNvSpPr>
          <p:nvPr/>
        </p:nvSpPr>
        <p:spPr bwMode="auto">
          <a:xfrm>
            <a:off x="1647825" y="1981200"/>
            <a:ext cx="12192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14" name="Rectangle 6"/>
          <p:cNvSpPr>
            <a:spLocks noChangeArrowheads="1"/>
          </p:cNvSpPr>
          <p:nvPr/>
        </p:nvSpPr>
        <p:spPr bwMode="auto">
          <a:xfrm>
            <a:off x="1647825" y="2286000"/>
            <a:ext cx="12192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21" name="Rectangle 13"/>
          <p:cNvSpPr>
            <a:spLocks noChangeArrowheads="1"/>
          </p:cNvSpPr>
          <p:nvPr/>
        </p:nvSpPr>
        <p:spPr bwMode="auto">
          <a:xfrm>
            <a:off x="1647825" y="4419600"/>
            <a:ext cx="12192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22" name="Rectangle 14"/>
          <p:cNvSpPr>
            <a:spLocks noChangeArrowheads="1"/>
          </p:cNvSpPr>
          <p:nvPr/>
        </p:nvSpPr>
        <p:spPr bwMode="auto">
          <a:xfrm>
            <a:off x="1647825" y="4724400"/>
            <a:ext cx="12192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23" name="Rectangle 15"/>
          <p:cNvSpPr>
            <a:spLocks noChangeArrowheads="1"/>
          </p:cNvSpPr>
          <p:nvPr/>
        </p:nvSpPr>
        <p:spPr bwMode="auto">
          <a:xfrm>
            <a:off x="1647825" y="5029200"/>
            <a:ext cx="12192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24" name="Rectangle 16"/>
          <p:cNvSpPr>
            <a:spLocks noChangeArrowheads="1"/>
          </p:cNvSpPr>
          <p:nvPr/>
        </p:nvSpPr>
        <p:spPr bwMode="auto">
          <a:xfrm>
            <a:off x="1647825" y="5334000"/>
            <a:ext cx="12192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25" name="Line 17"/>
          <p:cNvSpPr>
            <a:spLocks noChangeShapeType="1"/>
          </p:cNvSpPr>
          <p:nvPr/>
        </p:nvSpPr>
        <p:spPr bwMode="auto">
          <a:xfrm flipH="1">
            <a:off x="2867025" y="5451475"/>
            <a:ext cx="381000" cy="0"/>
          </a:xfrm>
          <a:prstGeom prst="line">
            <a:avLst/>
          </a:prstGeom>
          <a:noFill/>
          <a:ln w="19050">
            <a:solidFill>
              <a:srgbClr val="FF0002"/>
            </a:solidFill>
            <a:round/>
            <a:headEnd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26" name="Text Box 18"/>
          <p:cNvSpPr txBox="1">
            <a:spLocks noChangeArrowheads="1"/>
          </p:cNvSpPr>
          <p:nvPr/>
        </p:nvSpPr>
        <p:spPr bwMode="auto">
          <a:xfrm>
            <a:off x="3248025" y="5299075"/>
            <a:ext cx="6381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>
                <a:latin typeface="Courier New" pitchFamily="49" charset="0"/>
              </a:rPr>
              <a:t>%esp</a:t>
            </a:r>
          </a:p>
        </p:txBody>
      </p:sp>
      <p:sp>
        <p:nvSpPr>
          <p:cNvPr id="273427" name="Rectangle 19"/>
          <p:cNvSpPr>
            <a:spLocks noChangeArrowheads="1"/>
          </p:cNvSpPr>
          <p:nvPr/>
        </p:nvSpPr>
        <p:spPr bwMode="auto">
          <a:xfrm>
            <a:off x="1647825" y="2590800"/>
            <a:ext cx="1219200" cy="1828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  <a:cs typeface="Courier New" pitchFamily="49" charset="0"/>
              </a:rPr>
              <a:t>•</a:t>
            </a:r>
            <a:endParaRPr lang="en-US">
              <a:latin typeface="Courier New" pitchFamily="49" charset="0"/>
            </a:endParaRPr>
          </a:p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  <a:cs typeface="Courier New" pitchFamily="49" charset="0"/>
              </a:rPr>
              <a:t>•</a:t>
            </a:r>
            <a:endParaRPr lang="en-US">
              <a:latin typeface="Courier New" pitchFamily="49" charset="0"/>
            </a:endParaRPr>
          </a:p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  <a:cs typeface="Courier New" pitchFamily="49" charset="0"/>
              </a:rPr>
              <a:t>•</a:t>
            </a:r>
          </a:p>
        </p:txBody>
      </p:sp>
      <p:sp>
        <p:nvSpPr>
          <p:cNvPr id="273428" name="Line 20"/>
          <p:cNvSpPr>
            <a:spLocks noChangeShapeType="1"/>
          </p:cNvSpPr>
          <p:nvPr/>
        </p:nvSpPr>
        <p:spPr bwMode="auto">
          <a:xfrm flipV="1">
            <a:off x="838200" y="1828800"/>
            <a:ext cx="0" cy="36576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29" name="Text Box 21"/>
          <p:cNvSpPr txBox="1">
            <a:spLocks noChangeArrowheads="1"/>
          </p:cNvSpPr>
          <p:nvPr/>
        </p:nvSpPr>
        <p:spPr bwMode="auto">
          <a:xfrm>
            <a:off x="228600" y="3200400"/>
            <a:ext cx="1371600" cy="641350"/>
          </a:xfrm>
          <a:prstGeom prst="rect">
            <a:avLst/>
          </a:prstGeom>
          <a:solidFill>
            <a:schemeClr val="bg1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/>
              <a:t>Increasing</a:t>
            </a:r>
          </a:p>
          <a:p>
            <a:pPr algn="l">
              <a:lnSpc>
                <a:spcPct val="100000"/>
              </a:lnSpc>
            </a:pPr>
            <a:r>
              <a:rPr lang="en-US"/>
              <a:t>Addresses</a:t>
            </a:r>
          </a:p>
        </p:txBody>
      </p:sp>
      <p:sp>
        <p:nvSpPr>
          <p:cNvPr id="273430" name="Text Box 22"/>
          <p:cNvSpPr txBox="1">
            <a:spLocks noChangeArrowheads="1"/>
          </p:cNvSpPr>
          <p:nvPr/>
        </p:nvSpPr>
        <p:spPr bwMode="auto">
          <a:xfrm>
            <a:off x="1447800" y="5638800"/>
            <a:ext cx="17526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/>
              <a:t>Stack “Top”</a:t>
            </a:r>
          </a:p>
        </p:txBody>
      </p:sp>
      <p:sp>
        <p:nvSpPr>
          <p:cNvPr id="273431" name="Text Box 23"/>
          <p:cNvSpPr txBox="1">
            <a:spLocks noChangeArrowheads="1"/>
          </p:cNvSpPr>
          <p:nvPr/>
        </p:nvSpPr>
        <p:spPr bwMode="auto">
          <a:xfrm>
            <a:off x="1371600" y="1066800"/>
            <a:ext cx="1752600" cy="58737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/>
              <a:t>Stack “Bottom”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5" name="Rectangle 3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8428037" cy="779463"/>
          </a:xfrm>
        </p:spPr>
        <p:txBody>
          <a:bodyPr/>
          <a:lstStyle/>
          <a:p>
            <a:pPr algn="ctr"/>
            <a:r>
              <a:rPr lang="en-US" sz="3600" dirty="0" smtClean="0"/>
              <a:t>Rest of this course: Implementing </a:t>
            </a:r>
            <a:r>
              <a:rPr lang="en-US" sz="3600" dirty="0" smtClean="0"/>
              <a:t>the </a:t>
            </a:r>
            <a:r>
              <a:rPr lang="en-US" sz="3600" dirty="0" smtClean="0"/>
              <a:t>Fetch-Decode-Execute </a:t>
            </a:r>
            <a:r>
              <a:rPr lang="en-US" sz="3600" dirty="0" smtClean="0"/>
              <a:t>Cycle</a:t>
            </a:r>
            <a:endParaRPr lang="en-US" sz="3600" dirty="0"/>
          </a:p>
        </p:txBody>
      </p:sp>
      <p:sp>
        <p:nvSpPr>
          <p:cNvPr id="33075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5629766" cy="5213350"/>
          </a:xfrm>
        </p:spPr>
        <p:txBody>
          <a:bodyPr/>
          <a:lstStyle/>
          <a:p>
            <a:r>
              <a:rPr lang="en-US" sz="2000" dirty="0"/>
              <a:t>Fetch</a:t>
            </a:r>
            <a:endParaRPr lang="en-US" sz="1800" dirty="0"/>
          </a:p>
          <a:p>
            <a:pPr lvl="1"/>
            <a:r>
              <a:rPr lang="en-US" sz="1600" dirty="0" smtClean="0"/>
              <a:t>Fetch next instruction to be executed </a:t>
            </a:r>
            <a:r>
              <a:rPr lang="en-US" sz="1600" dirty="0"/>
              <a:t>from </a:t>
            </a:r>
            <a:r>
              <a:rPr lang="en-US" sz="1600" dirty="0" smtClean="0"/>
              <a:t>memory</a:t>
            </a:r>
          </a:p>
          <a:p>
            <a:pPr lvl="2"/>
            <a:r>
              <a:rPr lang="en-US" sz="1400" dirty="0" smtClean="0"/>
              <a:t>Program counter (PC) holds </a:t>
            </a:r>
            <a:r>
              <a:rPr lang="en-US" sz="1400" dirty="0" smtClean="0"/>
              <a:t>the address of the </a:t>
            </a:r>
            <a:r>
              <a:rPr lang="en-US" sz="1400" dirty="0" smtClean="0"/>
              <a:t>next </a:t>
            </a:r>
            <a:r>
              <a:rPr lang="en-US" sz="1400" dirty="0" smtClean="0"/>
              <a:t>instruction to be executed</a:t>
            </a:r>
          </a:p>
          <a:p>
            <a:r>
              <a:rPr lang="en-US" sz="2000" dirty="0" smtClean="0"/>
              <a:t>Decode</a:t>
            </a:r>
            <a:endParaRPr lang="en-US" sz="1800" dirty="0" smtClean="0"/>
          </a:p>
          <a:p>
            <a:pPr lvl="1"/>
            <a:r>
              <a:rPr lang="en-US" sz="1600" dirty="0" smtClean="0"/>
              <a:t>Decode instruction, and send control signals	 to parts of </a:t>
            </a:r>
            <a:r>
              <a:rPr lang="en-US" sz="1600" dirty="0" err="1" smtClean="0"/>
              <a:t>datapath</a:t>
            </a:r>
            <a:endParaRPr lang="en-US" sz="1600" dirty="0" smtClean="0"/>
          </a:p>
          <a:p>
            <a:pPr lvl="2"/>
            <a:r>
              <a:rPr lang="en-US" sz="1400" dirty="0" smtClean="0"/>
              <a:t>Identify what instruction </a:t>
            </a:r>
            <a:r>
              <a:rPr lang="en-US" sz="1400" dirty="0" smtClean="0"/>
              <a:t>to execute</a:t>
            </a:r>
          </a:p>
          <a:p>
            <a:pPr lvl="2"/>
            <a:r>
              <a:rPr lang="en-US" sz="1400" dirty="0" smtClean="0"/>
              <a:t>Identify what registers to </a:t>
            </a:r>
            <a:r>
              <a:rPr lang="en-US" sz="1400" dirty="0" smtClean="0"/>
              <a:t>read/write</a:t>
            </a:r>
          </a:p>
          <a:p>
            <a:pPr lvl="2"/>
            <a:r>
              <a:rPr lang="en-US" sz="1400" dirty="0" smtClean="0"/>
              <a:t>Identify what </a:t>
            </a:r>
            <a:r>
              <a:rPr lang="en-US" sz="1400" dirty="0" err="1" smtClean="0"/>
              <a:t>immediates</a:t>
            </a:r>
            <a:r>
              <a:rPr lang="en-US" sz="1400" dirty="0" smtClean="0"/>
              <a:t> to use</a:t>
            </a:r>
            <a:endParaRPr lang="en-US" sz="1400" dirty="0" smtClean="0"/>
          </a:p>
          <a:p>
            <a:pPr lvl="1"/>
            <a:r>
              <a:rPr lang="en-US" sz="1600" dirty="0" smtClean="0"/>
              <a:t>Read register values from </a:t>
            </a:r>
            <a:r>
              <a:rPr lang="en-US" sz="1600" dirty="0" smtClean="0"/>
              <a:t>register file</a:t>
            </a:r>
            <a:endParaRPr lang="en-US" sz="1600" dirty="0" smtClean="0"/>
          </a:p>
          <a:p>
            <a:r>
              <a:rPr lang="en-US" sz="2000" dirty="0" smtClean="0"/>
              <a:t>Execute</a:t>
            </a:r>
            <a:endParaRPr lang="en-US" sz="1800" dirty="0" smtClean="0"/>
          </a:p>
          <a:p>
            <a:pPr lvl="1"/>
            <a:r>
              <a:rPr lang="en-US" sz="1600" dirty="0" smtClean="0"/>
              <a:t>Perform specified operation on the data</a:t>
            </a:r>
          </a:p>
          <a:p>
            <a:pPr lvl="1"/>
            <a:r>
              <a:rPr lang="en-US" sz="1600" dirty="0" smtClean="0"/>
              <a:t>Save results in register or memory</a:t>
            </a:r>
          </a:p>
          <a:p>
            <a:pPr lvl="1"/>
            <a:r>
              <a:rPr lang="en-US" sz="1600" dirty="0" smtClean="0"/>
              <a:t>Update the PC</a:t>
            </a:r>
          </a:p>
        </p:txBody>
      </p:sp>
      <p:sp>
        <p:nvSpPr>
          <p:cNvPr id="330790" name="Rectangle 38"/>
          <p:cNvSpPr>
            <a:spLocks noChangeArrowheads="1"/>
          </p:cNvSpPr>
          <p:nvPr/>
        </p:nvSpPr>
        <p:spPr bwMode="auto">
          <a:xfrm>
            <a:off x="5029200" y="5502275"/>
            <a:ext cx="404813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5784851" y="1517650"/>
            <a:ext cx="3054750" cy="2697697"/>
            <a:chOff x="5029200" y="1550499"/>
            <a:chExt cx="3689259" cy="3167551"/>
          </a:xfrm>
        </p:grpSpPr>
        <p:sp>
          <p:nvSpPr>
            <p:cNvPr id="330791" name="Rectangle 39"/>
            <p:cNvSpPr>
              <a:spLocks noChangeArrowheads="1"/>
            </p:cNvSpPr>
            <p:nvPr/>
          </p:nvSpPr>
          <p:spPr bwMode="auto">
            <a:xfrm>
              <a:off x="6501643" y="1794851"/>
              <a:ext cx="820738" cy="3323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2400" dirty="0">
                  <a:solidFill>
                    <a:srgbClr val="000000"/>
                  </a:solidFill>
                </a:rPr>
                <a:t>Fetch</a:t>
              </a:r>
              <a:endParaRPr lang="en-US" sz="2400" dirty="0"/>
            </a:p>
          </p:txBody>
        </p:sp>
        <p:sp>
          <p:nvSpPr>
            <p:cNvPr id="330792" name="Rectangle 40"/>
            <p:cNvSpPr>
              <a:spLocks noChangeArrowheads="1"/>
            </p:cNvSpPr>
            <p:nvPr/>
          </p:nvSpPr>
          <p:spPr bwMode="auto">
            <a:xfrm>
              <a:off x="5029200" y="4356100"/>
              <a:ext cx="511175" cy="187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793" name="Rectangle 41"/>
            <p:cNvSpPr>
              <a:spLocks noChangeArrowheads="1"/>
            </p:cNvSpPr>
            <p:nvPr/>
          </p:nvSpPr>
          <p:spPr bwMode="auto">
            <a:xfrm>
              <a:off x="7605975" y="3395051"/>
              <a:ext cx="1112484" cy="3323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2400" dirty="0">
                  <a:solidFill>
                    <a:srgbClr val="000000"/>
                  </a:solidFill>
                </a:rPr>
                <a:t>Decode</a:t>
              </a:r>
              <a:endParaRPr lang="en-US" sz="2400" dirty="0"/>
            </a:p>
          </p:txBody>
        </p:sp>
        <p:sp>
          <p:nvSpPr>
            <p:cNvPr id="330795" name="Rectangle 43"/>
            <p:cNvSpPr>
              <a:spLocks noChangeArrowheads="1"/>
            </p:cNvSpPr>
            <p:nvPr/>
          </p:nvSpPr>
          <p:spPr bwMode="auto">
            <a:xfrm>
              <a:off x="5213036" y="3395051"/>
              <a:ext cx="1181414" cy="3323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2400" dirty="0">
                  <a:solidFill>
                    <a:srgbClr val="000000"/>
                  </a:solidFill>
                </a:rPr>
                <a:t>Execute</a:t>
              </a:r>
              <a:endParaRPr lang="en-US" sz="2400" dirty="0"/>
            </a:p>
          </p:txBody>
        </p:sp>
        <p:sp>
          <p:nvSpPr>
            <p:cNvPr id="2" name="Arc 1"/>
            <p:cNvSpPr/>
            <p:nvPr/>
          </p:nvSpPr>
          <p:spPr bwMode="auto">
            <a:xfrm>
              <a:off x="6091217" y="1912449"/>
              <a:ext cx="2208233" cy="2805601"/>
            </a:xfrm>
            <a:prstGeom prst="arc">
              <a:avLst>
                <a:gd name="adj1" fmla="val 17304849"/>
                <a:gd name="adj2" fmla="val 0"/>
              </a:avLst>
            </a:prstGeom>
            <a:noFill/>
            <a:ln w="1905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stealth" w="lg" len="lg"/>
            </a:ln>
            <a:effectLst/>
          </p:spPr>
          <p:txBody>
            <a:bodyPr vert="horz" wrap="squar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180" name="Arc 179"/>
            <p:cNvSpPr/>
            <p:nvPr/>
          </p:nvSpPr>
          <p:spPr bwMode="auto">
            <a:xfrm>
              <a:off x="5632449" y="1550499"/>
              <a:ext cx="2819401" cy="2805601"/>
            </a:xfrm>
            <a:prstGeom prst="arc">
              <a:avLst>
                <a:gd name="adj1" fmla="val 2429456"/>
                <a:gd name="adj2" fmla="val 8470301"/>
              </a:avLst>
            </a:prstGeom>
            <a:noFill/>
            <a:ln w="1905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stealth" w="lg" len="lg"/>
            </a:ln>
            <a:effectLst/>
          </p:spPr>
          <p:txBody>
            <a:bodyPr vert="horz" wrap="squar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181" name="Arc 180"/>
            <p:cNvSpPr/>
            <p:nvPr/>
          </p:nvSpPr>
          <p:spPr bwMode="auto">
            <a:xfrm>
              <a:off x="5710217" y="1898650"/>
              <a:ext cx="2208233" cy="2805601"/>
            </a:xfrm>
            <a:prstGeom prst="arc">
              <a:avLst>
                <a:gd name="adj1" fmla="val 10729266"/>
                <a:gd name="adj2" fmla="val 15154174"/>
              </a:avLst>
            </a:prstGeom>
            <a:noFill/>
            <a:ln w="1905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stealth" w="lg" len="lg"/>
            </a:ln>
            <a:effectLst/>
          </p:spPr>
          <p:txBody>
            <a:bodyPr vert="horz" wrap="squar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3281091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Subroutine Call and Return</a:t>
            </a:r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7696200" cy="1555750"/>
          </a:xfrm>
        </p:spPr>
        <p:txBody>
          <a:bodyPr/>
          <a:lstStyle/>
          <a:p>
            <a:pPr lvl="1"/>
            <a:r>
              <a:rPr lang="en-US" dirty="0"/>
              <a:t>Push address of next instruction onto stack</a:t>
            </a:r>
          </a:p>
          <a:p>
            <a:pPr lvl="1"/>
            <a:r>
              <a:rPr lang="en-US" dirty="0"/>
              <a:t>Start executing instructions at </a:t>
            </a:r>
            <a:r>
              <a:rPr lang="en-US" dirty="0" err="1"/>
              <a:t>Dest</a:t>
            </a:r>
            <a:endParaRPr lang="en-US" dirty="0"/>
          </a:p>
          <a:p>
            <a:pPr lvl="1"/>
            <a:r>
              <a:rPr lang="en-US" dirty="0"/>
              <a:t>Like IA32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Pop value from stack</a:t>
            </a:r>
          </a:p>
          <a:p>
            <a:pPr lvl="1"/>
            <a:r>
              <a:rPr lang="en-US" dirty="0"/>
              <a:t>Use as address for next instruction</a:t>
            </a:r>
          </a:p>
          <a:p>
            <a:pPr lvl="1"/>
            <a:r>
              <a:rPr lang="en-US" dirty="0"/>
              <a:t>Like IA32</a:t>
            </a:r>
          </a:p>
          <a:p>
            <a:pPr lvl="1"/>
            <a:endParaRPr lang="en-US" dirty="0"/>
          </a:p>
        </p:txBody>
      </p:sp>
      <p:grpSp>
        <p:nvGrpSpPr>
          <p:cNvPr id="272459" name="Group 75"/>
          <p:cNvGrpSpPr>
            <a:grpSpLocks/>
          </p:cNvGrpSpPr>
          <p:nvPr/>
        </p:nvGrpSpPr>
        <p:grpSpPr bwMode="auto">
          <a:xfrm>
            <a:off x="639763" y="1295400"/>
            <a:ext cx="5380037" cy="609600"/>
            <a:chOff x="211" y="816"/>
            <a:chExt cx="3389" cy="384"/>
          </a:xfrm>
        </p:grpSpPr>
        <p:sp>
          <p:nvSpPr>
            <p:cNvPr id="272388" name="Rectangle 4"/>
            <p:cNvSpPr>
              <a:spLocks noChangeArrowheads="1"/>
            </p:cNvSpPr>
            <p:nvPr/>
          </p:nvSpPr>
          <p:spPr bwMode="auto">
            <a:xfrm>
              <a:off x="211" y="816"/>
              <a:ext cx="3389" cy="38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2390" name="Rectangle 6"/>
            <p:cNvSpPr>
              <a:spLocks noChangeArrowheads="1"/>
            </p:cNvSpPr>
            <p:nvPr/>
          </p:nvSpPr>
          <p:spPr bwMode="auto">
            <a:xfrm>
              <a:off x="355" y="912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call</a:t>
              </a:r>
              <a:r>
                <a:rPr lang="en-US" sz="1600">
                  <a:solidFill>
                    <a:schemeClr val="folHlink"/>
                  </a:solidFill>
                </a:rPr>
                <a:t> Dest</a:t>
              </a:r>
            </a:p>
          </p:txBody>
        </p:sp>
        <p:grpSp>
          <p:nvGrpSpPr>
            <p:cNvPr id="272391" name="Group 7"/>
            <p:cNvGrpSpPr>
              <a:grpSpLocks/>
            </p:cNvGrpSpPr>
            <p:nvPr/>
          </p:nvGrpSpPr>
          <p:grpSpPr bwMode="auto">
            <a:xfrm>
              <a:off x="1555" y="912"/>
              <a:ext cx="384" cy="192"/>
              <a:chOff x="1296" y="2544"/>
              <a:chExt cx="384" cy="192"/>
            </a:xfrm>
          </p:grpSpPr>
          <p:sp>
            <p:nvSpPr>
              <p:cNvPr id="272392" name="Rectangle 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272393" name="Rectangle 9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72394" name="Rectangle 1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272450" name="Rectangle 66"/>
            <p:cNvSpPr>
              <a:spLocks noChangeArrowheads="1"/>
            </p:cNvSpPr>
            <p:nvPr/>
          </p:nvSpPr>
          <p:spPr bwMode="auto">
            <a:xfrm>
              <a:off x="1920" y="912"/>
              <a:ext cx="1536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272458" name="Group 74"/>
          <p:cNvGrpSpPr>
            <a:grpSpLocks/>
          </p:cNvGrpSpPr>
          <p:nvPr/>
        </p:nvGrpSpPr>
        <p:grpSpPr bwMode="auto">
          <a:xfrm>
            <a:off x="609600" y="3581400"/>
            <a:ext cx="5380038" cy="609600"/>
            <a:chOff x="192" y="1584"/>
            <a:chExt cx="3389" cy="384"/>
          </a:xfrm>
        </p:grpSpPr>
        <p:sp>
          <p:nvSpPr>
            <p:cNvPr id="272451" name="Rectangle 67"/>
            <p:cNvSpPr>
              <a:spLocks noChangeArrowheads="1"/>
            </p:cNvSpPr>
            <p:nvPr/>
          </p:nvSpPr>
          <p:spPr bwMode="auto">
            <a:xfrm>
              <a:off x="192" y="1584"/>
              <a:ext cx="3389" cy="38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2452" name="Rectangle 68"/>
            <p:cNvSpPr>
              <a:spLocks noChangeArrowheads="1"/>
            </p:cNvSpPr>
            <p:nvPr/>
          </p:nvSpPr>
          <p:spPr bwMode="auto">
            <a:xfrm>
              <a:off x="336" y="1680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ret</a:t>
              </a:r>
              <a:endParaRPr lang="en-US" sz="1600">
                <a:solidFill>
                  <a:schemeClr val="folHlink"/>
                </a:solidFill>
              </a:endParaRPr>
            </a:p>
          </p:txBody>
        </p:sp>
        <p:grpSp>
          <p:nvGrpSpPr>
            <p:cNvPr id="272453" name="Group 69"/>
            <p:cNvGrpSpPr>
              <a:grpSpLocks/>
            </p:cNvGrpSpPr>
            <p:nvPr/>
          </p:nvGrpSpPr>
          <p:grpSpPr bwMode="auto">
            <a:xfrm>
              <a:off x="1536" y="1680"/>
              <a:ext cx="384" cy="192"/>
              <a:chOff x="1296" y="2544"/>
              <a:chExt cx="384" cy="192"/>
            </a:xfrm>
          </p:grpSpPr>
          <p:sp>
            <p:nvSpPr>
              <p:cNvPr id="272454" name="Rectangle 7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272455" name="Rectangle 71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72456" name="Rectangle 72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Miscellaneous Instructions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7696200" cy="1555750"/>
          </a:xfrm>
        </p:spPr>
        <p:txBody>
          <a:bodyPr/>
          <a:lstStyle/>
          <a:p>
            <a:pPr lvl="1"/>
            <a:r>
              <a:rPr lang="en-US" dirty="0"/>
              <a:t>Don’t do anything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Stop executing instructions</a:t>
            </a:r>
          </a:p>
          <a:p>
            <a:pPr lvl="1"/>
            <a:r>
              <a:rPr lang="en-US" dirty="0"/>
              <a:t>IA32 has comparable instruction, but can’t execute it in user mode</a:t>
            </a:r>
          </a:p>
          <a:p>
            <a:pPr lvl="1"/>
            <a:r>
              <a:rPr lang="en-US" dirty="0" smtClean="0"/>
              <a:t>Encoding </a:t>
            </a:r>
            <a:r>
              <a:rPr lang="en-US" dirty="0" smtClean="0"/>
              <a:t>ensures that program hitting memory initialized to zero will halt</a:t>
            </a:r>
            <a:endParaRPr lang="en-US" dirty="0"/>
          </a:p>
        </p:txBody>
      </p:sp>
      <p:grpSp>
        <p:nvGrpSpPr>
          <p:cNvPr id="275482" name="Group 26"/>
          <p:cNvGrpSpPr>
            <a:grpSpLocks/>
          </p:cNvGrpSpPr>
          <p:nvPr/>
        </p:nvGrpSpPr>
        <p:grpSpPr bwMode="auto">
          <a:xfrm>
            <a:off x="639763" y="1295400"/>
            <a:ext cx="2636837" cy="609600"/>
            <a:chOff x="403" y="816"/>
            <a:chExt cx="1661" cy="384"/>
          </a:xfrm>
        </p:grpSpPr>
        <p:sp>
          <p:nvSpPr>
            <p:cNvPr id="275461" name="Rectangle 5"/>
            <p:cNvSpPr>
              <a:spLocks noChangeArrowheads="1"/>
            </p:cNvSpPr>
            <p:nvPr/>
          </p:nvSpPr>
          <p:spPr bwMode="auto">
            <a:xfrm>
              <a:off x="403" y="816"/>
              <a:ext cx="1661" cy="38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5462" name="Rectangle 6"/>
            <p:cNvSpPr>
              <a:spLocks noChangeArrowheads="1"/>
            </p:cNvSpPr>
            <p:nvPr/>
          </p:nvSpPr>
          <p:spPr bwMode="auto">
            <a:xfrm>
              <a:off x="547" y="912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dirty="0" err="1">
                  <a:solidFill>
                    <a:schemeClr val="folHlink"/>
                  </a:solidFill>
                  <a:latin typeface="Courier New" pitchFamily="49" charset="0"/>
                </a:rPr>
                <a:t>nop</a:t>
              </a:r>
              <a:endParaRPr lang="en-US" sz="1600" dirty="0">
                <a:solidFill>
                  <a:schemeClr val="folHlink"/>
                </a:solidFill>
              </a:endParaRPr>
            </a:p>
          </p:txBody>
        </p:sp>
        <p:grpSp>
          <p:nvGrpSpPr>
            <p:cNvPr id="275463" name="Group 7"/>
            <p:cNvGrpSpPr>
              <a:grpSpLocks/>
            </p:cNvGrpSpPr>
            <p:nvPr/>
          </p:nvGrpSpPr>
          <p:grpSpPr bwMode="auto">
            <a:xfrm>
              <a:off x="1536" y="912"/>
              <a:ext cx="384" cy="192"/>
              <a:chOff x="1296" y="2544"/>
              <a:chExt cx="384" cy="192"/>
            </a:xfrm>
          </p:grpSpPr>
          <p:sp>
            <p:nvSpPr>
              <p:cNvPr id="275464" name="Rectangle 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dirty="0" smtClean="0">
                    <a:solidFill>
                      <a:schemeClr val="folHlink"/>
                    </a:solidFill>
                    <a:latin typeface="Courier New" pitchFamily="49" charset="0"/>
                  </a:rPr>
                  <a:t>1</a:t>
                </a:r>
                <a:endParaRPr lang="en-US" sz="1600" dirty="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275465" name="Rectangle 9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75466" name="Rectangle 1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  <p:grpSp>
        <p:nvGrpSpPr>
          <p:cNvPr id="275483" name="Group 27"/>
          <p:cNvGrpSpPr>
            <a:grpSpLocks/>
          </p:cNvGrpSpPr>
          <p:nvPr/>
        </p:nvGrpSpPr>
        <p:grpSpPr bwMode="auto">
          <a:xfrm>
            <a:off x="639763" y="2743200"/>
            <a:ext cx="2636837" cy="609600"/>
            <a:chOff x="403" y="2112"/>
            <a:chExt cx="1661" cy="384"/>
          </a:xfrm>
        </p:grpSpPr>
        <p:sp>
          <p:nvSpPr>
            <p:cNvPr id="275472" name="Rectangle 16"/>
            <p:cNvSpPr>
              <a:spLocks noChangeArrowheads="1"/>
            </p:cNvSpPr>
            <p:nvPr/>
          </p:nvSpPr>
          <p:spPr bwMode="auto">
            <a:xfrm>
              <a:off x="403" y="2112"/>
              <a:ext cx="1661" cy="38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5473" name="Rectangle 17"/>
            <p:cNvSpPr>
              <a:spLocks noChangeArrowheads="1"/>
            </p:cNvSpPr>
            <p:nvPr/>
          </p:nvSpPr>
          <p:spPr bwMode="auto">
            <a:xfrm>
              <a:off x="547" y="2208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halt</a:t>
              </a:r>
              <a:endParaRPr lang="en-US" sz="1600">
                <a:solidFill>
                  <a:schemeClr val="folHlink"/>
                </a:solidFill>
              </a:endParaRPr>
            </a:p>
          </p:txBody>
        </p:sp>
        <p:grpSp>
          <p:nvGrpSpPr>
            <p:cNvPr id="275474" name="Group 18"/>
            <p:cNvGrpSpPr>
              <a:grpSpLocks/>
            </p:cNvGrpSpPr>
            <p:nvPr/>
          </p:nvGrpSpPr>
          <p:grpSpPr bwMode="auto">
            <a:xfrm>
              <a:off x="1536" y="2208"/>
              <a:ext cx="384" cy="192"/>
              <a:chOff x="1296" y="2544"/>
              <a:chExt cx="384" cy="192"/>
            </a:xfrm>
          </p:grpSpPr>
          <p:sp>
            <p:nvSpPr>
              <p:cNvPr id="275475" name="Rectangle 19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dirty="0" smtClean="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  <a:endParaRPr lang="en-US" sz="1600" dirty="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275476" name="Rectangle 20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75477" name="Rectangle 2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 Conditions</a:t>
            </a:r>
            <a:endParaRPr lang="en-US" dirty="0"/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138112" y="3082925"/>
          <a:ext cx="267493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7469"/>
                <a:gridCol w="133746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Mnemonic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Code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138112" y="4016375"/>
          <a:ext cx="267493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7469"/>
                <a:gridCol w="133746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Mnemonic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Code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138112" y="2147570"/>
          <a:ext cx="267493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7469"/>
                <a:gridCol w="133746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Mnemonic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Code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HLT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138112" y="1212850"/>
          <a:ext cx="267493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7469"/>
                <a:gridCol w="133746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Mnemonic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Code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AOK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2355850" y="1219200"/>
            <a:ext cx="6229350" cy="5213350"/>
          </a:xfrm>
        </p:spPr>
        <p:txBody>
          <a:bodyPr/>
          <a:lstStyle/>
          <a:p>
            <a:pPr lvl="1"/>
            <a:r>
              <a:rPr lang="en-US" dirty="0" smtClean="0"/>
              <a:t>Normal operation</a:t>
            </a:r>
          </a:p>
          <a:p>
            <a:pPr lvl="1"/>
            <a:endParaRPr lang="en-US" sz="2400" dirty="0" smtClean="0"/>
          </a:p>
          <a:p>
            <a:pPr lvl="1"/>
            <a:r>
              <a:rPr lang="en-US" dirty="0" smtClean="0"/>
              <a:t>Halt instruction encountered</a:t>
            </a:r>
          </a:p>
          <a:p>
            <a:pPr lvl="1"/>
            <a:endParaRPr lang="en-US" sz="2400" dirty="0" smtClean="0"/>
          </a:p>
          <a:p>
            <a:pPr lvl="1"/>
            <a:r>
              <a:rPr lang="en-US" dirty="0" smtClean="0"/>
              <a:t>Bad address (either instruction or data) encountered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Invalid instruction encountered</a:t>
            </a:r>
          </a:p>
          <a:p>
            <a:endParaRPr lang="en-US" dirty="0" smtClean="0"/>
          </a:p>
          <a:p>
            <a:r>
              <a:rPr lang="en-US" dirty="0" smtClean="0"/>
              <a:t>Desired Behavior</a:t>
            </a:r>
          </a:p>
          <a:p>
            <a:pPr lvl="1"/>
            <a:r>
              <a:rPr lang="en-US" dirty="0" smtClean="0"/>
              <a:t>If AOK, keep going</a:t>
            </a:r>
          </a:p>
          <a:p>
            <a:pPr lvl="1"/>
            <a:r>
              <a:rPr lang="en-US" dirty="0" smtClean="0"/>
              <a:t>Otherwise, stop program execution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Y86 Code vs X86 Code</a:t>
            </a:r>
            <a:endParaRPr lang="en-US" dirty="0"/>
          </a:p>
        </p:txBody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8243887" cy="2819400"/>
          </a:xfrm>
        </p:spPr>
        <p:txBody>
          <a:bodyPr/>
          <a:lstStyle/>
          <a:p>
            <a:r>
              <a:rPr lang="en-US" dirty="0" smtClean="0"/>
              <a:t>Coding </a:t>
            </a:r>
            <a:r>
              <a:rPr lang="en-US" dirty="0"/>
              <a:t>Example</a:t>
            </a:r>
          </a:p>
          <a:p>
            <a:pPr lvl="1"/>
            <a:r>
              <a:rPr lang="en-US" dirty="0"/>
              <a:t>Find number of elements in null-terminated list</a:t>
            </a:r>
          </a:p>
          <a:p>
            <a:pPr lvl="2">
              <a:buFont typeface="Wingdings" pitchFamily="2" charset="2"/>
              <a:buNone/>
            </a:pPr>
            <a:r>
              <a:rPr lang="en-US" dirty="0" err="1">
                <a:solidFill>
                  <a:schemeClr val="tx1"/>
                </a:solidFill>
                <a:latin typeface="Courier New" pitchFamily="49" charset="0"/>
              </a:rPr>
              <a:t>int</a:t>
            </a:r>
            <a:r>
              <a:rPr lang="en-US" dirty="0">
                <a:solidFill>
                  <a:schemeClr val="tx1"/>
                </a:solidFill>
                <a:latin typeface="Courier New" pitchFamily="49" charset="0"/>
              </a:rPr>
              <a:t> len1(</a:t>
            </a:r>
            <a:r>
              <a:rPr lang="en-US" dirty="0" err="1">
                <a:solidFill>
                  <a:schemeClr val="tx1"/>
                </a:solidFill>
                <a:latin typeface="Courier New" pitchFamily="49" charset="0"/>
              </a:rPr>
              <a:t>int</a:t>
            </a:r>
            <a:r>
              <a:rPr lang="en-US" dirty="0">
                <a:solidFill>
                  <a:schemeClr val="tx1"/>
                </a:solidFill>
                <a:latin typeface="Courier New" pitchFamily="49" charset="0"/>
              </a:rPr>
              <a:t> a[]);</a:t>
            </a:r>
          </a:p>
          <a:p>
            <a:pPr lvl="2">
              <a:buFont typeface="Wingdings" pitchFamily="2" charset="2"/>
              <a:buNone/>
            </a:pPr>
            <a:endParaRPr lang="en-US" dirty="0">
              <a:latin typeface="Courier New" pitchFamily="49" charset="0"/>
            </a:endParaRPr>
          </a:p>
          <a:p>
            <a:endParaRPr lang="en-US" dirty="0">
              <a:latin typeface="Courier New" pitchFamily="49" charset="0"/>
            </a:endParaRPr>
          </a:p>
        </p:txBody>
      </p:sp>
      <p:grpSp>
        <p:nvGrpSpPr>
          <p:cNvPr id="276492" name="Group 12"/>
          <p:cNvGrpSpPr>
            <a:grpSpLocks/>
          </p:cNvGrpSpPr>
          <p:nvPr/>
        </p:nvGrpSpPr>
        <p:grpSpPr bwMode="auto">
          <a:xfrm>
            <a:off x="1651000" y="2736850"/>
            <a:ext cx="2678113" cy="1470025"/>
            <a:chOff x="480" y="2592"/>
            <a:chExt cx="1687" cy="926"/>
          </a:xfrm>
        </p:grpSpPr>
        <p:sp>
          <p:nvSpPr>
            <p:cNvPr id="276485" name="Rectangle 5"/>
            <p:cNvSpPr>
              <a:spLocks noChangeArrowheads="1"/>
            </p:cNvSpPr>
            <p:nvPr/>
          </p:nvSpPr>
          <p:spPr bwMode="auto">
            <a:xfrm>
              <a:off x="839" y="2623"/>
              <a:ext cx="745" cy="226"/>
            </a:xfrm>
            <a:prstGeom prst="rect">
              <a:avLst/>
            </a:prstGeom>
            <a:noFill/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>
                  <a:latin typeface="Courier New" pitchFamily="49" charset="0"/>
                </a:rPr>
                <a:t>5043</a:t>
              </a:r>
            </a:p>
          </p:txBody>
        </p:sp>
        <p:sp>
          <p:nvSpPr>
            <p:cNvPr id="276486" name="Rectangle 6"/>
            <p:cNvSpPr>
              <a:spLocks noChangeArrowheads="1"/>
            </p:cNvSpPr>
            <p:nvPr/>
          </p:nvSpPr>
          <p:spPr bwMode="auto">
            <a:xfrm>
              <a:off x="839" y="2846"/>
              <a:ext cx="745" cy="226"/>
            </a:xfrm>
            <a:prstGeom prst="rect">
              <a:avLst/>
            </a:prstGeom>
            <a:noFill/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>
                  <a:latin typeface="Courier New" pitchFamily="49" charset="0"/>
                </a:rPr>
                <a:t>6125</a:t>
              </a:r>
            </a:p>
          </p:txBody>
        </p:sp>
        <p:sp>
          <p:nvSpPr>
            <p:cNvPr id="276487" name="Rectangle 7"/>
            <p:cNvSpPr>
              <a:spLocks noChangeArrowheads="1"/>
            </p:cNvSpPr>
            <p:nvPr/>
          </p:nvSpPr>
          <p:spPr bwMode="auto">
            <a:xfrm>
              <a:off x="839" y="3069"/>
              <a:ext cx="745" cy="226"/>
            </a:xfrm>
            <a:prstGeom prst="rect">
              <a:avLst/>
            </a:prstGeom>
            <a:noFill/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>
                  <a:latin typeface="Courier New" pitchFamily="49" charset="0"/>
                </a:rPr>
                <a:t>7395</a:t>
              </a:r>
            </a:p>
          </p:txBody>
        </p:sp>
        <p:sp>
          <p:nvSpPr>
            <p:cNvPr id="276488" name="Rectangle 8"/>
            <p:cNvSpPr>
              <a:spLocks noChangeArrowheads="1"/>
            </p:cNvSpPr>
            <p:nvPr/>
          </p:nvSpPr>
          <p:spPr bwMode="auto">
            <a:xfrm>
              <a:off x="839" y="3292"/>
              <a:ext cx="745" cy="226"/>
            </a:xfrm>
            <a:prstGeom prst="rect">
              <a:avLst/>
            </a:prstGeom>
            <a:noFill/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>
                  <a:latin typeface="Courier New" pitchFamily="49" charset="0"/>
                </a:rPr>
                <a:t>0</a:t>
              </a:r>
            </a:p>
          </p:txBody>
        </p:sp>
        <p:sp>
          <p:nvSpPr>
            <p:cNvPr id="276489" name="Line 9"/>
            <p:cNvSpPr>
              <a:spLocks noChangeShapeType="1"/>
            </p:cNvSpPr>
            <p:nvPr/>
          </p:nvSpPr>
          <p:spPr bwMode="auto">
            <a:xfrm>
              <a:off x="672" y="2688"/>
              <a:ext cx="144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6490" name="Text Box 10"/>
            <p:cNvSpPr txBox="1">
              <a:spLocks noChangeArrowheads="1"/>
            </p:cNvSpPr>
            <p:nvPr/>
          </p:nvSpPr>
          <p:spPr bwMode="auto">
            <a:xfrm>
              <a:off x="480" y="2592"/>
              <a:ext cx="144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>
                  <a:latin typeface="Courier New" pitchFamily="49" charset="0"/>
                </a:rPr>
                <a:t>a</a:t>
              </a:r>
            </a:p>
          </p:txBody>
        </p:sp>
        <p:sp>
          <p:nvSpPr>
            <p:cNvPr id="276491" name="Text Box 11"/>
            <p:cNvSpPr txBox="1">
              <a:spLocks noChangeArrowheads="1"/>
            </p:cNvSpPr>
            <p:nvPr/>
          </p:nvSpPr>
          <p:spPr bwMode="auto">
            <a:xfrm>
              <a:off x="1795" y="2923"/>
              <a:ext cx="372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>
                  <a:latin typeface="Courier New" pitchFamily="49" charset="0"/>
                  <a:sym typeface="Symbol" pitchFamily="18" charset="2"/>
                </a:rPr>
                <a:t></a:t>
              </a:r>
              <a:r>
                <a:rPr lang="en-US">
                  <a:latin typeface="Courier New" pitchFamily="49" charset="0"/>
                </a:rPr>
                <a:t> 3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Y86 Code Generation Example</a:t>
            </a:r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/>
            <a:r>
              <a:rPr lang="en-US" sz="2000" dirty="0"/>
              <a:t>First Try</a:t>
            </a:r>
          </a:p>
          <a:p>
            <a:pPr lvl="1"/>
            <a:r>
              <a:rPr lang="en-US" sz="1800" dirty="0"/>
              <a:t>Write typical array code</a:t>
            </a:r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</p:txBody>
      </p:sp>
      <p:sp>
        <p:nvSpPr>
          <p:cNvPr id="277509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/>
            <a:r>
              <a:rPr lang="en-US" sz="2000" dirty="0"/>
              <a:t>Problem</a:t>
            </a:r>
          </a:p>
          <a:p>
            <a:pPr lvl="1"/>
            <a:r>
              <a:rPr lang="en-US" sz="1800" dirty="0"/>
              <a:t>Hard to do array indexing on Y86</a:t>
            </a:r>
          </a:p>
          <a:p>
            <a:pPr lvl="2"/>
            <a:r>
              <a:rPr lang="en-US" sz="1600" dirty="0"/>
              <a:t>Since don’t have scaled addressing modes</a:t>
            </a:r>
          </a:p>
          <a:p>
            <a:pPr lvl="2"/>
            <a:endParaRPr lang="en-US" sz="1600" dirty="0"/>
          </a:p>
        </p:txBody>
      </p:sp>
      <p:sp>
        <p:nvSpPr>
          <p:cNvPr id="277508" name="Text Box 4"/>
          <p:cNvSpPr txBox="1">
            <a:spLocks noChangeArrowheads="1"/>
          </p:cNvSpPr>
          <p:nvPr/>
        </p:nvSpPr>
        <p:spPr bwMode="auto">
          <a:xfrm>
            <a:off x="304800" y="2438400"/>
            <a:ext cx="4343400" cy="2582863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/* Find number of elements in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 null-terminated list */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int len1(int a[])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int len;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for (len = 0; a[len]; len++)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	;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return len;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}</a:t>
            </a:r>
          </a:p>
        </p:txBody>
      </p:sp>
      <p:sp>
        <p:nvSpPr>
          <p:cNvPr id="277510" name="Text Box 6"/>
          <p:cNvSpPr txBox="1">
            <a:spLocks noChangeArrowheads="1"/>
          </p:cNvSpPr>
          <p:nvPr/>
        </p:nvSpPr>
        <p:spPr bwMode="auto">
          <a:xfrm>
            <a:off x="4794250" y="2895600"/>
            <a:ext cx="4191000" cy="1200329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400050" algn="l"/>
              </a:tabLst>
            </a:pPr>
            <a:r>
              <a:rPr lang="en-US" dirty="0" smtClean="0">
                <a:latin typeface="Courier New" pitchFamily="49" charset="0"/>
              </a:rPr>
              <a:t>L5:</a:t>
            </a:r>
          </a:p>
          <a:p>
            <a:pPr algn="l">
              <a:lnSpc>
                <a:spcPct val="100000"/>
              </a:lnSpc>
              <a:tabLst>
                <a:tab pos="4000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incl</a:t>
            </a:r>
            <a:r>
              <a:rPr lang="en-US" dirty="0" smtClean="0">
                <a:latin typeface="Courier New" pitchFamily="49" charset="0"/>
              </a:rPr>
              <a:t>  %</a:t>
            </a:r>
            <a:r>
              <a:rPr lang="en-US" dirty="0" err="1" smtClean="0">
                <a:latin typeface="Courier New" pitchFamily="49" charset="0"/>
              </a:rPr>
              <a:t>eax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i="1" dirty="0" err="1" smtClean="0">
                <a:latin typeface="Courier New" pitchFamily="49" charset="0"/>
              </a:rPr>
              <a:t>cmpl</a:t>
            </a:r>
            <a:r>
              <a:rPr lang="en-US" i="1" dirty="0">
                <a:latin typeface="Courier New" pitchFamily="49" charset="0"/>
              </a:rPr>
              <a:t> </a:t>
            </a:r>
            <a:r>
              <a:rPr lang="en-US" i="1" dirty="0" smtClean="0">
                <a:latin typeface="Courier New" pitchFamily="49" charset="0"/>
              </a:rPr>
              <a:t> $0, (%edx,%eax,4)</a:t>
            </a:r>
          </a:p>
          <a:p>
            <a:pPr algn="l">
              <a:lnSpc>
                <a:spcPct val="100000"/>
              </a:lnSpc>
              <a:tabLst>
                <a:tab pos="4000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jne</a:t>
            </a:r>
            <a:r>
              <a:rPr lang="en-US" dirty="0" smtClean="0">
                <a:latin typeface="Courier New" pitchFamily="49" charset="0"/>
              </a:rPr>
              <a:t>	L5</a:t>
            </a:r>
            <a:endParaRPr lang="en-US" dirty="0">
              <a:latin typeface="Courier New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Y86 Code Generation Example #2</a:t>
            </a:r>
          </a:p>
        </p:txBody>
      </p:sp>
      <p:sp>
        <p:nvSpPr>
          <p:cNvPr id="27955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/>
            <a:r>
              <a:rPr lang="en-US" sz="2000" dirty="0"/>
              <a:t>Second Try</a:t>
            </a:r>
          </a:p>
          <a:p>
            <a:pPr lvl="1"/>
            <a:r>
              <a:rPr lang="en-US" sz="1800" dirty="0"/>
              <a:t>Write with pointer code</a:t>
            </a:r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</p:txBody>
      </p:sp>
      <p:sp>
        <p:nvSpPr>
          <p:cNvPr id="27955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/>
            <a:r>
              <a:rPr lang="en-US" sz="2000" dirty="0"/>
              <a:t>Result</a:t>
            </a:r>
          </a:p>
          <a:p>
            <a:pPr lvl="1"/>
            <a:r>
              <a:rPr lang="en-US" sz="1800" dirty="0"/>
              <a:t>Don’t need to do indexed addressing</a:t>
            </a:r>
          </a:p>
          <a:p>
            <a:pPr lvl="2"/>
            <a:endParaRPr lang="en-US" sz="1600" dirty="0"/>
          </a:p>
        </p:txBody>
      </p:sp>
      <p:sp>
        <p:nvSpPr>
          <p:cNvPr id="279557" name="Text Box 5"/>
          <p:cNvSpPr txBox="1">
            <a:spLocks noChangeArrowheads="1"/>
          </p:cNvSpPr>
          <p:nvPr/>
        </p:nvSpPr>
        <p:spPr bwMode="auto">
          <a:xfrm>
            <a:off x="304800" y="2438400"/>
            <a:ext cx="4343400" cy="2582863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/* Find number of elements in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 null-terminated list */</a:t>
            </a:r>
          </a:p>
          <a:p>
            <a:pPr algn="l">
              <a:lnSpc>
                <a:spcPct val="100000"/>
              </a:lnSpc>
            </a:pP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len2(</a:t>
            </a: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a[])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len</a:t>
            </a:r>
            <a:r>
              <a:rPr lang="en-US" dirty="0">
                <a:latin typeface="Courier New" pitchFamily="49" charset="0"/>
              </a:rPr>
              <a:t> = 0;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while (*a++)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dirty="0" err="1">
                <a:latin typeface="Courier New" pitchFamily="49" charset="0"/>
              </a:rPr>
              <a:t>len</a:t>
            </a:r>
            <a:r>
              <a:rPr lang="en-US" dirty="0">
                <a:latin typeface="Courier New" pitchFamily="49" charset="0"/>
              </a:rPr>
              <a:t>++;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return </a:t>
            </a:r>
            <a:r>
              <a:rPr lang="en-US" dirty="0" err="1">
                <a:latin typeface="Courier New" pitchFamily="49" charset="0"/>
              </a:rPr>
              <a:t>len</a:t>
            </a:r>
            <a:r>
              <a:rPr lang="en-US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}</a:t>
            </a:r>
          </a:p>
        </p:txBody>
      </p:sp>
      <p:sp>
        <p:nvSpPr>
          <p:cNvPr id="279558" name="Text Box 6"/>
          <p:cNvSpPr txBox="1">
            <a:spLocks noChangeArrowheads="1"/>
          </p:cNvSpPr>
          <p:nvPr/>
        </p:nvSpPr>
        <p:spPr bwMode="auto">
          <a:xfrm>
            <a:off x="4953000" y="2895600"/>
            <a:ext cx="3822700" cy="1754326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400050" algn="l"/>
              </a:tabLst>
            </a:pPr>
            <a:r>
              <a:rPr lang="en-US" dirty="0" smtClean="0">
                <a:latin typeface="Courier New" pitchFamily="49" charset="0"/>
              </a:rPr>
              <a:t>.L11:</a:t>
            </a:r>
          </a:p>
          <a:p>
            <a:pPr algn="l">
              <a:lnSpc>
                <a:spcPct val="100000"/>
              </a:lnSpc>
              <a:tabLst>
                <a:tab pos="4000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incl</a:t>
            </a:r>
            <a:r>
              <a:rPr lang="en-US" dirty="0" smtClean="0">
                <a:latin typeface="Courier New" pitchFamily="49" charset="0"/>
              </a:rPr>
              <a:t>	%</a:t>
            </a:r>
            <a:r>
              <a:rPr lang="en-US" dirty="0" err="1" smtClean="0">
                <a:latin typeface="Courier New" pitchFamily="49" charset="0"/>
              </a:rPr>
              <a:t>ecx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movl</a:t>
            </a:r>
            <a:r>
              <a:rPr lang="en-US" dirty="0" smtClean="0">
                <a:latin typeface="Courier New" pitchFamily="49" charset="0"/>
              </a:rPr>
              <a:t>	(%</a:t>
            </a:r>
            <a:r>
              <a:rPr lang="en-US" dirty="0" err="1" smtClean="0">
                <a:latin typeface="Courier New" pitchFamily="49" charset="0"/>
              </a:rPr>
              <a:t>edx</a:t>
            </a:r>
            <a:r>
              <a:rPr lang="en-US" dirty="0" smtClean="0">
                <a:latin typeface="Courier New" pitchFamily="49" charset="0"/>
              </a:rPr>
              <a:t>), %</a:t>
            </a:r>
            <a:r>
              <a:rPr lang="en-US" dirty="0" err="1" smtClean="0">
                <a:latin typeface="Courier New" pitchFamily="49" charset="0"/>
              </a:rPr>
              <a:t>eax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addl</a:t>
            </a:r>
            <a:r>
              <a:rPr lang="en-US" dirty="0" smtClean="0">
                <a:latin typeface="Courier New" pitchFamily="49" charset="0"/>
              </a:rPr>
              <a:t>	$4, %</a:t>
            </a:r>
            <a:r>
              <a:rPr lang="en-US" dirty="0" err="1" smtClean="0">
                <a:latin typeface="Courier New" pitchFamily="49" charset="0"/>
              </a:rPr>
              <a:t>edx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testl</a:t>
            </a:r>
            <a:r>
              <a:rPr lang="en-US" dirty="0" smtClean="0">
                <a:latin typeface="Courier New" pitchFamily="49" charset="0"/>
              </a:rPr>
              <a:t>	%</a:t>
            </a:r>
            <a:r>
              <a:rPr lang="en-US" dirty="0" err="1" smtClean="0">
                <a:latin typeface="Courier New" pitchFamily="49" charset="0"/>
              </a:rPr>
              <a:t>eax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eax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jne</a:t>
            </a:r>
            <a:r>
              <a:rPr lang="en-US" dirty="0" smtClean="0">
                <a:latin typeface="Courier New" pitchFamily="49" charset="0"/>
              </a:rPr>
              <a:t>	.L11</a:t>
            </a:r>
            <a:endParaRPr lang="en-US" dirty="0">
              <a:latin typeface="Courier New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Y86 Code Generation Example #3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219200"/>
            <a:ext cx="4070350" cy="457200"/>
          </a:xfrm>
        </p:spPr>
        <p:txBody>
          <a:bodyPr/>
          <a:lstStyle/>
          <a:p>
            <a:pPr marL="0" indent="0"/>
            <a:r>
              <a:rPr lang="en-US" sz="2000" dirty="0"/>
              <a:t>IA32 Code</a:t>
            </a:r>
          </a:p>
          <a:p>
            <a:pPr lvl="1"/>
            <a:r>
              <a:rPr lang="en-US" sz="1800" dirty="0"/>
              <a:t>Setup</a:t>
            </a:r>
          </a:p>
        </p:txBody>
      </p:sp>
      <p:sp>
        <p:nvSpPr>
          <p:cNvPr id="28058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/>
            <a:r>
              <a:rPr lang="en-US" sz="2000" dirty="0"/>
              <a:t>Y86 Code</a:t>
            </a:r>
          </a:p>
          <a:p>
            <a:pPr lvl="1"/>
            <a:r>
              <a:rPr lang="en-US" sz="1800" dirty="0"/>
              <a:t>Setup</a:t>
            </a:r>
          </a:p>
        </p:txBody>
      </p:sp>
      <p:sp>
        <p:nvSpPr>
          <p:cNvPr id="280581" name="Text Box 5"/>
          <p:cNvSpPr txBox="1">
            <a:spLocks noChangeArrowheads="1"/>
          </p:cNvSpPr>
          <p:nvPr/>
        </p:nvSpPr>
        <p:spPr bwMode="auto">
          <a:xfrm>
            <a:off x="304800" y="2005013"/>
            <a:ext cx="3048000" cy="3693319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len2:</a:t>
            </a: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pushl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ebp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movl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%</a:t>
            </a:r>
            <a:r>
              <a:rPr lang="en-US" dirty="0" err="1" smtClean="0">
                <a:latin typeface="Courier New" pitchFamily="49" charset="0"/>
              </a:rPr>
              <a:t>esp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ebp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movl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8(%</a:t>
            </a:r>
            <a:r>
              <a:rPr lang="en-US" dirty="0" err="1" smtClean="0">
                <a:latin typeface="Courier New" pitchFamily="49" charset="0"/>
              </a:rPr>
              <a:t>ebp</a:t>
            </a:r>
            <a:r>
              <a:rPr lang="en-US" dirty="0" smtClean="0">
                <a:latin typeface="Courier New" pitchFamily="49" charset="0"/>
              </a:rPr>
              <a:t>), %</a:t>
            </a:r>
            <a:r>
              <a:rPr lang="en-US" dirty="0" err="1" smtClean="0">
                <a:latin typeface="Courier New" pitchFamily="49" charset="0"/>
              </a:rPr>
              <a:t>edx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movl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$0, %</a:t>
            </a:r>
            <a:r>
              <a:rPr lang="en-US" dirty="0" err="1" smtClean="0">
                <a:latin typeface="Courier New" pitchFamily="49" charset="0"/>
              </a:rPr>
              <a:t>ecx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movl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(%</a:t>
            </a:r>
            <a:r>
              <a:rPr lang="en-US" dirty="0" err="1" smtClean="0">
                <a:latin typeface="Courier New" pitchFamily="49" charset="0"/>
              </a:rPr>
              <a:t>edx</a:t>
            </a:r>
            <a:r>
              <a:rPr lang="en-US" dirty="0" smtClean="0">
                <a:latin typeface="Courier New" pitchFamily="49" charset="0"/>
              </a:rPr>
              <a:t>), %</a:t>
            </a:r>
            <a:r>
              <a:rPr lang="en-US" dirty="0" err="1" smtClean="0">
                <a:latin typeface="Courier New" pitchFamily="49" charset="0"/>
              </a:rPr>
              <a:t>eax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addl</a:t>
            </a:r>
            <a:r>
              <a:rPr lang="en-US" dirty="0" smtClean="0">
                <a:latin typeface="Courier New" pitchFamily="49" charset="0"/>
              </a:rPr>
              <a:t>	 $4, %</a:t>
            </a:r>
            <a:r>
              <a:rPr lang="en-US" dirty="0" err="1" smtClean="0">
                <a:latin typeface="Courier New" pitchFamily="49" charset="0"/>
              </a:rPr>
              <a:t>edx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testl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%</a:t>
            </a:r>
            <a:r>
              <a:rPr lang="en-US" dirty="0" err="1" smtClean="0">
                <a:latin typeface="Courier New" pitchFamily="49" charset="0"/>
              </a:rPr>
              <a:t>eax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eax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je	.L13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280582" name="Text Box 6"/>
          <p:cNvSpPr txBox="1">
            <a:spLocks noChangeArrowheads="1"/>
          </p:cNvSpPr>
          <p:nvPr/>
        </p:nvSpPr>
        <p:spPr bwMode="auto">
          <a:xfrm>
            <a:off x="3810000" y="1981200"/>
            <a:ext cx="5099050" cy="3693319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len2: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pushl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ebp</a:t>
            </a:r>
            <a:r>
              <a:rPr lang="en-US" dirty="0" smtClean="0">
                <a:latin typeface="Courier New" pitchFamily="49" charset="0"/>
              </a:rPr>
              <a:t>	# Save %</a:t>
            </a:r>
            <a:r>
              <a:rPr lang="en-US" dirty="0" err="1" smtClean="0">
                <a:latin typeface="Courier New" pitchFamily="49" charset="0"/>
              </a:rPr>
              <a:t>ebp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rrmovl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esp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ebp</a:t>
            </a:r>
            <a:r>
              <a:rPr lang="en-US" dirty="0" smtClean="0">
                <a:latin typeface="Courier New" pitchFamily="49" charset="0"/>
              </a:rPr>
              <a:t>	# New FP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pushl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esi</a:t>
            </a:r>
            <a:r>
              <a:rPr lang="en-US" dirty="0" smtClean="0">
                <a:latin typeface="Courier New" pitchFamily="49" charset="0"/>
              </a:rPr>
              <a:t>   	# Save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irmovl</a:t>
            </a:r>
            <a:r>
              <a:rPr lang="en-US" dirty="0" smtClean="0">
                <a:latin typeface="Courier New" pitchFamily="49" charset="0"/>
              </a:rPr>
              <a:t> $4, %</a:t>
            </a:r>
            <a:r>
              <a:rPr lang="en-US" dirty="0" err="1" smtClean="0">
                <a:latin typeface="Courier New" pitchFamily="49" charset="0"/>
              </a:rPr>
              <a:t>esi</a:t>
            </a:r>
            <a:r>
              <a:rPr lang="en-US" dirty="0" smtClean="0">
                <a:latin typeface="Courier New" pitchFamily="49" charset="0"/>
              </a:rPr>
              <a:t>	# Constant 4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pushl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edi</a:t>
            </a:r>
            <a:r>
              <a:rPr lang="en-US" dirty="0" smtClean="0">
                <a:latin typeface="Courier New" pitchFamily="49" charset="0"/>
              </a:rPr>
              <a:t>	# Save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irmovl</a:t>
            </a:r>
            <a:r>
              <a:rPr lang="en-US" dirty="0" smtClean="0">
                <a:latin typeface="Courier New" pitchFamily="49" charset="0"/>
              </a:rPr>
              <a:t> $1, %</a:t>
            </a:r>
            <a:r>
              <a:rPr lang="en-US" dirty="0" err="1" smtClean="0">
                <a:latin typeface="Courier New" pitchFamily="49" charset="0"/>
              </a:rPr>
              <a:t>edi</a:t>
            </a:r>
            <a:r>
              <a:rPr lang="en-US" dirty="0" smtClean="0">
                <a:latin typeface="Courier New" pitchFamily="49" charset="0"/>
              </a:rPr>
              <a:t>	# Constant 1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mrmovl</a:t>
            </a:r>
            <a:r>
              <a:rPr lang="en-US" dirty="0" smtClean="0">
                <a:latin typeface="Courier New" pitchFamily="49" charset="0"/>
              </a:rPr>
              <a:t> 8(%</a:t>
            </a:r>
            <a:r>
              <a:rPr lang="en-US" dirty="0" err="1" smtClean="0">
                <a:latin typeface="Courier New" pitchFamily="49" charset="0"/>
              </a:rPr>
              <a:t>ebp</a:t>
            </a:r>
            <a:r>
              <a:rPr lang="en-US" dirty="0" smtClean="0">
                <a:latin typeface="Courier New" pitchFamily="49" charset="0"/>
              </a:rPr>
              <a:t>), %</a:t>
            </a:r>
            <a:r>
              <a:rPr lang="en-US" dirty="0" err="1" smtClean="0">
                <a:latin typeface="Courier New" pitchFamily="49" charset="0"/>
              </a:rPr>
              <a:t>edx</a:t>
            </a:r>
            <a:r>
              <a:rPr lang="en-US" dirty="0" smtClean="0">
                <a:latin typeface="Courier New" pitchFamily="49" charset="0"/>
              </a:rPr>
              <a:t>	# Get a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irmovl</a:t>
            </a:r>
            <a:r>
              <a:rPr lang="en-US" dirty="0" smtClean="0">
                <a:latin typeface="Courier New" pitchFamily="49" charset="0"/>
              </a:rPr>
              <a:t> $0, %</a:t>
            </a:r>
            <a:r>
              <a:rPr lang="en-US" dirty="0" err="1" smtClean="0">
                <a:latin typeface="Courier New" pitchFamily="49" charset="0"/>
              </a:rPr>
              <a:t>ecx</a:t>
            </a:r>
            <a:r>
              <a:rPr lang="en-US" dirty="0" smtClean="0">
                <a:latin typeface="Courier New" pitchFamily="49" charset="0"/>
              </a:rPr>
              <a:t>		# </a:t>
            </a:r>
            <a:r>
              <a:rPr lang="en-US" dirty="0" err="1" smtClean="0">
                <a:latin typeface="Courier New" pitchFamily="49" charset="0"/>
              </a:rPr>
              <a:t>len</a:t>
            </a:r>
            <a:r>
              <a:rPr lang="en-US" dirty="0" smtClean="0">
                <a:latin typeface="Courier New" pitchFamily="49" charset="0"/>
              </a:rPr>
              <a:t> = 0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mrmovl</a:t>
            </a:r>
            <a:r>
              <a:rPr lang="en-US" dirty="0" smtClean="0">
                <a:latin typeface="Courier New" pitchFamily="49" charset="0"/>
              </a:rPr>
              <a:t> (%</a:t>
            </a:r>
            <a:r>
              <a:rPr lang="en-US" dirty="0" err="1" smtClean="0">
                <a:latin typeface="Courier New" pitchFamily="49" charset="0"/>
              </a:rPr>
              <a:t>edx</a:t>
            </a:r>
            <a:r>
              <a:rPr lang="en-US" dirty="0" smtClean="0">
                <a:latin typeface="Courier New" pitchFamily="49" charset="0"/>
              </a:rPr>
              <a:t>), %</a:t>
            </a:r>
            <a:r>
              <a:rPr lang="en-US" dirty="0" err="1" smtClean="0">
                <a:latin typeface="Courier New" pitchFamily="49" charset="0"/>
              </a:rPr>
              <a:t>eax</a:t>
            </a:r>
            <a:r>
              <a:rPr lang="en-US" dirty="0" smtClean="0">
                <a:latin typeface="Courier New" pitchFamily="49" charset="0"/>
              </a:rPr>
              <a:t>		# Get *a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addl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esi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edx</a:t>
            </a:r>
            <a:r>
              <a:rPr lang="en-US" dirty="0" smtClean="0">
                <a:latin typeface="Courier New" pitchFamily="49" charset="0"/>
              </a:rPr>
              <a:t>		# a++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andl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eax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eax</a:t>
            </a:r>
            <a:r>
              <a:rPr lang="en-US" dirty="0" smtClean="0">
                <a:latin typeface="Courier New" pitchFamily="49" charset="0"/>
              </a:rPr>
              <a:t>		# Test *a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je Done     # If zero, </a:t>
            </a:r>
            <a:r>
              <a:rPr lang="en-US" dirty="0" err="1" smtClean="0">
                <a:latin typeface="Courier New" pitchFamily="49" charset="0"/>
              </a:rPr>
              <a:t>goto</a:t>
            </a:r>
            <a:r>
              <a:rPr lang="en-US" dirty="0" smtClean="0">
                <a:latin typeface="Courier New" pitchFamily="49" charset="0"/>
              </a:rPr>
              <a:t> Done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74650" y="5861050"/>
            <a:ext cx="4108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marL="742950" marR="0" lvl="1" indent="-244475" algn="l" defTabSz="912813" rtl="0" eaLnBrk="1" fontAlgn="base" latinLnBrk="0" hangingPunct="1">
              <a:lnSpc>
                <a:spcPct val="100000"/>
              </a:lnSpc>
              <a:spcBef>
                <a:spcPct val="25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lang="en-US" kern="0" dirty="0" smtClean="0">
                <a:latin typeface="+mn-lt"/>
              </a:rPr>
              <a:t>Need constants 1 &amp; 4</a:t>
            </a:r>
          </a:p>
          <a:p>
            <a:pPr marL="742950" marR="0" lvl="1" indent="-244475" algn="l" defTabSz="912813" rtl="0" eaLnBrk="1" fontAlgn="base" latinLnBrk="0" hangingPunct="1">
              <a:lnSpc>
                <a:spcPct val="100000"/>
              </a:lnSpc>
              <a:spcBef>
                <a:spcPct val="25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Store</a:t>
            </a:r>
            <a:r>
              <a:rPr kumimoji="0" lang="en-US" sz="18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in </a:t>
            </a:r>
            <a:r>
              <a:rPr kumimoji="0" lang="en-US" sz="1800" b="1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callee</a:t>
            </a:r>
            <a:r>
              <a:rPr kumimoji="0" lang="en-US" sz="18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-save registers</a:t>
            </a: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191000" y="5861050"/>
            <a:ext cx="4108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marL="742950" marR="0" lvl="1" indent="-244475" algn="l" defTabSz="912813" rtl="0" eaLnBrk="1" fontAlgn="base" latinLnBrk="0" hangingPunct="1">
              <a:lnSpc>
                <a:spcPct val="100000"/>
              </a:lnSpc>
              <a:spcBef>
                <a:spcPct val="25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Use 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andl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to test register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 Code Generation Example </a:t>
            </a:r>
            <a:r>
              <a:rPr lang="en-US" dirty="0" smtClean="0"/>
              <a:t>#4</a:t>
            </a:r>
            <a:endParaRPr lang="en-US" dirty="0"/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219200"/>
            <a:ext cx="4070350" cy="457200"/>
          </a:xfrm>
        </p:spPr>
        <p:txBody>
          <a:bodyPr/>
          <a:lstStyle/>
          <a:p>
            <a:pPr marL="0" indent="0"/>
            <a:r>
              <a:rPr lang="en-US" sz="2000" dirty="0"/>
              <a:t>IA32 Code</a:t>
            </a:r>
          </a:p>
          <a:p>
            <a:pPr lvl="1"/>
            <a:r>
              <a:rPr lang="en-US" sz="1800" dirty="0" smtClean="0"/>
              <a:t>Loop &amp; Exit</a:t>
            </a:r>
            <a:endParaRPr lang="en-US" sz="1800" dirty="0"/>
          </a:p>
        </p:txBody>
      </p:sp>
      <p:sp>
        <p:nvSpPr>
          <p:cNvPr id="28160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/>
            <a:r>
              <a:rPr lang="en-US" sz="2000" dirty="0"/>
              <a:t>Y86 Code</a:t>
            </a:r>
          </a:p>
          <a:p>
            <a:pPr lvl="1"/>
            <a:r>
              <a:rPr lang="en-US" sz="1800" dirty="0" smtClean="0"/>
              <a:t>Loop &amp; Exit</a:t>
            </a:r>
            <a:endParaRPr lang="en-US" sz="1800" dirty="0"/>
          </a:p>
        </p:txBody>
      </p:sp>
      <p:sp>
        <p:nvSpPr>
          <p:cNvPr id="281605" name="Text Box 5"/>
          <p:cNvSpPr txBox="1">
            <a:spLocks noChangeArrowheads="1"/>
          </p:cNvSpPr>
          <p:nvPr/>
        </p:nvSpPr>
        <p:spPr bwMode="auto">
          <a:xfrm>
            <a:off x="228600" y="1981200"/>
            <a:ext cx="3048000" cy="4247317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.L11:</a:t>
            </a: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incl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%</a:t>
            </a:r>
            <a:r>
              <a:rPr lang="en-US" dirty="0" err="1" smtClean="0">
                <a:latin typeface="Courier New" pitchFamily="49" charset="0"/>
              </a:rPr>
              <a:t>ecx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movl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(%</a:t>
            </a:r>
            <a:r>
              <a:rPr lang="en-US" dirty="0" err="1" smtClean="0">
                <a:latin typeface="Courier New" pitchFamily="49" charset="0"/>
              </a:rPr>
              <a:t>edx</a:t>
            </a:r>
            <a:r>
              <a:rPr lang="en-US" dirty="0" smtClean="0">
                <a:latin typeface="Courier New" pitchFamily="49" charset="0"/>
              </a:rPr>
              <a:t>), %</a:t>
            </a:r>
            <a:r>
              <a:rPr lang="en-US" dirty="0" err="1" smtClean="0">
                <a:latin typeface="Courier New" pitchFamily="49" charset="0"/>
              </a:rPr>
              <a:t>eax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addl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$4, %</a:t>
            </a:r>
            <a:r>
              <a:rPr lang="en-US" dirty="0" err="1" smtClean="0">
                <a:latin typeface="Courier New" pitchFamily="49" charset="0"/>
              </a:rPr>
              <a:t>edx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testl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%</a:t>
            </a:r>
            <a:r>
              <a:rPr lang="en-US" dirty="0" err="1" smtClean="0">
                <a:latin typeface="Courier New" pitchFamily="49" charset="0"/>
              </a:rPr>
              <a:t>eax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eax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jne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.L11</a:t>
            </a: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>
                <a:latin typeface="Courier New" pitchFamily="49" charset="0"/>
              </a:rPr>
              <a:t>.L13:</a:t>
            </a: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dirty="0" err="1">
                <a:latin typeface="Courier New" pitchFamily="49" charset="0"/>
              </a:rPr>
              <a:t>movl</a:t>
            </a:r>
            <a:r>
              <a:rPr lang="en-US" dirty="0">
                <a:latin typeface="Courier New" pitchFamily="49" charset="0"/>
              </a:rPr>
              <a:t> %</a:t>
            </a:r>
            <a:r>
              <a:rPr lang="en-US" dirty="0" err="1">
                <a:latin typeface="Courier New" pitchFamily="49" charset="0"/>
              </a:rPr>
              <a:t>ecx</a:t>
            </a:r>
            <a:r>
              <a:rPr lang="en-US" dirty="0">
                <a:latin typeface="Courier New" pitchFamily="49" charset="0"/>
              </a:rPr>
              <a:t>, %</a:t>
            </a:r>
            <a:r>
              <a:rPr lang="en-US" dirty="0" err="1">
                <a:latin typeface="Courier New" pitchFamily="49" charset="0"/>
              </a:rPr>
              <a:t>eax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>
                <a:latin typeface="Courier New" pitchFamily="49" charset="0"/>
              </a:rPr>
              <a:t>	leave</a:t>
            </a: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>
                <a:latin typeface="Courier New" pitchFamily="49" charset="0"/>
              </a:rPr>
              <a:t>	ret</a:t>
            </a: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endParaRPr lang="en-US" dirty="0">
              <a:latin typeface="Courier New" pitchFamily="49" charset="0"/>
            </a:endParaRPr>
          </a:p>
        </p:txBody>
      </p:sp>
      <p:sp>
        <p:nvSpPr>
          <p:cNvPr id="281606" name="Text Box 6"/>
          <p:cNvSpPr txBox="1">
            <a:spLocks noChangeArrowheads="1"/>
          </p:cNvSpPr>
          <p:nvPr/>
        </p:nvSpPr>
        <p:spPr bwMode="auto">
          <a:xfrm>
            <a:off x="3657600" y="1981200"/>
            <a:ext cx="5251450" cy="4247317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Loop: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addl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edi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ecx</a:t>
            </a:r>
            <a:r>
              <a:rPr lang="en-US" dirty="0" smtClean="0">
                <a:latin typeface="Courier New" pitchFamily="49" charset="0"/>
              </a:rPr>
              <a:t>		# </a:t>
            </a:r>
            <a:r>
              <a:rPr lang="en-US" dirty="0" err="1" smtClean="0">
                <a:latin typeface="Courier New" pitchFamily="49" charset="0"/>
              </a:rPr>
              <a:t>len</a:t>
            </a:r>
            <a:r>
              <a:rPr lang="en-US" dirty="0" smtClean="0">
                <a:latin typeface="Courier New" pitchFamily="49" charset="0"/>
              </a:rPr>
              <a:t>++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mrmovl</a:t>
            </a:r>
            <a:r>
              <a:rPr lang="en-US" dirty="0" smtClean="0">
                <a:latin typeface="Courier New" pitchFamily="49" charset="0"/>
              </a:rPr>
              <a:t> (%</a:t>
            </a:r>
            <a:r>
              <a:rPr lang="en-US" dirty="0" err="1" smtClean="0">
                <a:latin typeface="Courier New" pitchFamily="49" charset="0"/>
              </a:rPr>
              <a:t>edx</a:t>
            </a:r>
            <a:r>
              <a:rPr lang="en-US" dirty="0" smtClean="0">
                <a:latin typeface="Courier New" pitchFamily="49" charset="0"/>
              </a:rPr>
              <a:t>), %</a:t>
            </a:r>
            <a:r>
              <a:rPr lang="en-US" dirty="0" err="1" smtClean="0">
                <a:latin typeface="Courier New" pitchFamily="49" charset="0"/>
              </a:rPr>
              <a:t>eax</a:t>
            </a:r>
            <a:r>
              <a:rPr lang="en-US" dirty="0" smtClean="0">
                <a:latin typeface="Courier New" pitchFamily="49" charset="0"/>
              </a:rPr>
              <a:t>		# Get *a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addl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esi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edx</a:t>
            </a:r>
            <a:r>
              <a:rPr lang="en-US" dirty="0" smtClean="0">
                <a:latin typeface="Courier New" pitchFamily="49" charset="0"/>
              </a:rPr>
              <a:t>		# a++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andl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eax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eax</a:t>
            </a:r>
            <a:r>
              <a:rPr lang="en-US" dirty="0" smtClean="0">
                <a:latin typeface="Courier New" pitchFamily="49" charset="0"/>
              </a:rPr>
              <a:t>		# Test *a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jne</a:t>
            </a:r>
            <a:r>
              <a:rPr lang="en-US" dirty="0" smtClean="0">
                <a:latin typeface="Courier New" pitchFamily="49" charset="0"/>
              </a:rPr>
              <a:t> Loop   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 # If !0, </a:t>
            </a:r>
            <a:r>
              <a:rPr lang="en-US" dirty="0" err="1" smtClean="0">
                <a:latin typeface="Courier New" pitchFamily="49" charset="0"/>
              </a:rPr>
              <a:t>goto</a:t>
            </a:r>
            <a:r>
              <a:rPr lang="en-US" dirty="0" smtClean="0">
                <a:latin typeface="Courier New" pitchFamily="49" charset="0"/>
              </a:rPr>
              <a:t> Loop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Done: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dirty="0" err="1">
                <a:latin typeface="Courier New" pitchFamily="49" charset="0"/>
              </a:rPr>
              <a:t>rrmovl</a:t>
            </a:r>
            <a:r>
              <a:rPr lang="en-US" dirty="0">
                <a:latin typeface="Courier New" pitchFamily="49" charset="0"/>
              </a:rPr>
              <a:t> %</a:t>
            </a:r>
            <a:r>
              <a:rPr lang="en-US" dirty="0" err="1">
                <a:latin typeface="Courier New" pitchFamily="49" charset="0"/>
              </a:rPr>
              <a:t>ecx</a:t>
            </a:r>
            <a:r>
              <a:rPr lang="en-US" dirty="0">
                <a:latin typeface="Courier New" pitchFamily="49" charset="0"/>
              </a:rPr>
              <a:t>, %</a:t>
            </a:r>
            <a:r>
              <a:rPr lang="en-US" dirty="0" err="1">
                <a:latin typeface="Courier New" pitchFamily="49" charset="0"/>
              </a:rPr>
              <a:t>eax</a:t>
            </a:r>
            <a:r>
              <a:rPr lang="en-US" dirty="0">
                <a:latin typeface="Courier New" pitchFamily="49" charset="0"/>
              </a:rPr>
              <a:t>	# return </a:t>
            </a:r>
            <a:r>
              <a:rPr lang="en-US" dirty="0" err="1">
                <a:latin typeface="Courier New" pitchFamily="49" charset="0"/>
              </a:rPr>
              <a:t>len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dirty="0" err="1">
                <a:latin typeface="Courier New" pitchFamily="49" charset="0"/>
              </a:rPr>
              <a:t>popl</a:t>
            </a:r>
            <a:r>
              <a:rPr lang="en-US" dirty="0">
                <a:latin typeface="Courier New" pitchFamily="49" charset="0"/>
              </a:rPr>
              <a:t> %</a:t>
            </a:r>
            <a:r>
              <a:rPr lang="en-US" dirty="0" err="1">
                <a:latin typeface="Courier New" pitchFamily="49" charset="0"/>
              </a:rPr>
              <a:t>edi</a:t>
            </a:r>
            <a:r>
              <a:rPr lang="en-US" dirty="0">
                <a:latin typeface="Courier New" pitchFamily="49" charset="0"/>
              </a:rPr>
              <a:t>    # Restore %</a:t>
            </a:r>
            <a:r>
              <a:rPr lang="en-US" dirty="0" err="1">
                <a:latin typeface="Courier New" pitchFamily="49" charset="0"/>
              </a:rPr>
              <a:t>edi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dirty="0" err="1">
                <a:latin typeface="Courier New" pitchFamily="49" charset="0"/>
              </a:rPr>
              <a:t>popl</a:t>
            </a:r>
            <a:r>
              <a:rPr lang="en-US" dirty="0">
                <a:latin typeface="Courier New" pitchFamily="49" charset="0"/>
              </a:rPr>
              <a:t> %</a:t>
            </a:r>
            <a:r>
              <a:rPr lang="en-US" dirty="0" err="1">
                <a:latin typeface="Courier New" pitchFamily="49" charset="0"/>
              </a:rPr>
              <a:t>esi</a:t>
            </a:r>
            <a:r>
              <a:rPr lang="en-US" dirty="0">
                <a:latin typeface="Courier New" pitchFamily="49" charset="0"/>
              </a:rPr>
              <a:t>    # Restore %</a:t>
            </a:r>
            <a:r>
              <a:rPr lang="en-US" dirty="0" err="1">
                <a:latin typeface="Courier New" pitchFamily="49" charset="0"/>
              </a:rPr>
              <a:t>esi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dirty="0" err="1">
                <a:latin typeface="Courier New" pitchFamily="49" charset="0"/>
              </a:rPr>
              <a:t>rrmovl</a:t>
            </a:r>
            <a:r>
              <a:rPr lang="en-US" dirty="0">
                <a:latin typeface="Courier New" pitchFamily="49" charset="0"/>
              </a:rPr>
              <a:t> %</a:t>
            </a:r>
            <a:r>
              <a:rPr lang="en-US" dirty="0" err="1">
                <a:latin typeface="Courier New" pitchFamily="49" charset="0"/>
              </a:rPr>
              <a:t>ebp</a:t>
            </a:r>
            <a:r>
              <a:rPr lang="en-US" dirty="0">
                <a:latin typeface="Courier New" pitchFamily="49" charset="0"/>
              </a:rPr>
              <a:t>, %</a:t>
            </a:r>
            <a:r>
              <a:rPr lang="en-US" dirty="0" err="1">
                <a:latin typeface="Courier New" pitchFamily="49" charset="0"/>
              </a:rPr>
              <a:t>esp</a:t>
            </a:r>
            <a:r>
              <a:rPr lang="en-US" dirty="0">
                <a:latin typeface="Courier New" pitchFamily="49" charset="0"/>
              </a:rPr>
              <a:t> # Restore SP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dirty="0" err="1">
                <a:latin typeface="Courier New" pitchFamily="49" charset="0"/>
              </a:rPr>
              <a:t>popl</a:t>
            </a:r>
            <a:r>
              <a:rPr lang="en-US" dirty="0">
                <a:latin typeface="Courier New" pitchFamily="49" charset="0"/>
              </a:rPr>
              <a:t> %</a:t>
            </a:r>
            <a:r>
              <a:rPr lang="en-US" dirty="0" err="1">
                <a:latin typeface="Courier New" pitchFamily="49" charset="0"/>
              </a:rPr>
              <a:t>ebp</a:t>
            </a:r>
            <a:r>
              <a:rPr lang="en-US" dirty="0">
                <a:latin typeface="Courier New" pitchFamily="49" charset="0"/>
              </a:rPr>
              <a:t>         # Restore FP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dirty="0" smtClean="0">
                <a:latin typeface="Courier New" pitchFamily="49" charset="0"/>
              </a:rPr>
              <a:t>ret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endParaRPr lang="en-US" dirty="0">
              <a:latin typeface="Courier New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 Code Generation Example </a:t>
            </a:r>
            <a:r>
              <a:rPr lang="en-US" dirty="0" smtClean="0"/>
              <a:t>#5</a:t>
            </a:r>
            <a:endParaRPr lang="en-US" dirty="0"/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219200"/>
            <a:ext cx="4070350" cy="457200"/>
          </a:xfrm>
        </p:spPr>
        <p:txBody>
          <a:bodyPr/>
          <a:lstStyle/>
          <a:p>
            <a:pPr marL="0" indent="0"/>
            <a:r>
              <a:rPr lang="en-US" sz="2000" dirty="0"/>
              <a:t>IA32 Code</a:t>
            </a:r>
          </a:p>
          <a:p>
            <a:pPr lvl="1"/>
            <a:r>
              <a:rPr lang="en-US" sz="1800" dirty="0" smtClean="0"/>
              <a:t>Finish</a:t>
            </a:r>
            <a:endParaRPr lang="en-US" sz="1800" dirty="0"/>
          </a:p>
        </p:txBody>
      </p:sp>
      <p:sp>
        <p:nvSpPr>
          <p:cNvPr id="28160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/>
            <a:r>
              <a:rPr lang="en-US" sz="2000" dirty="0"/>
              <a:t>Y86 Code</a:t>
            </a:r>
          </a:p>
          <a:p>
            <a:pPr lvl="1"/>
            <a:r>
              <a:rPr lang="en-US" sz="1800" dirty="0" smtClean="0"/>
              <a:t>Finish</a:t>
            </a:r>
            <a:endParaRPr lang="en-US" sz="1800" dirty="0"/>
          </a:p>
        </p:txBody>
      </p:sp>
      <p:sp>
        <p:nvSpPr>
          <p:cNvPr id="281605" name="Text Box 5"/>
          <p:cNvSpPr txBox="1">
            <a:spLocks noChangeArrowheads="1"/>
          </p:cNvSpPr>
          <p:nvPr/>
        </p:nvSpPr>
        <p:spPr bwMode="auto">
          <a:xfrm>
            <a:off x="228600" y="1981200"/>
            <a:ext cx="3048000" cy="2031325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.L13:</a:t>
            </a: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movl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%</a:t>
            </a:r>
            <a:r>
              <a:rPr lang="en-US" dirty="0" err="1" smtClean="0">
                <a:latin typeface="Courier New" pitchFamily="49" charset="0"/>
              </a:rPr>
              <a:t>ecx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eax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leave</a:t>
            </a: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ret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281606" name="Text Box 6"/>
          <p:cNvSpPr txBox="1">
            <a:spLocks noChangeArrowheads="1"/>
          </p:cNvSpPr>
          <p:nvPr/>
        </p:nvSpPr>
        <p:spPr bwMode="auto">
          <a:xfrm>
            <a:off x="3657600" y="1981200"/>
            <a:ext cx="5175250" cy="2031325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Done: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rrmovl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ecx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eax</a:t>
            </a:r>
            <a:r>
              <a:rPr lang="en-US" dirty="0" smtClean="0">
                <a:latin typeface="Courier New" pitchFamily="49" charset="0"/>
              </a:rPr>
              <a:t>	# return </a:t>
            </a:r>
            <a:r>
              <a:rPr lang="en-US" dirty="0" err="1" smtClean="0">
                <a:latin typeface="Courier New" pitchFamily="49" charset="0"/>
              </a:rPr>
              <a:t>len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popl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edi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   # Restore %</a:t>
            </a:r>
            <a:r>
              <a:rPr lang="en-US" dirty="0" err="1" smtClean="0">
                <a:latin typeface="Courier New" pitchFamily="49" charset="0"/>
              </a:rPr>
              <a:t>edi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popl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esi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   # Restore %</a:t>
            </a:r>
            <a:r>
              <a:rPr lang="en-US" dirty="0" err="1" smtClean="0">
                <a:latin typeface="Courier New" pitchFamily="49" charset="0"/>
              </a:rPr>
              <a:t>esi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rrmovl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ebp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esp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# Restore SP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popl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ebp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        # Restore FP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ret</a:t>
            </a:r>
            <a:endParaRPr lang="en-US" dirty="0">
              <a:latin typeface="Courier New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 </a:t>
            </a:r>
            <a:r>
              <a:rPr lang="en-US" dirty="0" smtClean="0"/>
              <a:t>Sample Program Structure #1</a:t>
            </a:r>
            <a:endParaRPr lang="en-US" dirty="0"/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38800" y="1295400"/>
            <a:ext cx="3327400" cy="5213350"/>
          </a:xfrm>
        </p:spPr>
        <p:txBody>
          <a:bodyPr/>
          <a:lstStyle/>
          <a:p>
            <a:pPr lvl="1"/>
            <a:r>
              <a:rPr lang="en-US" dirty="0"/>
              <a:t>Program starts at address 0</a:t>
            </a:r>
          </a:p>
          <a:p>
            <a:pPr lvl="1"/>
            <a:r>
              <a:rPr lang="en-US" dirty="0"/>
              <a:t>Must set up </a:t>
            </a:r>
            <a:r>
              <a:rPr lang="en-US" dirty="0" smtClean="0"/>
              <a:t>stack</a:t>
            </a:r>
          </a:p>
          <a:p>
            <a:pPr lvl="2"/>
            <a:r>
              <a:rPr lang="en-US" dirty="0" smtClean="0"/>
              <a:t>Where located</a:t>
            </a:r>
          </a:p>
          <a:p>
            <a:pPr lvl="2"/>
            <a:r>
              <a:rPr lang="en-US" dirty="0" smtClean="0"/>
              <a:t>Pointer values</a:t>
            </a:r>
            <a:endParaRPr lang="en-US" dirty="0"/>
          </a:p>
          <a:p>
            <a:pPr lvl="2"/>
            <a:r>
              <a:rPr lang="en-US" dirty="0"/>
              <a:t>Make sure don’t overwrite code!</a:t>
            </a:r>
          </a:p>
          <a:p>
            <a:pPr lvl="1"/>
            <a:r>
              <a:rPr lang="en-US" dirty="0"/>
              <a:t>Must initialize </a:t>
            </a:r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282630" name="Text Box 6"/>
          <p:cNvSpPr txBox="1">
            <a:spLocks noChangeArrowheads="1"/>
          </p:cNvSpPr>
          <p:nvPr/>
        </p:nvSpPr>
        <p:spPr bwMode="auto">
          <a:xfrm>
            <a:off x="228600" y="990600"/>
            <a:ext cx="5937250" cy="5355312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init:	# Initialization	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dirty="0" smtClean="0">
                <a:latin typeface="Courier New" pitchFamily="49" charset="0"/>
              </a:rPr>
              <a:t>. . .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dirty="0" smtClean="0">
                <a:latin typeface="Courier New" pitchFamily="49" charset="0"/>
              </a:rPr>
              <a:t>call Main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dirty="0" smtClean="0">
                <a:latin typeface="Courier New" pitchFamily="49" charset="0"/>
              </a:rPr>
              <a:t>halt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.align 4 	# Program data	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array: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. . .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Main:	# Main function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. . .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dirty="0" smtClean="0">
                <a:latin typeface="Courier New" pitchFamily="49" charset="0"/>
              </a:rPr>
              <a:t>call len2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  . . .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len2:	# Length function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. . .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.pos 0x100	# Placement of stack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Stack:</a:t>
            </a:r>
            <a:r>
              <a:rPr lang="en-US" dirty="0">
                <a:latin typeface="Courier New" pitchFamily="49" charset="0"/>
              </a:rPr>
              <a:t>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Hardware Architecture</a:t>
            </a:r>
            <a:r>
              <a:rPr lang="en-US" sz="3600" dirty="0"/>
              <a:t> </a:t>
            </a:r>
            <a:r>
              <a:rPr lang="en-US" sz="3600" dirty="0" smtClean="0"/>
              <a:t>- using Y86 ISA</a:t>
            </a:r>
            <a:endParaRPr lang="en-US" sz="3600" dirty="0"/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 learning aspects of hardware architecture design, we’ll be using the </a:t>
            </a:r>
            <a:r>
              <a:rPr lang="en-US" dirty="0"/>
              <a:t>Y86 </a:t>
            </a:r>
            <a:r>
              <a:rPr lang="en-US" dirty="0" smtClean="0"/>
              <a:t>ISA</a:t>
            </a:r>
          </a:p>
          <a:p>
            <a:pPr lvl="1"/>
            <a:r>
              <a:rPr lang="en-US" dirty="0" smtClean="0"/>
              <a:t>x86 is a CISC language</a:t>
            </a:r>
          </a:p>
          <a:p>
            <a:pPr lvl="2"/>
            <a:r>
              <a:rPr lang="en-US" dirty="0" smtClean="0"/>
              <a:t>too complex for educational purposes</a:t>
            </a:r>
            <a:endParaRPr lang="en-US" dirty="0"/>
          </a:p>
          <a:p>
            <a:pPr lvl="3"/>
            <a:endParaRPr lang="en-US" sz="800" dirty="0" smtClean="0"/>
          </a:p>
          <a:p>
            <a:r>
              <a:rPr lang="en-US" dirty="0"/>
              <a:t>Y86 Instruction Set Architecture</a:t>
            </a:r>
          </a:p>
          <a:p>
            <a:pPr lvl="1"/>
            <a:r>
              <a:rPr lang="en-US" dirty="0"/>
              <a:t>a pseudo-language based on x86  (IA-32)</a:t>
            </a:r>
          </a:p>
          <a:p>
            <a:pPr lvl="1"/>
            <a:r>
              <a:rPr lang="en-US" dirty="0" smtClean="0"/>
              <a:t>similar state, but simpler set of instructions</a:t>
            </a:r>
            <a:endParaRPr lang="en-US" dirty="0"/>
          </a:p>
          <a:p>
            <a:pPr lvl="1"/>
            <a:r>
              <a:rPr lang="en-US" dirty="0"/>
              <a:t>simpler instruction </a:t>
            </a:r>
            <a:r>
              <a:rPr lang="en-US" dirty="0" smtClean="0"/>
              <a:t>formats and addressing modes</a:t>
            </a:r>
            <a:endParaRPr lang="en-US" dirty="0"/>
          </a:p>
          <a:p>
            <a:pPr lvl="1"/>
            <a:r>
              <a:rPr lang="en-US" dirty="0" smtClean="0"/>
              <a:t>more RISC-like ISA than IA-32</a:t>
            </a:r>
            <a:endParaRPr lang="en-US" dirty="0"/>
          </a:p>
          <a:p>
            <a:pPr lvl="3"/>
            <a:endParaRPr lang="en-US" sz="800" dirty="0"/>
          </a:p>
          <a:p>
            <a:r>
              <a:rPr lang="en-US" dirty="0"/>
              <a:t>Format</a:t>
            </a:r>
          </a:p>
          <a:p>
            <a:pPr lvl="1"/>
            <a:r>
              <a:rPr lang="en-US" dirty="0"/>
              <a:t>1</a:t>
            </a:r>
            <a:r>
              <a:rPr lang="en-US" dirty="0">
                <a:latin typeface="Arial Black"/>
              </a:rPr>
              <a:t>–</a:t>
            </a:r>
            <a:r>
              <a:rPr lang="en-US" dirty="0"/>
              <a:t>6 bytes of information read from memory</a:t>
            </a:r>
          </a:p>
          <a:p>
            <a:pPr lvl="2"/>
            <a:r>
              <a:rPr lang="en-US" dirty="0" smtClean="0"/>
              <a:t>can </a:t>
            </a:r>
            <a:r>
              <a:rPr lang="en-US" dirty="0"/>
              <a:t>determine instruction length from first byte</a:t>
            </a:r>
          </a:p>
          <a:p>
            <a:pPr marL="906463" lvl="2" indent="0">
              <a:buNone/>
            </a:pPr>
            <a:endParaRPr lang="en-US" dirty="0"/>
          </a:p>
          <a:p>
            <a:pPr lvl="2"/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 Program </a:t>
            </a:r>
            <a:r>
              <a:rPr lang="en-US" dirty="0" smtClean="0"/>
              <a:t>Structure #2</a:t>
            </a:r>
            <a:endParaRPr lang="en-US" dirty="0"/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38800" y="1295400"/>
            <a:ext cx="3327400" cy="5213350"/>
          </a:xfrm>
        </p:spPr>
        <p:txBody>
          <a:bodyPr/>
          <a:lstStyle/>
          <a:p>
            <a:pPr lvl="1"/>
            <a:r>
              <a:rPr lang="en-US" dirty="0"/>
              <a:t>Program starts at address 0</a:t>
            </a:r>
          </a:p>
          <a:p>
            <a:pPr lvl="1"/>
            <a:r>
              <a:rPr lang="en-US" dirty="0"/>
              <a:t>Must set up </a:t>
            </a:r>
            <a:r>
              <a:rPr lang="en-US" dirty="0" smtClean="0"/>
              <a:t>stack</a:t>
            </a:r>
            <a:endParaRPr lang="en-US" dirty="0"/>
          </a:p>
          <a:p>
            <a:pPr lvl="1"/>
            <a:r>
              <a:rPr lang="en-US" dirty="0"/>
              <a:t>Must initialize data</a:t>
            </a:r>
          </a:p>
          <a:p>
            <a:pPr lvl="1"/>
            <a:r>
              <a:rPr lang="en-US" dirty="0"/>
              <a:t>Can use symbolic names</a:t>
            </a:r>
          </a:p>
          <a:p>
            <a:pPr lvl="1"/>
            <a:endParaRPr lang="en-US" dirty="0"/>
          </a:p>
        </p:txBody>
      </p:sp>
      <p:sp>
        <p:nvSpPr>
          <p:cNvPr id="282630" name="Text Box 6"/>
          <p:cNvSpPr txBox="1">
            <a:spLocks noChangeArrowheads="1"/>
          </p:cNvSpPr>
          <p:nvPr/>
        </p:nvSpPr>
        <p:spPr bwMode="auto">
          <a:xfrm>
            <a:off x="228600" y="990600"/>
            <a:ext cx="5715000" cy="3970318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init:	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irmovl</a:t>
            </a:r>
            <a:r>
              <a:rPr lang="en-US" dirty="0" smtClean="0">
                <a:latin typeface="Courier New" pitchFamily="49" charset="0"/>
              </a:rPr>
              <a:t> Stack, %</a:t>
            </a:r>
            <a:r>
              <a:rPr lang="en-US" dirty="0" err="1" smtClean="0">
                <a:latin typeface="Courier New" pitchFamily="49" charset="0"/>
              </a:rPr>
              <a:t>esp</a:t>
            </a:r>
            <a:r>
              <a:rPr lang="en-US" dirty="0" smtClean="0">
                <a:latin typeface="Courier New" pitchFamily="49" charset="0"/>
              </a:rPr>
              <a:t>  # Set up SP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irmovl</a:t>
            </a:r>
            <a:r>
              <a:rPr lang="en-US" dirty="0" smtClean="0">
                <a:latin typeface="Courier New" pitchFamily="49" charset="0"/>
              </a:rPr>
              <a:t> Stack, %</a:t>
            </a:r>
            <a:r>
              <a:rPr lang="en-US" dirty="0" err="1" smtClean="0">
                <a:latin typeface="Courier New" pitchFamily="49" charset="0"/>
              </a:rPr>
              <a:t>ebp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 # Set up FP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call Main           # Execute main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halt                # Terminate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# Array of 4 elements + terminating 0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.align 4 	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array: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dirty="0" smtClean="0">
                <a:latin typeface="Courier New" pitchFamily="49" charset="0"/>
              </a:rPr>
              <a:t>.long 0x000d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.long 0x00c0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.long 0x0b00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.long 0xa000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.long 0</a:t>
            </a:r>
            <a:r>
              <a:rPr lang="en-US" dirty="0">
                <a:latin typeface="Courier New" pitchFamily="49" charset="0"/>
              </a:rPr>
              <a:t>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 Program </a:t>
            </a:r>
            <a:r>
              <a:rPr lang="en-US" dirty="0" smtClean="0"/>
              <a:t>Structure #3</a:t>
            </a:r>
            <a:endParaRPr lang="en-US" dirty="0"/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7050" y="3803650"/>
            <a:ext cx="8439150" cy="2705100"/>
          </a:xfrm>
        </p:spPr>
        <p:txBody>
          <a:bodyPr/>
          <a:lstStyle/>
          <a:p>
            <a:r>
              <a:rPr lang="en-US" dirty="0" smtClean="0"/>
              <a:t>Set up call to len2</a:t>
            </a:r>
          </a:p>
          <a:p>
            <a:pPr lvl="1"/>
            <a:r>
              <a:rPr lang="en-US" dirty="0" smtClean="0"/>
              <a:t>Follow IA32 procedure conventions</a:t>
            </a:r>
          </a:p>
          <a:p>
            <a:pPr lvl="1"/>
            <a:r>
              <a:rPr lang="en-US" dirty="0" smtClean="0"/>
              <a:t>Push array address as argument</a:t>
            </a:r>
          </a:p>
        </p:txBody>
      </p:sp>
      <p:sp>
        <p:nvSpPr>
          <p:cNvPr id="282630" name="Text Box 6"/>
          <p:cNvSpPr txBox="1">
            <a:spLocks noChangeArrowheads="1"/>
          </p:cNvSpPr>
          <p:nvPr/>
        </p:nvSpPr>
        <p:spPr bwMode="auto">
          <a:xfrm>
            <a:off x="228600" y="990600"/>
            <a:ext cx="5715000" cy="2585323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Main:	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pushl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ebp</a:t>
            </a:r>
            <a:r>
              <a:rPr lang="en-US" dirty="0" smtClean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rrmovl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esp,%ebp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irmovl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</a:rPr>
              <a:t>array,%edx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pushl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edx</a:t>
            </a:r>
            <a:r>
              <a:rPr lang="en-US" dirty="0" smtClean="0">
                <a:latin typeface="Courier New" pitchFamily="49" charset="0"/>
              </a:rPr>
              <a:t>      	# Push array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call len2	# Call len2(array)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rrmovl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ebp,%esp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popl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ebp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ret </a:t>
            </a:r>
            <a:r>
              <a:rPr lang="en-US" dirty="0">
                <a:latin typeface="Courier New" pitchFamily="49" charset="0"/>
              </a:rPr>
              <a:t>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Assembling Y86 Program</a:t>
            </a:r>
          </a:p>
        </p:txBody>
      </p:sp>
      <p:sp>
        <p:nvSpPr>
          <p:cNvPr id="28467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290513" y="1828800"/>
            <a:ext cx="8294687" cy="4603750"/>
          </a:xfrm>
        </p:spPr>
        <p:txBody>
          <a:bodyPr/>
          <a:lstStyle/>
          <a:p>
            <a:pPr lvl="1"/>
            <a:r>
              <a:rPr lang="en-US" dirty="0"/>
              <a:t>Generates “object code” file </a:t>
            </a:r>
            <a:r>
              <a:rPr lang="en-US" sz="1800" dirty="0" err="1" smtClean="0">
                <a:latin typeface="Courier New" pitchFamily="49" charset="0"/>
              </a:rPr>
              <a:t>len.yo</a:t>
            </a:r>
            <a:endParaRPr lang="en-US" dirty="0"/>
          </a:p>
          <a:p>
            <a:pPr lvl="2"/>
            <a:r>
              <a:rPr lang="en-US" dirty="0"/>
              <a:t>Actually looks like </a:t>
            </a:r>
            <a:r>
              <a:rPr lang="en-US" dirty="0" err="1"/>
              <a:t>disassembler</a:t>
            </a:r>
            <a:r>
              <a:rPr lang="en-US" dirty="0"/>
              <a:t> output</a:t>
            </a:r>
          </a:p>
        </p:txBody>
      </p:sp>
      <p:sp>
        <p:nvSpPr>
          <p:cNvPr id="284676" name="Text Box 4"/>
          <p:cNvSpPr txBox="1">
            <a:spLocks noChangeArrowheads="1"/>
          </p:cNvSpPr>
          <p:nvPr/>
        </p:nvSpPr>
        <p:spPr bwMode="auto">
          <a:xfrm>
            <a:off x="228600" y="1295400"/>
            <a:ext cx="2971800" cy="369332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err="1">
                <a:latin typeface="Courier New" pitchFamily="49" charset="0"/>
              </a:rPr>
              <a:t>unix</a:t>
            </a:r>
            <a:r>
              <a:rPr lang="en-US" dirty="0">
                <a:latin typeface="Courier New" pitchFamily="49" charset="0"/>
              </a:rPr>
              <a:t>&gt; </a:t>
            </a:r>
            <a:r>
              <a:rPr lang="en-US" dirty="0" err="1">
                <a:latin typeface="Courier New" pitchFamily="49" charset="0"/>
              </a:rPr>
              <a:t>yas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</a:rPr>
              <a:t>len.ys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284677" name="Text Box 5"/>
          <p:cNvSpPr txBox="1">
            <a:spLocks noChangeArrowheads="1"/>
          </p:cNvSpPr>
          <p:nvPr/>
        </p:nvSpPr>
        <p:spPr bwMode="auto">
          <a:xfrm>
            <a:off x="222250" y="2971800"/>
            <a:ext cx="8686800" cy="3108543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0x000:              | 	.pos 0 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0x000: 30f400010000 | init:	</a:t>
            </a:r>
            <a:r>
              <a:rPr lang="en-US" sz="1400" dirty="0" err="1" smtClean="0">
                <a:latin typeface="Courier New" pitchFamily="49" charset="0"/>
              </a:rPr>
              <a:t>irmovl</a:t>
            </a:r>
            <a:r>
              <a:rPr lang="en-US" sz="1400" dirty="0" smtClean="0">
                <a:latin typeface="Courier New" pitchFamily="49" charset="0"/>
              </a:rPr>
              <a:t> Stack, %</a:t>
            </a:r>
            <a:r>
              <a:rPr lang="en-US" sz="1400" dirty="0" err="1" smtClean="0">
                <a:latin typeface="Courier New" pitchFamily="49" charset="0"/>
              </a:rPr>
              <a:t>esp</a:t>
            </a:r>
            <a:r>
              <a:rPr lang="en-US" sz="1400" dirty="0" smtClean="0">
                <a:latin typeface="Courier New" pitchFamily="49" charset="0"/>
              </a:rPr>
              <a:t>  # Set up stack pointer  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0x006: 30f500010000 | 	</a:t>
            </a:r>
            <a:r>
              <a:rPr lang="en-US" sz="1400" dirty="0" err="1" smtClean="0">
                <a:latin typeface="Courier New" pitchFamily="49" charset="0"/>
              </a:rPr>
              <a:t>irmovl</a:t>
            </a:r>
            <a:r>
              <a:rPr lang="en-US" sz="1400" dirty="0" smtClean="0">
                <a:latin typeface="Courier New" pitchFamily="49" charset="0"/>
              </a:rPr>
              <a:t> Stack, %</a:t>
            </a:r>
            <a:r>
              <a:rPr lang="en-US" sz="1400" dirty="0" err="1" smtClean="0">
                <a:latin typeface="Courier New" pitchFamily="49" charset="0"/>
              </a:rPr>
              <a:t>ebp</a:t>
            </a:r>
            <a:r>
              <a:rPr lang="en-US" sz="1400" dirty="0" smtClean="0">
                <a:latin typeface="Courier New" pitchFamily="49" charset="0"/>
              </a:rPr>
              <a:t>  	# Set up base pointer   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0x00c: 8028000000   | 	call Main		# Execute main program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0x011: 00           | 	halt			# Terminate program 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                    | 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                    | # Array of 4 elements + terminating 0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0x014:              | 	.align 4 	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0x014:              | array: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0x014: 0d000000     | 	.long 0x000d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0x018: c0000000     | 	.long 0x00c0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0x01c: 000b0000     | 	.long 0x0b00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0x020: 00a00000     | 	.long 0xa000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0x024: 00000000     | 	.long 0</a:t>
            </a:r>
            <a:endParaRPr lang="en-US" sz="1400" dirty="0">
              <a:latin typeface="Courier New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Simulating Y86 Program</a:t>
            </a:r>
          </a:p>
        </p:txBody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828800"/>
            <a:ext cx="8294687" cy="4603750"/>
          </a:xfrm>
        </p:spPr>
        <p:txBody>
          <a:bodyPr/>
          <a:lstStyle/>
          <a:p>
            <a:pPr lvl="1"/>
            <a:r>
              <a:rPr lang="en-US"/>
              <a:t>Instruction set simulator</a:t>
            </a:r>
          </a:p>
          <a:p>
            <a:pPr lvl="2"/>
            <a:r>
              <a:rPr lang="en-US"/>
              <a:t>Computes effect of each instruction on processor state</a:t>
            </a:r>
          </a:p>
          <a:p>
            <a:pPr lvl="2"/>
            <a:r>
              <a:rPr lang="en-US"/>
              <a:t>Prints changes in state from original</a:t>
            </a:r>
          </a:p>
        </p:txBody>
      </p:sp>
      <p:sp>
        <p:nvSpPr>
          <p:cNvPr id="285700" name="Text Box 4"/>
          <p:cNvSpPr txBox="1">
            <a:spLocks noChangeArrowheads="1"/>
          </p:cNvSpPr>
          <p:nvPr/>
        </p:nvSpPr>
        <p:spPr bwMode="auto">
          <a:xfrm>
            <a:off x="228600" y="1295400"/>
            <a:ext cx="2971800" cy="369332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err="1">
                <a:latin typeface="Courier New" pitchFamily="49" charset="0"/>
              </a:rPr>
              <a:t>unix</a:t>
            </a:r>
            <a:r>
              <a:rPr lang="en-US" dirty="0">
                <a:latin typeface="Courier New" pitchFamily="49" charset="0"/>
              </a:rPr>
              <a:t>&gt; </a:t>
            </a:r>
            <a:r>
              <a:rPr lang="en-US" dirty="0" err="1">
                <a:latin typeface="Courier New" pitchFamily="49" charset="0"/>
              </a:rPr>
              <a:t>yis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</a:rPr>
              <a:t>len.yo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285701" name="Text Box 5"/>
          <p:cNvSpPr txBox="1">
            <a:spLocks noChangeArrowheads="1"/>
          </p:cNvSpPr>
          <p:nvPr/>
        </p:nvSpPr>
        <p:spPr bwMode="auto">
          <a:xfrm>
            <a:off x="685800" y="2971800"/>
            <a:ext cx="7696200" cy="3108543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Stopped in 50 steps at PC = 0x11.  Status 'HLT', CC Z=1 S=0 O=0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Changes to registers: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%</a:t>
            </a:r>
            <a:r>
              <a:rPr lang="en-US" sz="1400" dirty="0" err="1" smtClean="0">
                <a:latin typeface="Courier New" pitchFamily="49" charset="0"/>
              </a:rPr>
              <a:t>eax</a:t>
            </a:r>
            <a:r>
              <a:rPr lang="en-US" sz="1400" dirty="0" smtClean="0">
                <a:latin typeface="Courier New" pitchFamily="49" charset="0"/>
              </a:rPr>
              <a:t>:	0x00000000	</a:t>
            </a:r>
            <a:r>
              <a:rPr lang="en-US" sz="1400" i="1" dirty="0" smtClean="0">
                <a:latin typeface="Courier New" pitchFamily="49" charset="0"/>
              </a:rPr>
              <a:t>0x00000004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%</a:t>
            </a:r>
            <a:r>
              <a:rPr lang="en-US" sz="1400" dirty="0" err="1" smtClean="0">
                <a:latin typeface="Courier New" pitchFamily="49" charset="0"/>
              </a:rPr>
              <a:t>ecx</a:t>
            </a:r>
            <a:r>
              <a:rPr lang="en-US" sz="1400" dirty="0" smtClean="0">
                <a:latin typeface="Courier New" pitchFamily="49" charset="0"/>
              </a:rPr>
              <a:t>:	0x00000000	0x00000004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%</a:t>
            </a:r>
            <a:r>
              <a:rPr lang="en-US" sz="1400" dirty="0" err="1" smtClean="0">
                <a:latin typeface="Courier New" pitchFamily="49" charset="0"/>
              </a:rPr>
              <a:t>edx</a:t>
            </a:r>
            <a:r>
              <a:rPr lang="en-US" sz="1400" dirty="0" smtClean="0">
                <a:latin typeface="Courier New" pitchFamily="49" charset="0"/>
              </a:rPr>
              <a:t>:	0x00000000	0x00000028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%</a:t>
            </a:r>
            <a:r>
              <a:rPr lang="en-US" sz="1400" dirty="0" err="1" smtClean="0">
                <a:latin typeface="Courier New" pitchFamily="49" charset="0"/>
              </a:rPr>
              <a:t>esp</a:t>
            </a:r>
            <a:r>
              <a:rPr lang="en-US" sz="1400" dirty="0" smtClean="0">
                <a:latin typeface="Courier New" pitchFamily="49" charset="0"/>
              </a:rPr>
              <a:t>:	0x00000000	0x00000100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%</a:t>
            </a:r>
            <a:r>
              <a:rPr lang="en-US" sz="1400" dirty="0" err="1" smtClean="0">
                <a:latin typeface="Courier New" pitchFamily="49" charset="0"/>
              </a:rPr>
              <a:t>ebp</a:t>
            </a:r>
            <a:r>
              <a:rPr lang="en-US" sz="1400" dirty="0" smtClean="0">
                <a:latin typeface="Courier New" pitchFamily="49" charset="0"/>
              </a:rPr>
              <a:t>:	0x00000000	0x00000100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endParaRPr lang="en-US" sz="1400" dirty="0" smtClean="0">
              <a:latin typeface="Courier New" pitchFamily="49" charset="0"/>
            </a:endParaRP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Changes to memory: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0x00ec:	0x00000000	0x000000f8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0x00f0:	0x00000000	0x00000039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0x00f4:	0x00000000	0x00000014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0x00f8:	0x00000000	0x00000100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0x00fc:	0x00000000	0x00000011</a:t>
            </a:r>
            <a:endParaRPr lang="en-US" sz="1400" dirty="0">
              <a:latin typeface="Courier New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MIPS Registers</a:t>
            </a:r>
          </a:p>
        </p:txBody>
      </p:sp>
      <p:pic>
        <p:nvPicPr>
          <p:cNvPr id="290820" name="Picture 4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447800"/>
            <a:ext cx="3568700" cy="4076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pic>
        <p:nvPicPr>
          <p:cNvPr id="290821" name="Picture 5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65700" y="1447800"/>
            <a:ext cx="3568700" cy="4076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MIPS Instruction Examples</a:t>
            </a:r>
          </a:p>
        </p:txBody>
      </p:sp>
      <p:grpSp>
        <p:nvGrpSpPr>
          <p:cNvPr id="287763" name="Group 19"/>
          <p:cNvGrpSpPr>
            <a:grpSpLocks/>
          </p:cNvGrpSpPr>
          <p:nvPr/>
        </p:nvGrpSpPr>
        <p:grpSpPr bwMode="auto">
          <a:xfrm>
            <a:off x="838200" y="5340350"/>
            <a:ext cx="7324725" cy="358775"/>
            <a:chOff x="624" y="2016"/>
            <a:chExt cx="4608" cy="226"/>
          </a:xfrm>
        </p:grpSpPr>
        <p:sp>
          <p:nvSpPr>
            <p:cNvPr id="287764" name="Rectangle 20"/>
            <p:cNvSpPr>
              <a:spLocks noChangeArrowheads="1"/>
            </p:cNvSpPr>
            <p:nvPr/>
          </p:nvSpPr>
          <p:spPr bwMode="auto">
            <a:xfrm>
              <a:off x="624" y="2016"/>
              <a:ext cx="864" cy="226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defTabSz="915988"/>
              <a:r>
                <a:rPr lang="en-US">
                  <a:latin typeface="Courier New" pitchFamily="49" charset="0"/>
                </a:rPr>
                <a:t>Op</a:t>
              </a:r>
            </a:p>
          </p:txBody>
        </p:sp>
        <p:sp>
          <p:nvSpPr>
            <p:cNvPr id="287765" name="Rectangle 21"/>
            <p:cNvSpPr>
              <a:spLocks noChangeArrowheads="1"/>
            </p:cNvSpPr>
            <p:nvPr/>
          </p:nvSpPr>
          <p:spPr bwMode="auto">
            <a:xfrm>
              <a:off x="1488" y="2016"/>
              <a:ext cx="720" cy="226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defTabSz="915988"/>
              <a:r>
                <a:rPr lang="en-US">
                  <a:solidFill>
                    <a:schemeClr val="tx2"/>
                  </a:solidFill>
                  <a:latin typeface="Courier New" pitchFamily="49" charset="0"/>
                </a:rPr>
                <a:t>Ra</a:t>
              </a:r>
            </a:p>
          </p:txBody>
        </p:sp>
        <p:sp>
          <p:nvSpPr>
            <p:cNvPr id="287766" name="Rectangle 22"/>
            <p:cNvSpPr>
              <a:spLocks noChangeArrowheads="1"/>
            </p:cNvSpPr>
            <p:nvPr/>
          </p:nvSpPr>
          <p:spPr bwMode="auto">
            <a:xfrm>
              <a:off x="2208" y="2016"/>
              <a:ext cx="720" cy="226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defTabSz="915988"/>
              <a:r>
                <a:rPr lang="en-US">
                  <a:solidFill>
                    <a:schemeClr val="tx2"/>
                  </a:solidFill>
                  <a:latin typeface="Courier New" pitchFamily="49" charset="0"/>
                </a:rPr>
                <a:t>Rb</a:t>
              </a:r>
            </a:p>
          </p:txBody>
        </p:sp>
        <p:sp>
          <p:nvSpPr>
            <p:cNvPr id="287767" name="Rectangle 23"/>
            <p:cNvSpPr>
              <a:spLocks noChangeArrowheads="1"/>
            </p:cNvSpPr>
            <p:nvPr/>
          </p:nvSpPr>
          <p:spPr bwMode="auto">
            <a:xfrm>
              <a:off x="2928" y="2016"/>
              <a:ext cx="2304" cy="226"/>
            </a:xfrm>
            <a:prstGeom prst="rect">
              <a:avLst/>
            </a:prstGeom>
            <a:solidFill>
              <a:srgbClr val="CCFFFF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defTabSz="915988"/>
              <a:r>
                <a:rPr lang="en-US">
                  <a:latin typeface="Courier New" pitchFamily="49" charset="0"/>
                </a:rPr>
                <a:t>Offset</a:t>
              </a:r>
            </a:p>
          </p:txBody>
        </p:sp>
      </p:grpSp>
      <p:grpSp>
        <p:nvGrpSpPr>
          <p:cNvPr id="287772" name="Group 28"/>
          <p:cNvGrpSpPr>
            <a:grpSpLocks/>
          </p:cNvGrpSpPr>
          <p:nvPr/>
        </p:nvGrpSpPr>
        <p:grpSpPr bwMode="auto">
          <a:xfrm>
            <a:off x="828675" y="1143000"/>
            <a:ext cx="7324725" cy="665163"/>
            <a:chOff x="528" y="1488"/>
            <a:chExt cx="4614" cy="419"/>
          </a:xfrm>
        </p:grpSpPr>
        <p:grpSp>
          <p:nvGrpSpPr>
            <p:cNvPr id="287749" name="Group 5"/>
            <p:cNvGrpSpPr>
              <a:grpSpLocks/>
            </p:cNvGrpSpPr>
            <p:nvPr/>
          </p:nvGrpSpPr>
          <p:grpSpPr bwMode="auto">
            <a:xfrm>
              <a:off x="528" y="1680"/>
              <a:ext cx="4614" cy="227"/>
              <a:chOff x="624" y="1440"/>
              <a:chExt cx="4608" cy="226"/>
            </a:xfrm>
          </p:grpSpPr>
          <p:sp>
            <p:nvSpPr>
              <p:cNvPr id="287750" name="Rectangle 6"/>
              <p:cNvSpPr>
                <a:spLocks noChangeArrowheads="1"/>
              </p:cNvSpPr>
              <p:nvPr/>
            </p:nvSpPr>
            <p:spPr bwMode="auto">
              <a:xfrm>
                <a:off x="624" y="1440"/>
                <a:ext cx="864" cy="226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latin typeface="Courier New" pitchFamily="49" charset="0"/>
                  </a:rPr>
                  <a:t>Op</a:t>
                </a:r>
              </a:p>
            </p:txBody>
          </p:sp>
          <p:sp>
            <p:nvSpPr>
              <p:cNvPr id="287751" name="Rectangle 7"/>
              <p:cNvSpPr>
                <a:spLocks noChangeArrowheads="1"/>
              </p:cNvSpPr>
              <p:nvPr/>
            </p:nvSpPr>
            <p:spPr bwMode="auto">
              <a:xfrm>
                <a:off x="1488" y="1440"/>
                <a:ext cx="720" cy="226"/>
              </a:xfrm>
              <a:prstGeom prst="rect">
                <a:avLst/>
              </a:prstGeom>
              <a:solidFill>
                <a:srgbClr val="CCFFCC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solidFill>
                      <a:schemeClr val="tx2"/>
                    </a:solidFill>
                    <a:latin typeface="Courier New" pitchFamily="49" charset="0"/>
                  </a:rPr>
                  <a:t>Ra</a:t>
                </a:r>
              </a:p>
            </p:txBody>
          </p:sp>
          <p:sp>
            <p:nvSpPr>
              <p:cNvPr id="287752" name="Rectangle 8"/>
              <p:cNvSpPr>
                <a:spLocks noChangeArrowheads="1"/>
              </p:cNvSpPr>
              <p:nvPr/>
            </p:nvSpPr>
            <p:spPr bwMode="auto">
              <a:xfrm>
                <a:off x="2208" y="1440"/>
                <a:ext cx="720" cy="226"/>
              </a:xfrm>
              <a:prstGeom prst="rect">
                <a:avLst/>
              </a:prstGeom>
              <a:solidFill>
                <a:srgbClr val="CCFFCC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solidFill>
                      <a:schemeClr val="tx2"/>
                    </a:solidFill>
                    <a:latin typeface="Courier New" pitchFamily="49" charset="0"/>
                  </a:rPr>
                  <a:t>Rb</a:t>
                </a:r>
              </a:p>
            </p:txBody>
          </p:sp>
          <p:sp>
            <p:nvSpPr>
              <p:cNvPr id="287753" name="Rectangle 9"/>
              <p:cNvSpPr>
                <a:spLocks noChangeArrowheads="1"/>
              </p:cNvSpPr>
              <p:nvPr/>
            </p:nvSpPr>
            <p:spPr bwMode="auto">
              <a:xfrm>
                <a:off x="2928" y="1440"/>
                <a:ext cx="720" cy="226"/>
              </a:xfrm>
              <a:prstGeom prst="rect">
                <a:avLst/>
              </a:prstGeom>
              <a:solidFill>
                <a:srgbClr val="CCFFCC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solidFill>
                      <a:schemeClr val="tx2"/>
                    </a:solidFill>
                    <a:latin typeface="Courier New" pitchFamily="49" charset="0"/>
                  </a:rPr>
                  <a:t>Rd</a:t>
                </a:r>
              </a:p>
            </p:txBody>
          </p:sp>
          <p:sp>
            <p:nvSpPr>
              <p:cNvPr id="287754" name="Rectangle 10"/>
              <p:cNvSpPr>
                <a:spLocks noChangeArrowheads="1"/>
              </p:cNvSpPr>
              <p:nvPr/>
            </p:nvSpPr>
            <p:spPr bwMode="auto">
              <a:xfrm>
                <a:off x="4368" y="1440"/>
                <a:ext cx="864" cy="226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latin typeface="Courier New" pitchFamily="49" charset="0"/>
                  </a:rPr>
                  <a:t>Fn</a:t>
                </a:r>
              </a:p>
            </p:txBody>
          </p:sp>
          <p:sp>
            <p:nvSpPr>
              <p:cNvPr id="287755" name="Rectangle 11"/>
              <p:cNvSpPr>
                <a:spLocks noChangeArrowheads="1"/>
              </p:cNvSpPr>
              <p:nvPr/>
            </p:nvSpPr>
            <p:spPr bwMode="auto">
              <a:xfrm>
                <a:off x="3648" y="1440"/>
                <a:ext cx="720" cy="226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latin typeface="Courier New" pitchFamily="49" charset="0"/>
                  </a:rPr>
                  <a:t>00000</a:t>
                </a:r>
              </a:p>
            </p:txBody>
          </p:sp>
        </p:grpSp>
        <p:sp>
          <p:nvSpPr>
            <p:cNvPr id="287768" name="Text Box 24"/>
            <p:cNvSpPr txBox="1">
              <a:spLocks noChangeArrowheads="1"/>
            </p:cNvSpPr>
            <p:nvPr/>
          </p:nvSpPr>
          <p:spPr bwMode="auto">
            <a:xfrm>
              <a:off x="528" y="1488"/>
              <a:ext cx="575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algn="l" defTabSz="915988"/>
              <a:r>
                <a:rPr lang="en-US"/>
                <a:t>R-R</a:t>
              </a:r>
            </a:p>
          </p:txBody>
        </p:sp>
      </p:grpSp>
      <p:grpSp>
        <p:nvGrpSpPr>
          <p:cNvPr id="287773" name="Group 29"/>
          <p:cNvGrpSpPr>
            <a:grpSpLocks/>
          </p:cNvGrpSpPr>
          <p:nvPr/>
        </p:nvGrpSpPr>
        <p:grpSpPr bwMode="auto">
          <a:xfrm>
            <a:off x="838200" y="2362200"/>
            <a:ext cx="7324725" cy="665163"/>
            <a:chOff x="528" y="2065"/>
            <a:chExt cx="4614" cy="419"/>
          </a:xfrm>
        </p:grpSpPr>
        <p:grpSp>
          <p:nvGrpSpPr>
            <p:cNvPr id="287756" name="Group 12"/>
            <p:cNvGrpSpPr>
              <a:grpSpLocks/>
            </p:cNvGrpSpPr>
            <p:nvPr/>
          </p:nvGrpSpPr>
          <p:grpSpPr bwMode="auto">
            <a:xfrm>
              <a:off x="528" y="2257"/>
              <a:ext cx="4614" cy="227"/>
              <a:chOff x="624" y="2016"/>
              <a:chExt cx="4608" cy="226"/>
            </a:xfrm>
          </p:grpSpPr>
          <p:sp>
            <p:nvSpPr>
              <p:cNvPr id="287757" name="Rectangle 13"/>
              <p:cNvSpPr>
                <a:spLocks noChangeArrowheads="1"/>
              </p:cNvSpPr>
              <p:nvPr/>
            </p:nvSpPr>
            <p:spPr bwMode="auto">
              <a:xfrm>
                <a:off x="624" y="2016"/>
                <a:ext cx="864" cy="226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latin typeface="Courier New" pitchFamily="49" charset="0"/>
                  </a:rPr>
                  <a:t>Op</a:t>
                </a:r>
              </a:p>
            </p:txBody>
          </p:sp>
          <p:sp>
            <p:nvSpPr>
              <p:cNvPr id="287758" name="Rectangle 14"/>
              <p:cNvSpPr>
                <a:spLocks noChangeArrowheads="1"/>
              </p:cNvSpPr>
              <p:nvPr/>
            </p:nvSpPr>
            <p:spPr bwMode="auto">
              <a:xfrm>
                <a:off x="1488" y="2016"/>
                <a:ext cx="720" cy="226"/>
              </a:xfrm>
              <a:prstGeom prst="rect">
                <a:avLst/>
              </a:prstGeom>
              <a:solidFill>
                <a:srgbClr val="CCFFCC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solidFill>
                      <a:schemeClr val="tx2"/>
                    </a:solidFill>
                    <a:latin typeface="Courier New" pitchFamily="49" charset="0"/>
                  </a:rPr>
                  <a:t>Ra</a:t>
                </a:r>
              </a:p>
            </p:txBody>
          </p:sp>
          <p:sp>
            <p:nvSpPr>
              <p:cNvPr id="287759" name="Rectangle 15"/>
              <p:cNvSpPr>
                <a:spLocks noChangeArrowheads="1"/>
              </p:cNvSpPr>
              <p:nvPr/>
            </p:nvSpPr>
            <p:spPr bwMode="auto">
              <a:xfrm>
                <a:off x="2208" y="2016"/>
                <a:ext cx="720" cy="226"/>
              </a:xfrm>
              <a:prstGeom prst="rect">
                <a:avLst/>
              </a:prstGeom>
              <a:solidFill>
                <a:srgbClr val="CCFFCC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solidFill>
                      <a:schemeClr val="tx2"/>
                    </a:solidFill>
                    <a:latin typeface="Courier New" pitchFamily="49" charset="0"/>
                  </a:rPr>
                  <a:t>Rb</a:t>
                </a:r>
              </a:p>
            </p:txBody>
          </p:sp>
          <p:sp>
            <p:nvSpPr>
              <p:cNvPr id="287760" name="Rectangle 16"/>
              <p:cNvSpPr>
                <a:spLocks noChangeArrowheads="1"/>
              </p:cNvSpPr>
              <p:nvPr/>
            </p:nvSpPr>
            <p:spPr bwMode="auto">
              <a:xfrm>
                <a:off x="2928" y="2016"/>
                <a:ext cx="2304" cy="226"/>
              </a:xfrm>
              <a:prstGeom prst="rect">
                <a:avLst/>
              </a:prstGeom>
              <a:solidFill>
                <a:srgbClr val="CCFFFF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latin typeface="Courier New" pitchFamily="49" charset="0"/>
                  </a:rPr>
                  <a:t>Immediate</a:t>
                </a:r>
              </a:p>
            </p:txBody>
          </p:sp>
        </p:grpSp>
        <p:sp>
          <p:nvSpPr>
            <p:cNvPr id="287769" name="Text Box 25"/>
            <p:cNvSpPr txBox="1">
              <a:spLocks noChangeArrowheads="1"/>
            </p:cNvSpPr>
            <p:nvPr/>
          </p:nvSpPr>
          <p:spPr bwMode="auto">
            <a:xfrm>
              <a:off x="528" y="2065"/>
              <a:ext cx="431" cy="21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algn="l" defTabSz="915988"/>
              <a:r>
                <a:rPr lang="en-US"/>
                <a:t>R-I</a:t>
              </a:r>
            </a:p>
          </p:txBody>
        </p:sp>
      </p:grpSp>
      <p:sp>
        <p:nvSpPr>
          <p:cNvPr id="287770" name="Text Box 26"/>
          <p:cNvSpPr txBox="1">
            <a:spLocks noChangeArrowheads="1"/>
          </p:cNvSpPr>
          <p:nvPr/>
        </p:nvSpPr>
        <p:spPr bwMode="auto">
          <a:xfrm>
            <a:off x="838200" y="5029200"/>
            <a:ext cx="1446213" cy="34131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7112" tIns="47112" rIns="47112" bIns="47112" anchor="ctr"/>
          <a:lstStyle/>
          <a:p>
            <a:pPr algn="l" defTabSz="915988"/>
            <a:r>
              <a:rPr lang="en-US"/>
              <a:t>Load/Store</a:t>
            </a:r>
          </a:p>
        </p:txBody>
      </p:sp>
      <p:sp>
        <p:nvSpPr>
          <p:cNvPr id="287774" name="Text Box 30"/>
          <p:cNvSpPr txBox="1">
            <a:spLocks noChangeArrowheads="1"/>
          </p:cNvSpPr>
          <p:nvPr/>
        </p:nvSpPr>
        <p:spPr bwMode="auto">
          <a:xfrm>
            <a:off x="1143000" y="2057400"/>
            <a:ext cx="71628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addu $3,$2,$1		# Register add: $3 = $2+$1 </a:t>
            </a:r>
          </a:p>
        </p:txBody>
      </p:sp>
      <p:sp>
        <p:nvSpPr>
          <p:cNvPr id="287775" name="Text Box 31"/>
          <p:cNvSpPr txBox="1">
            <a:spLocks noChangeArrowheads="1"/>
          </p:cNvSpPr>
          <p:nvPr/>
        </p:nvSpPr>
        <p:spPr bwMode="auto">
          <a:xfrm>
            <a:off x="1143000" y="3200400"/>
            <a:ext cx="7086600" cy="7254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addu $3,$2, 3145	# Immediate add: $3 = $2+3145</a:t>
            </a:r>
          </a:p>
          <a:p>
            <a:pPr algn="l"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sll $3,$2,2		# Shift left: $3 = $2 &lt;&lt; 2</a:t>
            </a:r>
          </a:p>
        </p:txBody>
      </p:sp>
      <p:sp>
        <p:nvSpPr>
          <p:cNvPr id="287776" name="Text Box 32"/>
          <p:cNvSpPr txBox="1">
            <a:spLocks noChangeArrowheads="1"/>
          </p:cNvSpPr>
          <p:nvPr/>
        </p:nvSpPr>
        <p:spPr bwMode="auto">
          <a:xfrm>
            <a:off x="1219200" y="5791200"/>
            <a:ext cx="7086600" cy="7254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lw $3,16($2)		# Load Word: $3 = M[$2+16]</a:t>
            </a:r>
          </a:p>
          <a:p>
            <a:pPr algn="l"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sw $3,16($2)		# Store Word: M[$2+16] = $3</a:t>
            </a:r>
          </a:p>
        </p:txBody>
      </p:sp>
      <p:grpSp>
        <p:nvGrpSpPr>
          <p:cNvPr id="287777" name="Group 33"/>
          <p:cNvGrpSpPr>
            <a:grpSpLocks/>
          </p:cNvGrpSpPr>
          <p:nvPr/>
        </p:nvGrpSpPr>
        <p:grpSpPr bwMode="auto">
          <a:xfrm>
            <a:off x="838200" y="4213225"/>
            <a:ext cx="7324725" cy="358775"/>
            <a:chOff x="624" y="2016"/>
            <a:chExt cx="4608" cy="226"/>
          </a:xfrm>
        </p:grpSpPr>
        <p:sp>
          <p:nvSpPr>
            <p:cNvPr id="287778" name="Rectangle 34"/>
            <p:cNvSpPr>
              <a:spLocks noChangeArrowheads="1"/>
            </p:cNvSpPr>
            <p:nvPr/>
          </p:nvSpPr>
          <p:spPr bwMode="auto">
            <a:xfrm>
              <a:off x="624" y="2016"/>
              <a:ext cx="864" cy="226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defTabSz="915988"/>
              <a:r>
                <a:rPr lang="en-US">
                  <a:latin typeface="Courier New" pitchFamily="49" charset="0"/>
                </a:rPr>
                <a:t>Op</a:t>
              </a:r>
            </a:p>
          </p:txBody>
        </p:sp>
        <p:sp>
          <p:nvSpPr>
            <p:cNvPr id="287779" name="Rectangle 35"/>
            <p:cNvSpPr>
              <a:spLocks noChangeArrowheads="1"/>
            </p:cNvSpPr>
            <p:nvPr/>
          </p:nvSpPr>
          <p:spPr bwMode="auto">
            <a:xfrm>
              <a:off x="1488" y="2016"/>
              <a:ext cx="720" cy="226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defTabSz="915988"/>
              <a:r>
                <a:rPr lang="en-US">
                  <a:solidFill>
                    <a:schemeClr val="tx2"/>
                  </a:solidFill>
                  <a:latin typeface="Courier New" pitchFamily="49" charset="0"/>
                </a:rPr>
                <a:t>Ra</a:t>
              </a:r>
            </a:p>
          </p:txBody>
        </p:sp>
        <p:sp>
          <p:nvSpPr>
            <p:cNvPr id="287780" name="Rectangle 36"/>
            <p:cNvSpPr>
              <a:spLocks noChangeArrowheads="1"/>
            </p:cNvSpPr>
            <p:nvPr/>
          </p:nvSpPr>
          <p:spPr bwMode="auto">
            <a:xfrm>
              <a:off x="2208" y="2016"/>
              <a:ext cx="720" cy="226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defTabSz="915988"/>
              <a:r>
                <a:rPr lang="en-US">
                  <a:solidFill>
                    <a:schemeClr val="tx2"/>
                  </a:solidFill>
                  <a:latin typeface="Courier New" pitchFamily="49" charset="0"/>
                </a:rPr>
                <a:t>Rb</a:t>
              </a:r>
            </a:p>
          </p:txBody>
        </p:sp>
        <p:sp>
          <p:nvSpPr>
            <p:cNvPr id="287781" name="Rectangle 37"/>
            <p:cNvSpPr>
              <a:spLocks noChangeArrowheads="1"/>
            </p:cNvSpPr>
            <p:nvPr/>
          </p:nvSpPr>
          <p:spPr bwMode="auto">
            <a:xfrm>
              <a:off x="2928" y="2016"/>
              <a:ext cx="2304" cy="226"/>
            </a:xfrm>
            <a:prstGeom prst="rect">
              <a:avLst/>
            </a:prstGeom>
            <a:solidFill>
              <a:srgbClr val="CCFFFF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defTabSz="915988"/>
              <a:r>
                <a:rPr lang="en-US">
                  <a:latin typeface="Courier New" pitchFamily="49" charset="0"/>
                </a:rPr>
                <a:t>Offset</a:t>
              </a:r>
            </a:p>
          </p:txBody>
        </p:sp>
      </p:grpSp>
      <p:sp>
        <p:nvSpPr>
          <p:cNvPr id="287782" name="Text Box 38"/>
          <p:cNvSpPr txBox="1">
            <a:spLocks noChangeArrowheads="1"/>
          </p:cNvSpPr>
          <p:nvPr/>
        </p:nvSpPr>
        <p:spPr bwMode="auto">
          <a:xfrm>
            <a:off x="838200" y="3902075"/>
            <a:ext cx="1446213" cy="34131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7112" tIns="47112" rIns="47112" bIns="47112" anchor="ctr"/>
          <a:lstStyle/>
          <a:p>
            <a:pPr algn="l" defTabSz="915988"/>
            <a:r>
              <a:rPr lang="en-US"/>
              <a:t>Branch</a:t>
            </a:r>
          </a:p>
        </p:txBody>
      </p:sp>
      <p:sp>
        <p:nvSpPr>
          <p:cNvPr id="287783" name="Text Box 39"/>
          <p:cNvSpPr txBox="1">
            <a:spLocks noChangeArrowheads="1"/>
          </p:cNvSpPr>
          <p:nvPr/>
        </p:nvSpPr>
        <p:spPr bwMode="auto">
          <a:xfrm>
            <a:off x="1219200" y="4648200"/>
            <a:ext cx="70866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beq $3,$2,dest	# Branch when $3 = $2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CISC vs. RISC</a:t>
            </a:r>
          </a:p>
        </p:txBody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Original Debate</a:t>
            </a:r>
          </a:p>
          <a:p>
            <a:pPr lvl="1"/>
            <a:r>
              <a:rPr lang="en-US" dirty="0"/>
              <a:t>Strong opinions!</a:t>
            </a:r>
          </a:p>
          <a:p>
            <a:pPr lvl="1"/>
            <a:r>
              <a:rPr lang="en-US" dirty="0"/>
              <a:t>CISC proponents---easy for compiler, fewer code bytes</a:t>
            </a:r>
          </a:p>
          <a:p>
            <a:pPr lvl="1"/>
            <a:r>
              <a:rPr lang="en-US" dirty="0"/>
              <a:t>RISC proponents---better for optimizing compilers, can make run fast with simple chip design</a:t>
            </a:r>
          </a:p>
          <a:p>
            <a:r>
              <a:rPr lang="en-US" dirty="0"/>
              <a:t>Current Status</a:t>
            </a:r>
          </a:p>
          <a:p>
            <a:pPr lvl="1"/>
            <a:r>
              <a:rPr lang="en-US" dirty="0"/>
              <a:t>For desktop processors, choice of ISA not a technical issue</a:t>
            </a:r>
          </a:p>
          <a:p>
            <a:pPr lvl="2"/>
            <a:r>
              <a:rPr lang="en-US" dirty="0"/>
              <a:t>With enough hardware, can make anything run fast</a:t>
            </a:r>
          </a:p>
          <a:p>
            <a:pPr lvl="2"/>
            <a:r>
              <a:rPr lang="en-US" dirty="0"/>
              <a:t>Code compatibility more important</a:t>
            </a:r>
          </a:p>
          <a:p>
            <a:pPr lvl="1"/>
            <a:r>
              <a:rPr lang="en-US" dirty="0"/>
              <a:t>For embedded processors, RISC makes sense</a:t>
            </a:r>
          </a:p>
          <a:p>
            <a:pPr lvl="2"/>
            <a:r>
              <a:rPr lang="en-US" dirty="0"/>
              <a:t>Smaller, cheaper, less </a:t>
            </a:r>
            <a:r>
              <a:rPr lang="en-US" dirty="0" smtClean="0"/>
              <a:t>power</a:t>
            </a:r>
          </a:p>
          <a:p>
            <a:pPr lvl="2"/>
            <a:r>
              <a:rPr lang="en-US" dirty="0" smtClean="0"/>
              <a:t>Most cell phones use ARM processor</a:t>
            </a: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22250"/>
            <a:ext cx="8704262" cy="779463"/>
          </a:xfrm>
        </p:spPr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Y86 Instruction Set Architecture</a:t>
            </a:r>
          </a:p>
          <a:p>
            <a:pPr lvl="1"/>
            <a:r>
              <a:rPr lang="en-US" dirty="0"/>
              <a:t>Similar state and instructions as IA32</a:t>
            </a:r>
          </a:p>
          <a:p>
            <a:pPr lvl="1"/>
            <a:r>
              <a:rPr lang="en-US" dirty="0"/>
              <a:t>Simpler encodings</a:t>
            </a:r>
          </a:p>
          <a:p>
            <a:pPr lvl="1"/>
            <a:r>
              <a:rPr lang="en-US" dirty="0"/>
              <a:t>Somewhere between CISC and RISC</a:t>
            </a:r>
          </a:p>
          <a:p>
            <a:r>
              <a:rPr lang="en-US" dirty="0"/>
              <a:t>How Important is ISA Design?</a:t>
            </a:r>
          </a:p>
          <a:p>
            <a:pPr lvl="1"/>
            <a:r>
              <a:rPr lang="en-US" dirty="0"/>
              <a:t>Less now than before</a:t>
            </a:r>
          </a:p>
          <a:p>
            <a:pPr lvl="2"/>
            <a:r>
              <a:rPr lang="en-US" dirty="0"/>
              <a:t>With enough hardware, can make almost anything go fast</a:t>
            </a:r>
          </a:p>
          <a:p>
            <a:pPr lvl="1"/>
            <a:r>
              <a:rPr lang="en-US" dirty="0"/>
              <a:t>Intel </a:t>
            </a:r>
            <a:r>
              <a:rPr lang="en-US" dirty="0" smtClean="0"/>
              <a:t>has evolved from IA32 to x86-64</a:t>
            </a:r>
            <a:endParaRPr lang="en-US" dirty="0"/>
          </a:p>
          <a:p>
            <a:pPr lvl="2"/>
            <a:r>
              <a:rPr lang="en-US" dirty="0" smtClean="0"/>
              <a:t>Uses 64-bit words (including addresses)</a:t>
            </a:r>
            <a:endParaRPr lang="en-US" dirty="0"/>
          </a:p>
          <a:p>
            <a:pPr lvl="2"/>
            <a:r>
              <a:rPr lang="en-US" dirty="0" smtClean="0"/>
              <a:t>Adopted some features found in RISC</a:t>
            </a:r>
          </a:p>
          <a:p>
            <a:pPr lvl="3"/>
            <a:r>
              <a:rPr lang="en-US" dirty="0" smtClean="0"/>
              <a:t>More registers (16)</a:t>
            </a:r>
          </a:p>
          <a:p>
            <a:pPr lvl="3"/>
            <a:r>
              <a:rPr lang="en-US" dirty="0" smtClean="0"/>
              <a:t>Less reliance on stack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CISC Instruction Sets</a:t>
            </a:r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294688" cy="5213350"/>
          </a:xfrm>
        </p:spPr>
        <p:txBody>
          <a:bodyPr/>
          <a:lstStyle/>
          <a:p>
            <a:pPr lvl="1"/>
            <a:r>
              <a:rPr lang="en-US"/>
              <a:t>Complex Instruction Set Computer</a:t>
            </a:r>
          </a:p>
          <a:p>
            <a:pPr lvl="1"/>
            <a:r>
              <a:rPr lang="en-US"/>
              <a:t>Dominant style through mid-80’s</a:t>
            </a:r>
          </a:p>
          <a:p>
            <a:r>
              <a:rPr lang="en-US"/>
              <a:t>Stack-oriented instruction set</a:t>
            </a:r>
          </a:p>
          <a:p>
            <a:pPr lvl="1"/>
            <a:r>
              <a:rPr lang="en-US"/>
              <a:t>Use stack to pass arguments, save program counter</a:t>
            </a:r>
          </a:p>
          <a:p>
            <a:pPr lvl="1"/>
            <a:r>
              <a:rPr lang="en-US"/>
              <a:t>Explicit push and pop instructions</a:t>
            </a:r>
          </a:p>
          <a:p>
            <a:r>
              <a:rPr lang="en-US"/>
              <a:t>Arithmetic instructions can access memory</a:t>
            </a:r>
          </a:p>
          <a:p>
            <a:pPr lvl="1"/>
            <a:r>
              <a:rPr lang="en-US"/>
              <a:t> </a:t>
            </a:r>
            <a:r>
              <a:rPr lang="en-US">
                <a:latin typeface="Courier New" pitchFamily="49" charset="0"/>
              </a:rPr>
              <a:t>addl %eax, 12(%ebx,%ecx,4)</a:t>
            </a:r>
            <a:r>
              <a:rPr lang="en-US"/>
              <a:t> </a:t>
            </a:r>
          </a:p>
          <a:p>
            <a:pPr lvl="2"/>
            <a:r>
              <a:rPr lang="en-US"/>
              <a:t>requires memory read and write</a:t>
            </a:r>
          </a:p>
          <a:p>
            <a:pPr lvl="2"/>
            <a:r>
              <a:rPr lang="en-US"/>
              <a:t>Complex address calculation</a:t>
            </a:r>
          </a:p>
          <a:p>
            <a:r>
              <a:rPr lang="en-US"/>
              <a:t>Condition codes</a:t>
            </a:r>
          </a:p>
          <a:p>
            <a:pPr lvl="1"/>
            <a:r>
              <a:rPr lang="en-US"/>
              <a:t>Set as side effect of arithmetic and logical instructions</a:t>
            </a:r>
          </a:p>
          <a:p>
            <a:r>
              <a:rPr lang="en-US"/>
              <a:t>Philosophy</a:t>
            </a:r>
          </a:p>
          <a:p>
            <a:pPr lvl="1"/>
            <a:r>
              <a:rPr lang="en-US"/>
              <a:t>Add instructions to perform “typical” programming tasks</a:t>
            </a:r>
          </a:p>
        </p:txBody>
      </p:sp>
    </p:spTree>
    <p:extLst>
      <p:ext uri="{BB962C8B-B14F-4D97-AF65-F5344CB8AC3E}">
        <p14:creationId xmlns:p14="http://schemas.microsoft.com/office/powerpoint/2010/main" val="264875955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RISC </a:t>
            </a:r>
            <a:r>
              <a:rPr lang="en-US" dirty="0"/>
              <a:t>Instruction </a:t>
            </a:r>
            <a:r>
              <a:rPr lang="en-US" dirty="0" smtClean="0"/>
              <a:t>Sets</a:t>
            </a:r>
            <a:endParaRPr lang="en-US" dirty="0"/>
          </a:p>
        </p:txBody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294688" cy="5213350"/>
          </a:xfrm>
        </p:spPr>
        <p:txBody>
          <a:bodyPr/>
          <a:lstStyle/>
          <a:p>
            <a:pPr lvl="1"/>
            <a:r>
              <a:rPr lang="en-US" dirty="0" smtClean="0"/>
              <a:t>Reduced Instruction Set Computer</a:t>
            </a:r>
          </a:p>
          <a:p>
            <a:pPr lvl="1"/>
            <a:r>
              <a:rPr lang="en-US" dirty="0" smtClean="0"/>
              <a:t>Internal project at IBM, later popularized by Hennessy (Stanford) and Patterson (Berkeley)</a:t>
            </a:r>
          </a:p>
          <a:p>
            <a:r>
              <a:rPr lang="en-US" dirty="0" smtClean="0"/>
              <a:t>Fewer</a:t>
            </a:r>
            <a:r>
              <a:rPr lang="en-US" dirty="0"/>
              <a:t>, simpler instructions</a:t>
            </a:r>
          </a:p>
          <a:p>
            <a:pPr lvl="1"/>
            <a:r>
              <a:rPr lang="en-US" dirty="0"/>
              <a:t>Might take more to get given task done</a:t>
            </a:r>
          </a:p>
          <a:p>
            <a:pPr lvl="1"/>
            <a:r>
              <a:rPr lang="en-US" dirty="0"/>
              <a:t>Can execute them with small and fast hardware</a:t>
            </a:r>
          </a:p>
          <a:p>
            <a:r>
              <a:rPr lang="en-US" dirty="0"/>
              <a:t>Register-oriented instruction set</a:t>
            </a:r>
          </a:p>
          <a:p>
            <a:pPr lvl="1"/>
            <a:r>
              <a:rPr lang="en-US" dirty="0"/>
              <a:t>Many more (typically 32) registers</a:t>
            </a:r>
          </a:p>
          <a:p>
            <a:pPr lvl="1"/>
            <a:r>
              <a:rPr lang="en-US" dirty="0"/>
              <a:t>Use for arguments, return pointer, temporaries</a:t>
            </a:r>
          </a:p>
          <a:p>
            <a:r>
              <a:rPr lang="en-US" dirty="0"/>
              <a:t>Only load and store instructions can access memory</a:t>
            </a:r>
          </a:p>
          <a:p>
            <a:pPr lvl="1"/>
            <a:r>
              <a:rPr lang="en-US" dirty="0"/>
              <a:t>Similar to Y86 </a:t>
            </a:r>
            <a:r>
              <a:rPr lang="en-US" dirty="0" err="1">
                <a:latin typeface="Courier New" pitchFamily="49" charset="0"/>
              </a:rPr>
              <a:t>mrmovl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and </a:t>
            </a:r>
            <a:r>
              <a:rPr lang="en-US" dirty="0" err="1">
                <a:latin typeface="Courier New" pitchFamily="49" charset="0"/>
              </a:rPr>
              <a:t>rmmovl</a:t>
            </a:r>
            <a:endParaRPr lang="en-US" dirty="0">
              <a:latin typeface="Courier New" pitchFamily="49" charset="0"/>
            </a:endParaRPr>
          </a:p>
          <a:p>
            <a:r>
              <a:rPr lang="en-US" dirty="0"/>
              <a:t>No Condition codes</a:t>
            </a:r>
          </a:p>
          <a:p>
            <a:pPr lvl="1"/>
            <a:r>
              <a:rPr lang="en-US" dirty="0"/>
              <a:t>Test instructions return 0/1 in register</a:t>
            </a:r>
          </a:p>
        </p:txBody>
      </p:sp>
    </p:spTree>
    <p:extLst>
      <p:ext uri="{BB962C8B-B14F-4D97-AF65-F5344CB8AC3E}">
        <p14:creationId xmlns:p14="http://schemas.microsoft.com/office/powerpoint/2010/main" val="250678400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 Instruction </a:t>
            </a:r>
            <a:r>
              <a:rPr lang="en-US" dirty="0" smtClean="0"/>
              <a:t>Set and Formatting</a:t>
            </a:r>
            <a:endParaRPr lang="en-US" dirty="0"/>
          </a:p>
        </p:txBody>
      </p:sp>
      <p:grpSp>
        <p:nvGrpSpPr>
          <p:cNvPr id="2" name="Group 216"/>
          <p:cNvGrpSpPr>
            <a:grpSpLocks/>
          </p:cNvGrpSpPr>
          <p:nvPr/>
        </p:nvGrpSpPr>
        <p:grpSpPr bwMode="auto">
          <a:xfrm>
            <a:off x="146050" y="838200"/>
            <a:ext cx="5562600" cy="304800"/>
            <a:chOff x="336" y="528"/>
            <a:chExt cx="3504" cy="192"/>
          </a:xfrm>
        </p:grpSpPr>
        <p:sp>
          <p:nvSpPr>
            <p:cNvPr id="322565" name="Rectangle 5"/>
            <p:cNvSpPr>
              <a:spLocks noChangeArrowheads="1"/>
            </p:cNvSpPr>
            <p:nvPr/>
          </p:nvSpPr>
          <p:spPr bwMode="auto">
            <a:xfrm>
              <a:off x="336" y="52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/>
                <a:t>Byte</a:t>
              </a:r>
            </a:p>
          </p:txBody>
        </p:sp>
        <p:grpSp>
          <p:nvGrpSpPr>
            <p:cNvPr id="3" name="Group 215"/>
            <p:cNvGrpSpPr>
              <a:grpSpLocks/>
            </p:cNvGrpSpPr>
            <p:nvPr/>
          </p:nvGrpSpPr>
          <p:grpSpPr bwMode="auto">
            <a:xfrm>
              <a:off x="1536" y="528"/>
              <a:ext cx="2304" cy="192"/>
              <a:chOff x="1536" y="528"/>
              <a:chExt cx="2304" cy="192"/>
            </a:xfrm>
          </p:grpSpPr>
          <p:sp>
            <p:nvSpPr>
              <p:cNvPr id="322567" name="Rectangle 7"/>
              <p:cNvSpPr>
                <a:spLocks noChangeArrowheads="1"/>
              </p:cNvSpPr>
              <p:nvPr/>
            </p:nvSpPr>
            <p:spPr bwMode="auto">
              <a:xfrm>
                <a:off x="153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68" name="Rectangle 8"/>
              <p:cNvSpPr>
                <a:spLocks noChangeArrowheads="1"/>
              </p:cNvSpPr>
              <p:nvPr/>
            </p:nvSpPr>
            <p:spPr bwMode="auto">
              <a:xfrm>
                <a:off x="1920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22569" name="Rectangle 9"/>
              <p:cNvSpPr>
                <a:spLocks noChangeArrowheads="1"/>
              </p:cNvSpPr>
              <p:nvPr/>
            </p:nvSpPr>
            <p:spPr bwMode="auto">
              <a:xfrm>
                <a:off x="2304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570" name="Rectangle 10"/>
              <p:cNvSpPr>
                <a:spLocks noChangeArrowheads="1"/>
              </p:cNvSpPr>
              <p:nvPr/>
            </p:nvSpPr>
            <p:spPr bwMode="auto">
              <a:xfrm>
                <a:off x="2688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571" name="Rectangle 11"/>
              <p:cNvSpPr>
                <a:spLocks noChangeArrowheads="1"/>
              </p:cNvSpPr>
              <p:nvPr/>
            </p:nvSpPr>
            <p:spPr bwMode="auto">
              <a:xfrm>
                <a:off x="3072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572" name="Rectangle 12"/>
              <p:cNvSpPr>
                <a:spLocks noChangeArrowheads="1"/>
              </p:cNvSpPr>
              <p:nvPr/>
            </p:nvSpPr>
            <p:spPr bwMode="auto">
              <a:xfrm>
                <a:off x="345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</p:grpSp>
      </p:grpSp>
      <p:grpSp>
        <p:nvGrpSpPr>
          <p:cNvPr id="4" name="Group 214"/>
          <p:cNvGrpSpPr>
            <a:grpSpLocks/>
          </p:cNvGrpSpPr>
          <p:nvPr/>
        </p:nvGrpSpPr>
        <p:grpSpPr bwMode="auto">
          <a:xfrm>
            <a:off x="146050" y="5791200"/>
            <a:ext cx="3124200" cy="304800"/>
            <a:chOff x="336" y="3648"/>
            <a:chExt cx="1968" cy="192"/>
          </a:xfrm>
        </p:grpSpPr>
        <p:sp>
          <p:nvSpPr>
            <p:cNvPr id="322574" name="Rectangle 14"/>
            <p:cNvSpPr>
              <a:spLocks noChangeArrowheads="1"/>
            </p:cNvSpPr>
            <p:nvPr/>
          </p:nvSpPr>
          <p:spPr bwMode="auto">
            <a:xfrm>
              <a:off x="336" y="36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pushl </a:t>
              </a:r>
              <a:r>
                <a:rPr lang="en-US" sz="1400" b="0"/>
                <a:t>rA</a:t>
              </a:r>
            </a:p>
          </p:txBody>
        </p:sp>
        <p:grpSp>
          <p:nvGrpSpPr>
            <p:cNvPr id="5" name="Group 213"/>
            <p:cNvGrpSpPr>
              <a:grpSpLocks/>
            </p:cNvGrpSpPr>
            <p:nvPr/>
          </p:nvGrpSpPr>
          <p:grpSpPr bwMode="auto">
            <a:xfrm>
              <a:off x="1536" y="3648"/>
              <a:ext cx="384" cy="192"/>
              <a:chOff x="1536" y="3648"/>
              <a:chExt cx="384" cy="192"/>
            </a:xfrm>
          </p:grpSpPr>
          <p:sp>
            <p:nvSpPr>
              <p:cNvPr id="322576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322577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78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212"/>
            <p:cNvGrpSpPr>
              <a:grpSpLocks/>
            </p:cNvGrpSpPr>
            <p:nvPr/>
          </p:nvGrpSpPr>
          <p:grpSpPr bwMode="auto">
            <a:xfrm>
              <a:off x="1920" y="3648"/>
              <a:ext cx="384" cy="192"/>
              <a:chOff x="1920" y="3648"/>
              <a:chExt cx="384" cy="192"/>
            </a:xfrm>
          </p:grpSpPr>
          <p:sp>
            <p:nvSpPr>
              <p:cNvPr id="322580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81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F</a:t>
                </a:r>
              </a:p>
            </p:txBody>
          </p:sp>
          <p:sp>
            <p:nvSpPr>
              <p:cNvPr id="322582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7" name="Group 211"/>
          <p:cNvGrpSpPr>
            <a:grpSpLocks/>
          </p:cNvGrpSpPr>
          <p:nvPr/>
        </p:nvGrpSpPr>
        <p:grpSpPr bwMode="auto">
          <a:xfrm>
            <a:off x="146050" y="4419600"/>
            <a:ext cx="4953000" cy="304800"/>
            <a:chOff x="336" y="2784"/>
            <a:chExt cx="3120" cy="192"/>
          </a:xfrm>
        </p:grpSpPr>
        <p:sp>
          <p:nvSpPr>
            <p:cNvPr id="322584" name="Rectangle 24"/>
            <p:cNvSpPr>
              <a:spLocks noChangeArrowheads="1"/>
            </p:cNvSpPr>
            <p:nvPr/>
          </p:nvSpPr>
          <p:spPr bwMode="auto">
            <a:xfrm>
              <a:off x="336" y="278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jXX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8" name="Group 210"/>
            <p:cNvGrpSpPr>
              <a:grpSpLocks/>
            </p:cNvGrpSpPr>
            <p:nvPr/>
          </p:nvGrpSpPr>
          <p:grpSpPr bwMode="auto">
            <a:xfrm>
              <a:off x="1536" y="2784"/>
              <a:ext cx="384" cy="192"/>
              <a:chOff x="1536" y="2784"/>
              <a:chExt cx="384" cy="192"/>
            </a:xfrm>
          </p:grpSpPr>
          <p:sp>
            <p:nvSpPr>
              <p:cNvPr id="322586" name="Rectangle 26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322587" name="Rectangle 27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/>
                  <a:t>fn</a:t>
                </a:r>
              </a:p>
            </p:txBody>
          </p:sp>
          <p:sp>
            <p:nvSpPr>
              <p:cNvPr id="322588" name="Rectangle 28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589" name="Rectangle 29"/>
            <p:cNvSpPr>
              <a:spLocks noChangeArrowheads="1"/>
            </p:cNvSpPr>
            <p:nvPr/>
          </p:nvSpPr>
          <p:spPr bwMode="auto">
            <a:xfrm>
              <a:off x="1920" y="2784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9" name="Group 209"/>
          <p:cNvGrpSpPr>
            <a:grpSpLocks/>
          </p:cNvGrpSpPr>
          <p:nvPr/>
        </p:nvGrpSpPr>
        <p:grpSpPr bwMode="auto">
          <a:xfrm>
            <a:off x="146050" y="6248400"/>
            <a:ext cx="3124200" cy="304800"/>
            <a:chOff x="336" y="3936"/>
            <a:chExt cx="1968" cy="192"/>
          </a:xfrm>
        </p:grpSpPr>
        <p:sp>
          <p:nvSpPr>
            <p:cNvPr id="322591" name="Rectangle 31"/>
            <p:cNvSpPr>
              <a:spLocks noChangeArrowheads="1"/>
            </p:cNvSpPr>
            <p:nvPr/>
          </p:nvSpPr>
          <p:spPr bwMode="auto">
            <a:xfrm>
              <a:off x="336" y="39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popl </a:t>
              </a:r>
              <a:r>
                <a:rPr lang="en-US" sz="1400" b="0"/>
                <a:t>rA</a:t>
              </a:r>
            </a:p>
          </p:txBody>
        </p:sp>
        <p:grpSp>
          <p:nvGrpSpPr>
            <p:cNvPr id="10" name="Group 208"/>
            <p:cNvGrpSpPr>
              <a:grpSpLocks/>
            </p:cNvGrpSpPr>
            <p:nvPr/>
          </p:nvGrpSpPr>
          <p:grpSpPr bwMode="auto">
            <a:xfrm>
              <a:off x="1536" y="3936"/>
              <a:ext cx="384" cy="192"/>
              <a:chOff x="1536" y="3936"/>
              <a:chExt cx="384" cy="192"/>
            </a:xfrm>
          </p:grpSpPr>
          <p:sp>
            <p:nvSpPr>
              <p:cNvPr id="322593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22594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95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7"/>
            <p:cNvGrpSpPr>
              <a:grpSpLocks/>
            </p:cNvGrpSpPr>
            <p:nvPr/>
          </p:nvGrpSpPr>
          <p:grpSpPr bwMode="auto">
            <a:xfrm>
              <a:off x="1920" y="3936"/>
              <a:ext cx="384" cy="192"/>
              <a:chOff x="1920" y="3936"/>
              <a:chExt cx="384" cy="192"/>
            </a:xfrm>
          </p:grpSpPr>
          <p:sp>
            <p:nvSpPr>
              <p:cNvPr id="322597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98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F</a:t>
                </a:r>
              </a:p>
            </p:txBody>
          </p:sp>
          <p:sp>
            <p:nvSpPr>
              <p:cNvPr id="322599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2" name="Group 206"/>
          <p:cNvGrpSpPr>
            <a:grpSpLocks/>
          </p:cNvGrpSpPr>
          <p:nvPr/>
        </p:nvGrpSpPr>
        <p:grpSpPr bwMode="auto">
          <a:xfrm>
            <a:off x="146050" y="4876800"/>
            <a:ext cx="4953000" cy="304800"/>
            <a:chOff x="336" y="3072"/>
            <a:chExt cx="3120" cy="192"/>
          </a:xfrm>
        </p:grpSpPr>
        <p:sp>
          <p:nvSpPr>
            <p:cNvPr id="322601" name="Rectangle 41"/>
            <p:cNvSpPr>
              <a:spLocks noChangeArrowheads="1"/>
            </p:cNvSpPr>
            <p:nvPr/>
          </p:nvSpPr>
          <p:spPr bwMode="auto">
            <a:xfrm>
              <a:off x="336" y="307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call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13" name="Group 205"/>
            <p:cNvGrpSpPr>
              <a:grpSpLocks/>
            </p:cNvGrpSpPr>
            <p:nvPr/>
          </p:nvGrpSpPr>
          <p:grpSpPr bwMode="auto">
            <a:xfrm>
              <a:off x="1536" y="3072"/>
              <a:ext cx="384" cy="192"/>
              <a:chOff x="1536" y="3072"/>
              <a:chExt cx="384" cy="192"/>
            </a:xfrm>
          </p:grpSpPr>
          <p:sp>
            <p:nvSpPr>
              <p:cNvPr id="322603" name="Rectangle 43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04" name="Rectangle 44"/>
              <p:cNvSpPr>
                <a:spLocks noChangeArrowheads="1"/>
              </p:cNvSpPr>
              <p:nvPr/>
            </p:nvSpPr>
            <p:spPr bwMode="auto">
              <a:xfrm>
                <a:off x="1728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05" name="Rectangle 45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06" name="Rectangle 46"/>
            <p:cNvSpPr>
              <a:spLocks noChangeArrowheads="1"/>
            </p:cNvSpPr>
            <p:nvPr/>
          </p:nvSpPr>
          <p:spPr bwMode="auto">
            <a:xfrm>
              <a:off x="1920" y="307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 err="1"/>
                <a:t>Dest</a:t>
              </a:r>
              <a:endParaRPr lang="en-US" sz="1400" b="0" dirty="0"/>
            </a:p>
          </p:txBody>
        </p:sp>
      </p:grpSp>
      <p:grpSp>
        <p:nvGrpSpPr>
          <p:cNvPr id="14" name="Group 204"/>
          <p:cNvGrpSpPr>
            <a:grpSpLocks/>
          </p:cNvGrpSpPr>
          <p:nvPr/>
        </p:nvGrpSpPr>
        <p:grpSpPr bwMode="auto">
          <a:xfrm>
            <a:off x="146050" y="2133600"/>
            <a:ext cx="3124200" cy="304800"/>
            <a:chOff x="336" y="1344"/>
            <a:chExt cx="1968" cy="192"/>
          </a:xfrm>
        </p:grpSpPr>
        <p:sp>
          <p:nvSpPr>
            <p:cNvPr id="322608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>
                  <a:latin typeface="Courier New" pitchFamily="49" charset="0"/>
                </a:rPr>
                <a:t>rrmovl</a:t>
              </a:r>
              <a:r>
                <a:rPr lang="en-US" sz="1400" b="0" dirty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15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322610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11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12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32261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1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1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7" name="Group 201"/>
          <p:cNvGrpSpPr>
            <a:grpSpLocks/>
          </p:cNvGrpSpPr>
          <p:nvPr/>
        </p:nvGrpSpPr>
        <p:grpSpPr bwMode="auto">
          <a:xfrm>
            <a:off x="146050" y="2590800"/>
            <a:ext cx="5562600" cy="304800"/>
            <a:chOff x="336" y="1632"/>
            <a:chExt cx="3504" cy="192"/>
          </a:xfrm>
        </p:grpSpPr>
        <p:sp>
          <p:nvSpPr>
            <p:cNvPr id="322618" name="Rectangle 58"/>
            <p:cNvSpPr>
              <a:spLocks noChangeArrowheads="1"/>
            </p:cNvSpPr>
            <p:nvPr/>
          </p:nvSpPr>
          <p:spPr bwMode="auto">
            <a:xfrm>
              <a:off x="336" y="163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irmovl </a:t>
              </a:r>
              <a:r>
                <a:rPr lang="en-US" sz="1400" b="0"/>
                <a:t>V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18" name="Group 200"/>
            <p:cNvGrpSpPr>
              <a:grpSpLocks/>
            </p:cNvGrpSpPr>
            <p:nvPr/>
          </p:nvGrpSpPr>
          <p:grpSpPr bwMode="auto">
            <a:xfrm>
              <a:off x="1536" y="1632"/>
              <a:ext cx="384" cy="192"/>
              <a:chOff x="1536" y="1632"/>
              <a:chExt cx="384" cy="192"/>
            </a:xfrm>
          </p:grpSpPr>
          <p:sp>
            <p:nvSpPr>
              <p:cNvPr id="322620" name="Rectangle 60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621" name="Rectangle 61"/>
              <p:cNvSpPr>
                <a:spLocks noChangeArrowheads="1"/>
              </p:cNvSpPr>
              <p:nvPr/>
            </p:nvSpPr>
            <p:spPr bwMode="auto">
              <a:xfrm>
                <a:off x="1728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22" name="Rectangle 62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9" name="Group 199"/>
            <p:cNvGrpSpPr>
              <a:grpSpLocks/>
            </p:cNvGrpSpPr>
            <p:nvPr/>
          </p:nvGrpSpPr>
          <p:grpSpPr bwMode="auto">
            <a:xfrm>
              <a:off x="1920" y="1632"/>
              <a:ext cx="384" cy="192"/>
              <a:chOff x="1920" y="1632"/>
              <a:chExt cx="384" cy="192"/>
            </a:xfrm>
          </p:grpSpPr>
          <p:sp>
            <p:nvSpPr>
              <p:cNvPr id="322624" name="Rectangle 64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F</a:t>
                </a:r>
              </a:p>
            </p:txBody>
          </p:sp>
          <p:sp>
            <p:nvSpPr>
              <p:cNvPr id="322625" name="Rectangle 65"/>
              <p:cNvSpPr>
                <a:spLocks noChangeArrowheads="1"/>
              </p:cNvSpPr>
              <p:nvPr/>
            </p:nvSpPr>
            <p:spPr bwMode="auto">
              <a:xfrm>
                <a:off x="2112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26" name="Rectangle 66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27" name="Rectangle 67"/>
            <p:cNvSpPr>
              <a:spLocks noChangeArrowheads="1"/>
            </p:cNvSpPr>
            <p:nvPr/>
          </p:nvSpPr>
          <p:spPr bwMode="auto">
            <a:xfrm>
              <a:off x="2304" y="163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V</a:t>
              </a:r>
            </a:p>
          </p:txBody>
        </p:sp>
      </p:grpSp>
      <p:grpSp>
        <p:nvGrpSpPr>
          <p:cNvPr id="20" name="Group 198"/>
          <p:cNvGrpSpPr>
            <a:grpSpLocks/>
          </p:cNvGrpSpPr>
          <p:nvPr/>
        </p:nvGrpSpPr>
        <p:grpSpPr bwMode="auto">
          <a:xfrm>
            <a:off x="146050" y="3048000"/>
            <a:ext cx="5562600" cy="304800"/>
            <a:chOff x="336" y="1920"/>
            <a:chExt cx="3504" cy="192"/>
          </a:xfrm>
        </p:grpSpPr>
        <p:sp>
          <p:nvSpPr>
            <p:cNvPr id="322629" name="Rectangle 69"/>
            <p:cNvSpPr>
              <a:spLocks noChangeArrowheads="1"/>
            </p:cNvSpPr>
            <p:nvPr/>
          </p:nvSpPr>
          <p:spPr bwMode="auto">
            <a:xfrm>
              <a:off x="336" y="192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rmmovl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</a:t>
              </a:r>
            </a:p>
          </p:txBody>
        </p:sp>
        <p:grpSp>
          <p:nvGrpSpPr>
            <p:cNvPr id="21" name="Group 197"/>
            <p:cNvGrpSpPr>
              <a:grpSpLocks/>
            </p:cNvGrpSpPr>
            <p:nvPr/>
          </p:nvGrpSpPr>
          <p:grpSpPr bwMode="auto">
            <a:xfrm>
              <a:off x="1536" y="1920"/>
              <a:ext cx="384" cy="192"/>
              <a:chOff x="1536" y="1920"/>
              <a:chExt cx="384" cy="192"/>
            </a:xfrm>
          </p:grpSpPr>
          <p:sp>
            <p:nvSpPr>
              <p:cNvPr id="322631" name="Rectangle 71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632" name="Rectangle 72"/>
              <p:cNvSpPr>
                <a:spLocks noChangeArrowheads="1"/>
              </p:cNvSpPr>
              <p:nvPr/>
            </p:nvSpPr>
            <p:spPr bwMode="auto">
              <a:xfrm>
                <a:off x="1728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33" name="Rectangle 73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2" name="Group 196"/>
            <p:cNvGrpSpPr>
              <a:grpSpLocks/>
            </p:cNvGrpSpPr>
            <p:nvPr/>
          </p:nvGrpSpPr>
          <p:grpSpPr bwMode="auto">
            <a:xfrm>
              <a:off x="1920" y="1920"/>
              <a:ext cx="384" cy="192"/>
              <a:chOff x="1920" y="1920"/>
              <a:chExt cx="384" cy="192"/>
            </a:xfrm>
          </p:grpSpPr>
          <p:sp>
            <p:nvSpPr>
              <p:cNvPr id="322635" name="Rectangle 75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36" name="Rectangle 76"/>
              <p:cNvSpPr>
                <a:spLocks noChangeArrowheads="1"/>
              </p:cNvSpPr>
              <p:nvPr/>
            </p:nvSpPr>
            <p:spPr bwMode="auto">
              <a:xfrm>
                <a:off x="2112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37" name="Rectangle 77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38" name="Rectangle 78"/>
            <p:cNvSpPr>
              <a:spLocks noChangeArrowheads="1"/>
            </p:cNvSpPr>
            <p:nvPr/>
          </p:nvSpPr>
          <p:spPr bwMode="auto">
            <a:xfrm>
              <a:off x="2304" y="1920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3" name="Group 195"/>
          <p:cNvGrpSpPr>
            <a:grpSpLocks/>
          </p:cNvGrpSpPr>
          <p:nvPr/>
        </p:nvGrpSpPr>
        <p:grpSpPr bwMode="auto">
          <a:xfrm>
            <a:off x="146050" y="3505200"/>
            <a:ext cx="5562600" cy="304800"/>
            <a:chOff x="336" y="2208"/>
            <a:chExt cx="3504" cy="192"/>
          </a:xfrm>
        </p:grpSpPr>
        <p:sp>
          <p:nvSpPr>
            <p:cNvPr id="322640" name="Rectangle 80"/>
            <p:cNvSpPr>
              <a:spLocks noChangeArrowheads="1"/>
            </p:cNvSpPr>
            <p:nvPr/>
          </p:nvSpPr>
          <p:spPr bwMode="auto">
            <a:xfrm>
              <a:off x="336" y="220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mrmovl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), </a:t>
              </a:r>
              <a:r>
                <a:rPr lang="en-US" sz="1400" b="0"/>
                <a:t>rA</a:t>
              </a:r>
            </a:p>
          </p:txBody>
        </p:sp>
        <p:grpSp>
          <p:nvGrpSpPr>
            <p:cNvPr id="24" name="Group 194"/>
            <p:cNvGrpSpPr>
              <a:grpSpLocks/>
            </p:cNvGrpSpPr>
            <p:nvPr/>
          </p:nvGrpSpPr>
          <p:grpSpPr bwMode="auto">
            <a:xfrm>
              <a:off x="1536" y="2208"/>
              <a:ext cx="384" cy="192"/>
              <a:chOff x="1536" y="2208"/>
              <a:chExt cx="384" cy="192"/>
            </a:xfrm>
          </p:grpSpPr>
          <p:sp>
            <p:nvSpPr>
              <p:cNvPr id="322642" name="Rectangle 82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322643" name="Rectangle 83"/>
              <p:cNvSpPr>
                <a:spLocks noChangeArrowheads="1"/>
              </p:cNvSpPr>
              <p:nvPr/>
            </p:nvSpPr>
            <p:spPr bwMode="auto">
              <a:xfrm>
                <a:off x="1728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44" name="Rectangle 84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5" name="Group 193"/>
            <p:cNvGrpSpPr>
              <a:grpSpLocks/>
            </p:cNvGrpSpPr>
            <p:nvPr/>
          </p:nvGrpSpPr>
          <p:grpSpPr bwMode="auto">
            <a:xfrm>
              <a:off x="1920" y="2208"/>
              <a:ext cx="384" cy="192"/>
              <a:chOff x="1920" y="2208"/>
              <a:chExt cx="384" cy="192"/>
            </a:xfrm>
          </p:grpSpPr>
          <p:sp>
            <p:nvSpPr>
              <p:cNvPr id="322646" name="Rectangle 86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47" name="Rectangle 87"/>
              <p:cNvSpPr>
                <a:spLocks noChangeArrowheads="1"/>
              </p:cNvSpPr>
              <p:nvPr/>
            </p:nvSpPr>
            <p:spPr bwMode="auto">
              <a:xfrm>
                <a:off x="2112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48" name="Rectangle 88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49" name="Rectangle 89"/>
            <p:cNvSpPr>
              <a:spLocks noChangeArrowheads="1"/>
            </p:cNvSpPr>
            <p:nvPr/>
          </p:nvSpPr>
          <p:spPr bwMode="auto">
            <a:xfrm>
              <a:off x="2304" y="2208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6" name="Group 192"/>
          <p:cNvGrpSpPr>
            <a:grpSpLocks/>
          </p:cNvGrpSpPr>
          <p:nvPr/>
        </p:nvGrpSpPr>
        <p:grpSpPr bwMode="auto">
          <a:xfrm>
            <a:off x="146050" y="3962400"/>
            <a:ext cx="3124200" cy="304800"/>
            <a:chOff x="336" y="2496"/>
            <a:chExt cx="1968" cy="192"/>
          </a:xfrm>
        </p:grpSpPr>
        <p:sp>
          <p:nvSpPr>
            <p:cNvPr id="322651" name="Rectangle 91"/>
            <p:cNvSpPr>
              <a:spLocks noChangeArrowheads="1"/>
            </p:cNvSpPr>
            <p:nvPr/>
          </p:nvSpPr>
          <p:spPr bwMode="auto">
            <a:xfrm>
              <a:off x="336" y="249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OPl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27" name="Group 191"/>
            <p:cNvGrpSpPr>
              <a:grpSpLocks/>
            </p:cNvGrpSpPr>
            <p:nvPr/>
          </p:nvGrpSpPr>
          <p:grpSpPr bwMode="auto">
            <a:xfrm>
              <a:off x="1536" y="2496"/>
              <a:ext cx="384" cy="192"/>
              <a:chOff x="1536" y="2496"/>
              <a:chExt cx="384" cy="192"/>
            </a:xfrm>
          </p:grpSpPr>
          <p:sp>
            <p:nvSpPr>
              <p:cNvPr id="32265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5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65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190"/>
            <p:cNvGrpSpPr>
              <a:grpSpLocks/>
            </p:cNvGrpSpPr>
            <p:nvPr/>
          </p:nvGrpSpPr>
          <p:grpSpPr bwMode="auto">
            <a:xfrm>
              <a:off x="1920" y="2496"/>
              <a:ext cx="384" cy="192"/>
              <a:chOff x="1920" y="2496"/>
              <a:chExt cx="384" cy="192"/>
            </a:xfrm>
          </p:grpSpPr>
          <p:sp>
            <p:nvSpPr>
              <p:cNvPr id="322657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58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59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29" name="Group 189"/>
          <p:cNvGrpSpPr>
            <a:grpSpLocks/>
          </p:cNvGrpSpPr>
          <p:nvPr/>
        </p:nvGrpSpPr>
        <p:grpSpPr bwMode="auto">
          <a:xfrm>
            <a:off x="146050" y="5334000"/>
            <a:ext cx="2514600" cy="304800"/>
            <a:chOff x="336" y="3360"/>
            <a:chExt cx="1584" cy="192"/>
          </a:xfrm>
        </p:grpSpPr>
        <p:sp>
          <p:nvSpPr>
            <p:cNvPr id="322661" name="Rectangle 101"/>
            <p:cNvSpPr>
              <a:spLocks noChangeArrowheads="1"/>
            </p:cNvSpPr>
            <p:nvPr/>
          </p:nvSpPr>
          <p:spPr bwMode="auto">
            <a:xfrm>
              <a:off x="336" y="33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0" name="Group 188"/>
            <p:cNvGrpSpPr>
              <a:grpSpLocks/>
            </p:cNvGrpSpPr>
            <p:nvPr/>
          </p:nvGrpSpPr>
          <p:grpSpPr bwMode="auto">
            <a:xfrm>
              <a:off x="1536" y="3360"/>
              <a:ext cx="384" cy="192"/>
              <a:chOff x="1536" y="3360"/>
              <a:chExt cx="384" cy="192"/>
            </a:xfrm>
          </p:grpSpPr>
          <p:sp>
            <p:nvSpPr>
              <p:cNvPr id="322663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322664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65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1" name="Group 187"/>
          <p:cNvGrpSpPr>
            <a:grpSpLocks/>
          </p:cNvGrpSpPr>
          <p:nvPr/>
        </p:nvGrpSpPr>
        <p:grpSpPr bwMode="auto">
          <a:xfrm>
            <a:off x="146050" y="1670050"/>
            <a:ext cx="2514600" cy="304800"/>
            <a:chOff x="336" y="768"/>
            <a:chExt cx="1584" cy="192"/>
          </a:xfrm>
        </p:grpSpPr>
        <p:sp>
          <p:nvSpPr>
            <p:cNvPr id="322667" name="Rectangle 107"/>
            <p:cNvSpPr>
              <a:spLocks noChangeArrowheads="1"/>
            </p:cNvSpPr>
            <p:nvPr/>
          </p:nvSpPr>
          <p:spPr bwMode="auto">
            <a:xfrm>
              <a:off x="336" y="76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322560" name="Group 186"/>
            <p:cNvGrpSpPr>
              <a:grpSpLocks/>
            </p:cNvGrpSpPr>
            <p:nvPr/>
          </p:nvGrpSpPr>
          <p:grpSpPr bwMode="auto">
            <a:xfrm>
              <a:off x="1536" y="768"/>
              <a:ext cx="384" cy="192"/>
              <a:chOff x="1536" y="768"/>
              <a:chExt cx="384" cy="192"/>
            </a:xfrm>
          </p:grpSpPr>
          <p:sp>
            <p:nvSpPr>
              <p:cNvPr id="322669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1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0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1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1" name="Group 185"/>
          <p:cNvGrpSpPr>
            <a:grpSpLocks/>
          </p:cNvGrpSpPr>
          <p:nvPr/>
        </p:nvGrpSpPr>
        <p:grpSpPr bwMode="auto">
          <a:xfrm>
            <a:off x="139700" y="1212850"/>
            <a:ext cx="2514600" cy="304800"/>
            <a:chOff x="336" y="1056"/>
            <a:chExt cx="1584" cy="192"/>
          </a:xfrm>
        </p:grpSpPr>
        <p:sp>
          <p:nvSpPr>
            <p:cNvPr id="322673" name="Rectangle 113"/>
            <p:cNvSpPr>
              <a:spLocks noChangeArrowheads="1"/>
            </p:cNvSpPr>
            <p:nvPr/>
          </p:nvSpPr>
          <p:spPr bwMode="auto">
            <a:xfrm>
              <a:off x="336" y="105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322563" name="Group 184"/>
            <p:cNvGrpSpPr>
              <a:grpSpLocks/>
            </p:cNvGrpSpPr>
            <p:nvPr/>
          </p:nvGrpSpPr>
          <p:grpSpPr bwMode="auto">
            <a:xfrm>
              <a:off x="1536" y="1056"/>
              <a:ext cx="384" cy="192"/>
              <a:chOff x="1536" y="1056"/>
              <a:chExt cx="384" cy="192"/>
            </a:xfrm>
          </p:grpSpPr>
          <p:sp>
            <p:nvSpPr>
              <p:cNvPr id="322675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0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6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7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3138762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 10"/>
          <p:cNvSpPr>
            <a:spLocks noChangeArrowheads="1"/>
          </p:cNvSpPr>
          <p:nvPr/>
        </p:nvSpPr>
        <p:spPr bwMode="auto">
          <a:xfrm>
            <a:off x="2362200" y="1517650"/>
            <a:ext cx="1676400" cy="914400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>
              <a:latin typeface="Courier New" pitchFamily="49" charset="0"/>
            </a:endParaRPr>
          </a:p>
        </p:txBody>
      </p:sp>
      <p:sp>
        <p:nvSpPr>
          <p:cNvPr id="63" name="Rectangle 20"/>
          <p:cNvSpPr>
            <a:spLocks noChangeArrowheads="1"/>
          </p:cNvSpPr>
          <p:nvPr/>
        </p:nvSpPr>
        <p:spPr bwMode="auto">
          <a:xfrm>
            <a:off x="4343400" y="1716088"/>
            <a:ext cx="685800" cy="228600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>
              <a:latin typeface="Courier New" pitchFamily="49" charset="0"/>
            </a:endParaRPr>
          </a:p>
        </p:txBody>
      </p:sp>
      <p:sp>
        <p:nvSpPr>
          <p:cNvPr id="49" name="Rectangle 2"/>
          <p:cNvSpPr>
            <a:spLocks noChangeArrowheads="1"/>
          </p:cNvSpPr>
          <p:nvPr/>
        </p:nvSpPr>
        <p:spPr bwMode="auto">
          <a:xfrm>
            <a:off x="2362200" y="1517650"/>
            <a:ext cx="8382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Courier New" pitchFamily="49" charset="0"/>
              </a:rPr>
              <a:t>%eax</a:t>
            </a:r>
          </a:p>
        </p:txBody>
      </p:sp>
      <p:sp>
        <p:nvSpPr>
          <p:cNvPr id="50" name="Rectangle 3"/>
          <p:cNvSpPr>
            <a:spLocks noChangeArrowheads="1"/>
          </p:cNvSpPr>
          <p:nvPr/>
        </p:nvSpPr>
        <p:spPr bwMode="auto">
          <a:xfrm>
            <a:off x="2362200" y="1746250"/>
            <a:ext cx="8382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Courier New" pitchFamily="49" charset="0"/>
              </a:rPr>
              <a:t>%ecx</a:t>
            </a:r>
          </a:p>
        </p:txBody>
      </p:sp>
      <p:sp>
        <p:nvSpPr>
          <p:cNvPr id="51" name="Rectangle 4"/>
          <p:cNvSpPr>
            <a:spLocks noChangeArrowheads="1"/>
          </p:cNvSpPr>
          <p:nvPr/>
        </p:nvSpPr>
        <p:spPr bwMode="auto">
          <a:xfrm>
            <a:off x="2362200" y="1974850"/>
            <a:ext cx="8382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Courier New" pitchFamily="49" charset="0"/>
              </a:rPr>
              <a:t>%edx</a:t>
            </a:r>
          </a:p>
        </p:txBody>
      </p:sp>
      <p:sp>
        <p:nvSpPr>
          <p:cNvPr id="52" name="Rectangle 5"/>
          <p:cNvSpPr>
            <a:spLocks noChangeArrowheads="1"/>
          </p:cNvSpPr>
          <p:nvPr/>
        </p:nvSpPr>
        <p:spPr bwMode="auto">
          <a:xfrm>
            <a:off x="2362200" y="2203450"/>
            <a:ext cx="8382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Courier New" pitchFamily="49" charset="0"/>
              </a:rPr>
              <a:t>%ebx</a:t>
            </a:r>
          </a:p>
        </p:txBody>
      </p:sp>
      <p:sp>
        <p:nvSpPr>
          <p:cNvPr id="53" name="Rectangle 6"/>
          <p:cNvSpPr>
            <a:spLocks noChangeArrowheads="1"/>
          </p:cNvSpPr>
          <p:nvPr/>
        </p:nvSpPr>
        <p:spPr bwMode="auto">
          <a:xfrm>
            <a:off x="3200400" y="1517650"/>
            <a:ext cx="8382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Courier New" pitchFamily="49" charset="0"/>
              </a:rPr>
              <a:t>%esi</a:t>
            </a:r>
          </a:p>
        </p:txBody>
      </p:sp>
      <p:sp>
        <p:nvSpPr>
          <p:cNvPr id="54" name="Rectangle 7"/>
          <p:cNvSpPr>
            <a:spLocks noChangeArrowheads="1"/>
          </p:cNvSpPr>
          <p:nvPr/>
        </p:nvSpPr>
        <p:spPr bwMode="auto">
          <a:xfrm>
            <a:off x="3200400" y="1746250"/>
            <a:ext cx="8382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Courier New" pitchFamily="49" charset="0"/>
              </a:rPr>
              <a:t>%edi</a:t>
            </a:r>
          </a:p>
        </p:txBody>
      </p:sp>
      <p:sp>
        <p:nvSpPr>
          <p:cNvPr id="55" name="Rectangle 8"/>
          <p:cNvSpPr>
            <a:spLocks noChangeArrowheads="1"/>
          </p:cNvSpPr>
          <p:nvPr/>
        </p:nvSpPr>
        <p:spPr bwMode="auto">
          <a:xfrm>
            <a:off x="3200400" y="1974850"/>
            <a:ext cx="8382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Courier New" pitchFamily="49" charset="0"/>
              </a:rPr>
              <a:t>%esp</a:t>
            </a:r>
          </a:p>
        </p:txBody>
      </p:sp>
      <p:sp>
        <p:nvSpPr>
          <p:cNvPr id="56" name="Rectangle 9"/>
          <p:cNvSpPr>
            <a:spLocks noChangeArrowheads="1"/>
          </p:cNvSpPr>
          <p:nvPr/>
        </p:nvSpPr>
        <p:spPr bwMode="auto">
          <a:xfrm>
            <a:off x="3200400" y="2203450"/>
            <a:ext cx="8382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Courier New" pitchFamily="49" charset="0"/>
              </a:rPr>
              <a:t>%ebp</a:t>
            </a:r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4343400" y="1716088"/>
            <a:ext cx="2286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>
                <a:latin typeface="Courier New" pitchFamily="49" charset="0"/>
              </a:rPr>
              <a:t>ZF</a:t>
            </a:r>
          </a:p>
        </p:txBody>
      </p:sp>
      <p:sp>
        <p:nvSpPr>
          <p:cNvPr id="61" name="Rectangle 13"/>
          <p:cNvSpPr>
            <a:spLocks noChangeArrowheads="1"/>
          </p:cNvSpPr>
          <p:nvPr/>
        </p:nvSpPr>
        <p:spPr bwMode="auto">
          <a:xfrm>
            <a:off x="4572000" y="1716088"/>
            <a:ext cx="2286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Courier New" pitchFamily="49" charset="0"/>
              </a:rPr>
              <a:t>SF</a:t>
            </a:r>
          </a:p>
        </p:txBody>
      </p:sp>
      <p:sp>
        <p:nvSpPr>
          <p:cNvPr id="62" name="Rectangle 16"/>
          <p:cNvSpPr>
            <a:spLocks noChangeArrowheads="1"/>
          </p:cNvSpPr>
          <p:nvPr/>
        </p:nvSpPr>
        <p:spPr bwMode="auto">
          <a:xfrm>
            <a:off x="4800600" y="1716088"/>
            <a:ext cx="2286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Courier New" pitchFamily="49" charset="0"/>
              </a:rPr>
              <a:t>OF</a:t>
            </a:r>
          </a:p>
        </p:txBody>
      </p:sp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Y86 Processor State</a:t>
            </a:r>
          </a:p>
        </p:txBody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2590800"/>
            <a:ext cx="8294687" cy="3841750"/>
          </a:xfrm>
        </p:spPr>
        <p:txBody>
          <a:bodyPr/>
          <a:lstStyle/>
          <a:p>
            <a:pPr lvl="1">
              <a:tabLst>
                <a:tab pos="3314700" algn="l"/>
                <a:tab pos="4629150" algn="l"/>
              </a:tabLst>
            </a:pPr>
            <a:r>
              <a:rPr lang="en-US" dirty="0"/>
              <a:t>Program Registers</a:t>
            </a:r>
          </a:p>
          <a:p>
            <a:pPr lvl="2">
              <a:tabLst>
                <a:tab pos="3314700" algn="l"/>
                <a:tab pos="4629150" algn="l"/>
              </a:tabLst>
            </a:pPr>
            <a:r>
              <a:rPr lang="en-US" dirty="0"/>
              <a:t>Same 8 as with IA32.  Each 32 bits</a:t>
            </a:r>
          </a:p>
          <a:p>
            <a:pPr lvl="1">
              <a:tabLst>
                <a:tab pos="3314700" algn="l"/>
                <a:tab pos="4629150" algn="l"/>
              </a:tabLst>
            </a:pPr>
            <a:r>
              <a:rPr lang="en-US" dirty="0"/>
              <a:t>Condition Codes</a:t>
            </a:r>
          </a:p>
          <a:p>
            <a:pPr lvl="2">
              <a:tabLst>
                <a:tab pos="3314700" algn="l"/>
                <a:tab pos="4629150" algn="l"/>
              </a:tabLst>
            </a:pPr>
            <a:r>
              <a:rPr lang="en-US" dirty="0"/>
              <a:t>Single-bit flags set by arithmetic or logical instructions</a:t>
            </a:r>
          </a:p>
          <a:p>
            <a:pPr lvl="3">
              <a:tabLst>
                <a:tab pos="3314700" algn="l"/>
                <a:tab pos="4629150" algn="l"/>
              </a:tabLst>
            </a:pPr>
            <a:r>
              <a:rPr lang="en-US" dirty="0" smtClean="0"/>
              <a:t>ZF</a:t>
            </a:r>
            <a:r>
              <a:rPr lang="en-US" dirty="0"/>
              <a:t>: Zero	</a:t>
            </a:r>
            <a:r>
              <a:rPr lang="en-US" dirty="0" err="1" smtClean="0"/>
              <a:t>SF:Negative</a:t>
            </a:r>
            <a:r>
              <a:rPr lang="en-US" dirty="0" smtClean="0"/>
              <a:t>		OF: Overflow</a:t>
            </a:r>
            <a:endParaRPr lang="en-US" dirty="0"/>
          </a:p>
          <a:p>
            <a:pPr lvl="1">
              <a:tabLst>
                <a:tab pos="3314700" algn="l"/>
                <a:tab pos="4629150" algn="l"/>
              </a:tabLst>
            </a:pPr>
            <a:r>
              <a:rPr lang="en-US" dirty="0"/>
              <a:t>Program Counter</a:t>
            </a:r>
          </a:p>
          <a:p>
            <a:pPr lvl="2">
              <a:tabLst>
                <a:tab pos="3314700" algn="l"/>
                <a:tab pos="4629150" algn="l"/>
              </a:tabLst>
            </a:pPr>
            <a:r>
              <a:rPr lang="en-US" dirty="0"/>
              <a:t>Indicates address </a:t>
            </a:r>
            <a:r>
              <a:rPr lang="en-US" dirty="0" smtClean="0"/>
              <a:t>of next instruction</a:t>
            </a:r>
          </a:p>
          <a:p>
            <a:pPr lvl="1">
              <a:tabLst>
                <a:tab pos="3314700" algn="l"/>
                <a:tab pos="4629150" algn="l"/>
              </a:tabLst>
            </a:pPr>
            <a:r>
              <a:rPr lang="en-US" dirty="0" smtClean="0"/>
              <a:t>Program Status</a:t>
            </a:r>
          </a:p>
          <a:p>
            <a:pPr lvl="2">
              <a:tabLst>
                <a:tab pos="3314700" algn="l"/>
                <a:tab pos="4629150" algn="l"/>
              </a:tabLst>
            </a:pPr>
            <a:r>
              <a:rPr lang="en-US" dirty="0" smtClean="0"/>
              <a:t>Indicates either normal operation or some error condition</a:t>
            </a:r>
            <a:endParaRPr lang="en-US" dirty="0"/>
          </a:p>
          <a:p>
            <a:pPr lvl="1">
              <a:tabLst>
                <a:tab pos="3314700" algn="l"/>
                <a:tab pos="4629150" algn="l"/>
              </a:tabLst>
            </a:pPr>
            <a:r>
              <a:rPr lang="en-US" dirty="0"/>
              <a:t>Memory</a:t>
            </a:r>
          </a:p>
          <a:p>
            <a:pPr lvl="2">
              <a:tabLst>
                <a:tab pos="3314700" algn="l"/>
                <a:tab pos="4629150" algn="l"/>
              </a:tabLst>
            </a:pPr>
            <a:r>
              <a:rPr lang="en-US" dirty="0"/>
              <a:t>Byte-addressable storage array</a:t>
            </a:r>
          </a:p>
          <a:p>
            <a:pPr lvl="2">
              <a:tabLst>
                <a:tab pos="3314700" algn="l"/>
                <a:tab pos="4629150" algn="l"/>
              </a:tabLst>
            </a:pPr>
            <a:r>
              <a:rPr lang="en-US" dirty="0"/>
              <a:t>Words stored in little-endian byte order</a:t>
            </a:r>
          </a:p>
        </p:txBody>
      </p:sp>
      <p:sp>
        <p:nvSpPr>
          <p:cNvPr id="58" name="Rectangle 11"/>
          <p:cNvSpPr>
            <a:spLocks noChangeArrowheads="1"/>
          </p:cNvSpPr>
          <p:nvPr/>
        </p:nvSpPr>
        <p:spPr bwMode="auto">
          <a:xfrm>
            <a:off x="2362200" y="106045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>
                <a:latin typeface="Helvetica" pitchFamily="34" charset="0"/>
              </a:rPr>
              <a:t>RF: Program registers</a:t>
            </a:r>
          </a:p>
        </p:txBody>
      </p:sp>
      <p:sp>
        <p:nvSpPr>
          <p:cNvPr id="64" name="Rectangle 21"/>
          <p:cNvSpPr>
            <a:spLocks noChangeArrowheads="1"/>
          </p:cNvSpPr>
          <p:nvPr/>
        </p:nvSpPr>
        <p:spPr bwMode="auto">
          <a:xfrm>
            <a:off x="4184650" y="1060450"/>
            <a:ext cx="990600" cy="59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>
                <a:latin typeface="Helvetica" pitchFamily="34" charset="0"/>
              </a:rPr>
              <a:t>CC: Condition codes</a:t>
            </a:r>
          </a:p>
        </p:txBody>
      </p:sp>
      <p:sp>
        <p:nvSpPr>
          <p:cNvPr id="65" name="Rectangle 28"/>
          <p:cNvSpPr>
            <a:spLocks noChangeArrowheads="1"/>
          </p:cNvSpPr>
          <p:nvPr/>
        </p:nvSpPr>
        <p:spPr bwMode="auto">
          <a:xfrm>
            <a:off x="4267200" y="2203450"/>
            <a:ext cx="838200" cy="228600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>
              <a:latin typeface="Courier New" pitchFamily="49" charset="0"/>
            </a:endParaRPr>
          </a:p>
        </p:txBody>
      </p:sp>
      <p:sp>
        <p:nvSpPr>
          <p:cNvPr id="66" name="Rectangle 29"/>
          <p:cNvSpPr>
            <a:spLocks noChangeArrowheads="1"/>
          </p:cNvSpPr>
          <p:nvPr/>
        </p:nvSpPr>
        <p:spPr bwMode="auto">
          <a:xfrm>
            <a:off x="4267200" y="1974850"/>
            <a:ext cx="8382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>
                <a:latin typeface="Helvetica" pitchFamily="34" charset="0"/>
              </a:rPr>
              <a:t>PC</a:t>
            </a:r>
          </a:p>
        </p:txBody>
      </p:sp>
      <p:sp>
        <p:nvSpPr>
          <p:cNvPr id="67" name="Rectangle 30"/>
          <p:cNvSpPr>
            <a:spLocks noChangeArrowheads="1"/>
          </p:cNvSpPr>
          <p:nvPr/>
        </p:nvSpPr>
        <p:spPr bwMode="auto">
          <a:xfrm>
            <a:off x="5334000" y="1974850"/>
            <a:ext cx="1676400" cy="457200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>
              <a:latin typeface="Courier New" pitchFamily="49" charset="0"/>
            </a:endParaRPr>
          </a:p>
        </p:txBody>
      </p:sp>
      <p:sp>
        <p:nvSpPr>
          <p:cNvPr id="68" name="Rectangle 31"/>
          <p:cNvSpPr>
            <a:spLocks noChangeArrowheads="1"/>
          </p:cNvSpPr>
          <p:nvPr/>
        </p:nvSpPr>
        <p:spPr bwMode="auto">
          <a:xfrm>
            <a:off x="5334000" y="1670050"/>
            <a:ext cx="1676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>
                <a:latin typeface="Helvetica" pitchFamily="34" charset="0"/>
              </a:rPr>
              <a:t>DMEM: Memory</a:t>
            </a:r>
          </a:p>
        </p:txBody>
      </p:sp>
      <p:sp>
        <p:nvSpPr>
          <p:cNvPr id="69" name="Rectangle 32"/>
          <p:cNvSpPr>
            <a:spLocks noChangeArrowheads="1"/>
          </p:cNvSpPr>
          <p:nvPr/>
        </p:nvSpPr>
        <p:spPr bwMode="auto">
          <a:xfrm>
            <a:off x="5867400" y="1441450"/>
            <a:ext cx="533400" cy="228600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>
              <a:latin typeface="Courier New" pitchFamily="49" charset="0"/>
            </a:endParaRPr>
          </a:p>
        </p:txBody>
      </p:sp>
      <p:sp>
        <p:nvSpPr>
          <p:cNvPr id="70" name="Rectangle 33"/>
          <p:cNvSpPr>
            <a:spLocks noChangeArrowheads="1"/>
          </p:cNvSpPr>
          <p:nvPr/>
        </p:nvSpPr>
        <p:spPr bwMode="auto">
          <a:xfrm>
            <a:off x="5181600" y="1136650"/>
            <a:ext cx="1905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>
                <a:latin typeface="Helvetica" pitchFamily="34" charset="0"/>
              </a:rPr>
              <a:t>Stat: Program status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Encoding Registers</a:t>
            </a:r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143000"/>
            <a:ext cx="8294687" cy="5289550"/>
          </a:xfrm>
        </p:spPr>
        <p:txBody>
          <a:bodyPr/>
          <a:lstStyle/>
          <a:p>
            <a:r>
              <a:rPr lang="en-US" dirty="0"/>
              <a:t>Each register has 4-bit ID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r>
              <a:rPr lang="en-US" dirty="0"/>
              <a:t>Same encoding as in IA32</a:t>
            </a:r>
          </a:p>
          <a:p>
            <a:r>
              <a:rPr lang="en-US" dirty="0"/>
              <a:t>Register ID </a:t>
            </a:r>
            <a:r>
              <a:rPr lang="en-US" dirty="0" smtClean="0"/>
              <a:t>15 (0xF) </a:t>
            </a:r>
            <a:r>
              <a:rPr lang="en-US" dirty="0"/>
              <a:t>indicates “no register”</a:t>
            </a:r>
          </a:p>
          <a:p>
            <a:pPr lvl="1"/>
            <a:r>
              <a:rPr lang="en-US" dirty="0"/>
              <a:t>Will use this in our hardware design in multiple places</a:t>
            </a:r>
          </a:p>
        </p:txBody>
      </p:sp>
      <p:grpSp>
        <p:nvGrpSpPr>
          <p:cNvPr id="266261" name="Group 21"/>
          <p:cNvGrpSpPr>
            <a:grpSpLocks/>
          </p:cNvGrpSpPr>
          <p:nvPr/>
        </p:nvGrpSpPr>
        <p:grpSpPr bwMode="auto">
          <a:xfrm>
            <a:off x="2286000" y="1676400"/>
            <a:ext cx="3048000" cy="914400"/>
            <a:chOff x="864" y="1488"/>
            <a:chExt cx="1920" cy="576"/>
          </a:xfrm>
        </p:grpSpPr>
        <p:sp>
          <p:nvSpPr>
            <p:cNvPr id="266245" name="Rectangle 5"/>
            <p:cNvSpPr>
              <a:spLocks noChangeArrowheads="1"/>
            </p:cNvSpPr>
            <p:nvPr/>
          </p:nvSpPr>
          <p:spPr bwMode="auto">
            <a:xfrm>
              <a:off x="864" y="1488"/>
              <a:ext cx="528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266246" name="Rectangle 6"/>
            <p:cNvSpPr>
              <a:spLocks noChangeArrowheads="1"/>
            </p:cNvSpPr>
            <p:nvPr/>
          </p:nvSpPr>
          <p:spPr bwMode="auto">
            <a:xfrm>
              <a:off x="864" y="1632"/>
              <a:ext cx="528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>
                  <a:latin typeface="Courier New" pitchFamily="49" charset="0"/>
                </a:rPr>
                <a:t>%ecx</a:t>
              </a:r>
            </a:p>
          </p:txBody>
        </p:sp>
        <p:sp>
          <p:nvSpPr>
            <p:cNvPr id="266247" name="Rectangle 7"/>
            <p:cNvSpPr>
              <a:spLocks noChangeArrowheads="1"/>
            </p:cNvSpPr>
            <p:nvPr/>
          </p:nvSpPr>
          <p:spPr bwMode="auto">
            <a:xfrm>
              <a:off x="864" y="1776"/>
              <a:ext cx="528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>
                  <a:latin typeface="Courier New" pitchFamily="49" charset="0"/>
                </a:rPr>
                <a:t>%edx</a:t>
              </a:r>
            </a:p>
          </p:txBody>
        </p:sp>
        <p:sp>
          <p:nvSpPr>
            <p:cNvPr id="266248" name="Rectangle 8"/>
            <p:cNvSpPr>
              <a:spLocks noChangeArrowheads="1"/>
            </p:cNvSpPr>
            <p:nvPr/>
          </p:nvSpPr>
          <p:spPr bwMode="auto">
            <a:xfrm>
              <a:off x="864" y="1920"/>
              <a:ext cx="528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266249" name="Rectangle 9"/>
            <p:cNvSpPr>
              <a:spLocks noChangeArrowheads="1"/>
            </p:cNvSpPr>
            <p:nvPr/>
          </p:nvSpPr>
          <p:spPr bwMode="auto">
            <a:xfrm>
              <a:off x="2016" y="1488"/>
              <a:ext cx="528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266250" name="Rectangle 10"/>
            <p:cNvSpPr>
              <a:spLocks noChangeArrowheads="1"/>
            </p:cNvSpPr>
            <p:nvPr/>
          </p:nvSpPr>
          <p:spPr bwMode="auto">
            <a:xfrm>
              <a:off x="2016" y="1632"/>
              <a:ext cx="528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266251" name="Rectangle 11"/>
            <p:cNvSpPr>
              <a:spLocks noChangeArrowheads="1"/>
            </p:cNvSpPr>
            <p:nvPr/>
          </p:nvSpPr>
          <p:spPr bwMode="auto">
            <a:xfrm>
              <a:off x="2016" y="1776"/>
              <a:ext cx="528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>
                  <a:latin typeface="Courier New" pitchFamily="49" charset="0"/>
                </a:rPr>
                <a:t>%esp</a:t>
              </a:r>
            </a:p>
          </p:txBody>
        </p:sp>
        <p:sp>
          <p:nvSpPr>
            <p:cNvPr id="266252" name="Rectangle 12"/>
            <p:cNvSpPr>
              <a:spLocks noChangeArrowheads="1"/>
            </p:cNvSpPr>
            <p:nvPr/>
          </p:nvSpPr>
          <p:spPr bwMode="auto">
            <a:xfrm>
              <a:off x="2016" y="1920"/>
              <a:ext cx="528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>
                  <a:latin typeface="Courier New" pitchFamily="49" charset="0"/>
                </a:rPr>
                <a:t>%ebp</a:t>
              </a:r>
            </a:p>
          </p:txBody>
        </p:sp>
        <p:sp>
          <p:nvSpPr>
            <p:cNvPr id="266253" name="Rectangle 13"/>
            <p:cNvSpPr>
              <a:spLocks noChangeArrowheads="1"/>
            </p:cNvSpPr>
            <p:nvPr/>
          </p:nvSpPr>
          <p:spPr bwMode="auto">
            <a:xfrm>
              <a:off x="1392" y="1488"/>
              <a:ext cx="240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accent1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266254" name="Rectangle 14"/>
            <p:cNvSpPr>
              <a:spLocks noChangeArrowheads="1"/>
            </p:cNvSpPr>
            <p:nvPr/>
          </p:nvSpPr>
          <p:spPr bwMode="auto">
            <a:xfrm>
              <a:off x="1392" y="1632"/>
              <a:ext cx="240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accent1"/>
                  </a:solidFill>
                  <a:latin typeface="Courier New" pitchFamily="49" charset="0"/>
                </a:rPr>
                <a:t>1</a:t>
              </a:r>
            </a:p>
          </p:txBody>
        </p:sp>
        <p:sp>
          <p:nvSpPr>
            <p:cNvPr id="266255" name="Rectangle 15"/>
            <p:cNvSpPr>
              <a:spLocks noChangeArrowheads="1"/>
            </p:cNvSpPr>
            <p:nvPr/>
          </p:nvSpPr>
          <p:spPr bwMode="auto">
            <a:xfrm>
              <a:off x="1392" y="1776"/>
              <a:ext cx="240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accent1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266256" name="Rectangle 16"/>
            <p:cNvSpPr>
              <a:spLocks noChangeArrowheads="1"/>
            </p:cNvSpPr>
            <p:nvPr/>
          </p:nvSpPr>
          <p:spPr bwMode="auto">
            <a:xfrm>
              <a:off x="1392" y="1920"/>
              <a:ext cx="240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accent1"/>
                  </a:solidFill>
                  <a:latin typeface="Courier New" pitchFamily="49" charset="0"/>
                </a:rPr>
                <a:t>3</a:t>
              </a:r>
            </a:p>
          </p:txBody>
        </p:sp>
        <p:sp>
          <p:nvSpPr>
            <p:cNvPr id="266257" name="Rectangle 17"/>
            <p:cNvSpPr>
              <a:spLocks noChangeArrowheads="1"/>
            </p:cNvSpPr>
            <p:nvPr/>
          </p:nvSpPr>
          <p:spPr bwMode="auto">
            <a:xfrm>
              <a:off x="2544" y="1488"/>
              <a:ext cx="240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accent1"/>
                  </a:solidFill>
                  <a:latin typeface="Courier New" pitchFamily="49" charset="0"/>
                </a:rPr>
                <a:t>6</a:t>
              </a:r>
            </a:p>
          </p:txBody>
        </p:sp>
        <p:sp>
          <p:nvSpPr>
            <p:cNvPr id="266258" name="Rectangle 18"/>
            <p:cNvSpPr>
              <a:spLocks noChangeArrowheads="1"/>
            </p:cNvSpPr>
            <p:nvPr/>
          </p:nvSpPr>
          <p:spPr bwMode="auto">
            <a:xfrm>
              <a:off x="2544" y="1632"/>
              <a:ext cx="240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accent1"/>
                  </a:solidFill>
                  <a:latin typeface="Courier New" pitchFamily="49" charset="0"/>
                </a:rPr>
                <a:t>7</a:t>
              </a:r>
            </a:p>
          </p:txBody>
        </p:sp>
        <p:sp>
          <p:nvSpPr>
            <p:cNvPr id="266259" name="Rectangle 19"/>
            <p:cNvSpPr>
              <a:spLocks noChangeArrowheads="1"/>
            </p:cNvSpPr>
            <p:nvPr/>
          </p:nvSpPr>
          <p:spPr bwMode="auto">
            <a:xfrm>
              <a:off x="2544" y="1776"/>
              <a:ext cx="240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accent1"/>
                  </a:solidFill>
                  <a:latin typeface="Courier New" pitchFamily="49" charset="0"/>
                </a:rPr>
                <a:t>4</a:t>
              </a:r>
            </a:p>
          </p:txBody>
        </p:sp>
        <p:sp>
          <p:nvSpPr>
            <p:cNvPr id="266260" name="Rectangle 20"/>
            <p:cNvSpPr>
              <a:spLocks noChangeArrowheads="1"/>
            </p:cNvSpPr>
            <p:nvPr/>
          </p:nvSpPr>
          <p:spPr bwMode="auto">
            <a:xfrm>
              <a:off x="2544" y="1920"/>
              <a:ext cx="240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accent1"/>
                  </a:solidFill>
                  <a:latin typeface="Courier New" pitchFamily="49" charset="0"/>
                </a:rPr>
                <a:t>5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308" name="Rectangle 92"/>
          <p:cNvSpPr>
            <a:spLocks noChangeArrowheads="1"/>
          </p:cNvSpPr>
          <p:nvPr/>
        </p:nvSpPr>
        <p:spPr bwMode="auto">
          <a:xfrm>
            <a:off x="609600" y="2514600"/>
            <a:ext cx="3657600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Instruction Example</a:t>
            </a:r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294688" cy="4419600"/>
          </a:xfrm>
        </p:spPr>
        <p:txBody>
          <a:bodyPr/>
          <a:lstStyle/>
          <a:p>
            <a:r>
              <a:rPr lang="en-US" dirty="0"/>
              <a:t>Addition Instruction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Add value in register </a:t>
            </a:r>
            <a:r>
              <a:rPr lang="en-US" dirty="0" err="1"/>
              <a:t>rA</a:t>
            </a:r>
            <a:r>
              <a:rPr lang="en-US" dirty="0"/>
              <a:t> to that in register </a:t>
            </a:r>
            <a:r>
              <a:rPr lang="en-US" dirty="0" err="1"/>
              <a:t>rB</a:t>
            </a:r>
            <a:endParaRPr lang="en-US" dirty="0"/>
          </a:p>
          <a:p>
            <a:pPr lvl="2"/>
            <a:r>
              <a:rPr lang="en-US" dirty="0"/>
              <a:t>Store result in register </a:t>
            </a:r>
            <a:r>
              <a:rPr lang="en-US" dirty="0" err="1"/>
              <a:t>rB</a:t>
            </a:r>
            <a:endParaRPr lang="en-US" dirty="0"/>
          </a:p>
          <a:p>
            <a:pPr lvl="2"/>
            <a:r>
              <a:rPr lang="en-US" dirty="0"/>
              <a:t>Note that Y86 only allows addition to be applied to register data</a:t>
            </a:r>
          </a:p>
          <a:p>
            <a:pPr lvl="1"/>
            <a:r>
              <a:rPr lang="en-US" dirty="0"/>
              <a:t>Set condition codes based on result</a:t>
            </a:r>
          </a:p>
          <a:p>
            <a:pPr lvl="1"/>
            <a:r>
              <a:rPr lang="en-US" dirty="0"/>
              <a:t>e.g., </a:t>
            </a:r>
            <a:r>
              <a:rPr lang="en-US" dirty="0" err="1">
                <a:solidFill>
                  <a:schemeClr val="accent1"/>
                </a:solidFill>
                <a:latin typeface="Courier New" pitchFamily="49" charset="0"/>
              </a:rPr>
              <a:t>addl</a:t>
            </a:r>
            <a:r>
              <a:rPr lang="en-US" dirty="0">
                <a:solidFill>
                  <a:schemeClr val="accent1"/>
                </a:solidFill>
                <a:latin typeface="Courier New" pitchFamily="49" charset="0"/>
              </a:rPr>
              <a:t> %</a:t>
            </a:r>
            <a:r>
              <a:rPr lang="en-US" dirty="0" err="1" smtClean="0">
                <a:solidFill>
                  <a:schemeClr val="accent1"/>
                </a:solidFill>
                <a:latin typeface="Courier New" pitchFamily="49" charset="0"/>
              </a:rPr>
              <a:t>ebx</a:t>
            </a:r>
            <a:r>
              <a:rPr lang="en-US" dirty="0">
                <a:solidFill>
                  <a:schemeClr val="accent1"/>
                </a:solidFill>
                <a:latin typeface="Courier New" pitchFamily="49" charset="0"/>
              </a:rPr>
              <a:t>,%</a:t>
            </a:r>
            <a:r>
              <a:rPr lang="en-US" dirty="0" err="1">
                <a:solidFill>
                  <a:schemeClr val="accent1"/>
                </a:solidFill>
                <a:latin typeface="Courier New" pitchFamily="49" charset="0"/>
              </a:rPr>
              <a:t>esi</a:t>
            </a:r>
            <a:r>
              <a:rPr lang="en-US" dirty="0">
                <a:solidFill>
                  <a:schemeClr val="accent1"/>
                </a:solidFill>
                <a:latin typeface="Courier New" pitchFamily="49" charset="0"/>
              </a:rPr>
              <a:t>	</a:t>
            </a:r>
            <a:r>
              <a:rPr lang="en-US" dirty="0"/>
              <a:t>Encoding:</a:t>
            </a:r>
            <a:r>
              <a:rPr lang="en-US" dirty="0">
                <a:solidFill>
                  <a:schemeClr val="accent1"/>
                </a:solidFill>
                <a:latin typeface="Courier New" pitchFamily="49" charset="0"/>
              </a:rPr>
              <a:t> 60 </a:t>
            </a:r>
            <a:r>
              <a:rPr lang="en-US" dirty="0" smtClean="0">
                <a:solidFill>
                  <a:schemeClr val="accent1"/>
                </a:solidFill>
                <a:latin typeface="Courier New" pitchFamily="49" charset="0"/>
              </a:rPr>
              <a:t>36</a:t>
            </a:r>
            <a:endParaRPr lang="en-US" dirty="0">
              <a:solidFill>
                <a:schemeClr val="accent1"/>
              </a:solidFill>
              <a:latin typeface="Courier New" pitchFamily="49" charset="0"/>
            </a:endParaRPr>
          </a:p>
          <a:p>
            <a:pPr lvl="1"/>
            <a:r>
              <a:rPr lang="en-US" dirty="0"/>
              <a:t>Two-byte encoding</a:t>
            </a:r>
          </a:p>
          <a:p>
            <a:pPr lvl="2"/>
            <a:r>
              <a:rPr lang="en-US" dirty="0"/>
              <a:t>First indicates instruction type</a:t>
            </a:r>
          </a:p>
          <a:p>
            <a:pPr lvl="2"/>
            <a:r>
              <a:rPr lang="en-US" dirty="0"/>
              <a:t>Second gives source and destination registers</a:t>
            </a:r>
          </a:p>
        </p:txBody>
      </p:sp>
      <p:grpSp>
        <p:nvGrpSpPr>
          <p:cNvPr id="265309" name="Group 93"/>
          <p:cNvGrpSpPr>
            <a:grpSpLocks/>
          </p:cNvGrpSpPr>
          <p:nvPr/>
        </p:nvGrpSpPr>
        <p:grpSpPr bwMode="auto">
          <a:xfrm>
            <a:off x="838200" y="2667000"/>
            <a:ext cx="3124200" cy="304800"/>
            <a:chOff x="528" y="1680"/>
            <a:chExt cx="1968" cy="192"/>
          </a:xfrm>
        </p:grpSpPr>
        <p:sp>
          <p:nvSpPr>
            <p:cNvPr id="265221" name="Rectangle 5"/>
            <p:cNvSpPr>
              <a:spLocks noChangeArrowheads="1"/>
            </p:cNvSpPr>
            <p:nvPr/>
          </p:nvSpPr>
          <p:spPr bwMode="auto">
            <a:xfrm>
              <a:off x="528" y="1680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addl </a:t>
              </a:r>
              <a:r>
                <a:rPr lang="en-US" sz="1600">
                  <a:solidFill>
                    <a:schemeClr val="folHlink"/>
                  </a:solidFill>
                </a:rPr>
                <a:t>rA</a:t>
              </a: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, </a:t>
              </a: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grpSp>
          <p:nvGrpSpPr>
            <p:cNvPr id="265222" name="Group 6"/>
            <p:cNvGrpSpPr>
              <a:grpSpLocks/>
            </p:cNvGrpSpPr>
            <p:nvPr/>
          </p:nvGrpSpPr>
          <p:grpSpPr bwMode="auto">
            <a:xfrm>
              <a:off x="1728" y="1680"/>
              <a:ext cx="384" cy="192"/>
              <a:chOff x="1296" y="2544"/>
              <a:chExt cx="384" cy="192"/>
            </a:xfrm>
          </p:grpSpPr>
          <p:sp>
            <p:nvSpPr>
              <p:cNvPr id="265223" name="Rectangle 7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265224" name="Rectangle 8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65225" name="Rectangle 9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65226" name="Group 10"/>
            <p:cNvGrpSpPr>
              <a:grpSpLocks/>
            </p:cNvGrpSpPr>
            <p:nvPr/>
          </p:nvGrpSpPr>
          <p:grpSpPr bwMode="auto">
            <a:xfrm>
              <a:off x="2112" y="1680"/>
              <a:ext cx="384" cy="192"/>
              <a:chOff x="1680" y="2544"/>
              <a:chExt cx="384" cy="192"/>
            </a:xfrm>
          </p:grpSpPr>
          <p:sp>
            <p:nvSpPr>
              <p:cNvPr id="265227" name="Rectangle 11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rA</a:t>
                </a:r>
              </a:p>
            </p:txBody>
          </p:sp>
          <p:sp>
            <p:nvSpPr>
              <p:cNvPr id="265228" name="Rectangle 12"/>
              <p:cNvSpPr>
                <a:spLocks noChangeArrowheads="1"/>
              </p:cNvSpPr>
              <p:nvPr/>
            </p:nvSpPr>
            <p:spPr bwMode="auto">
              <a:xfrm>
                <a:off x="1872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rB</a:t>
                </a:r>
              </a:p>
            </p:txBody>
          </p:sp>
          <p:sp>
            <p:nvSpPr>
              <p:cNvPr id="265229" name="Rectangle 13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  <p:grpSp>
        <p:nvGrpSpPr>
          <p:cNvPr id="265307" name="Group 91"/>
          <p:cNvGrpSpPr>
            <a:grpSpLocks/>
          </p:cNvGrpSpPr>
          <p:nvPr/>
        </p:nvGrpSpPr>
        <p:grpSpPr bwMode="auto">
          <a:xfrm>
            <a:off x="4038600" y="2133600"/>
            <a:ext cx="3698875" cy="533400"/>
            <a:chOff x="2544" y="1104"/>
            <a:chExt cx="2330" cy="336"/>
          </a:xfrm>
        </p:grpSpPr>
        <p:sp>
          <p:nvSpPr>
            <p:cNvPr id="265302" name="Line 86"/>
            <p:cNvSpPr>
              <a:spLocks noChangeShapeType="1"/>
            </p:cNvSpPr>
            <p:nvPr/>
          </p:nvSpPr>
          <p:spPr bwMode="auto">
            <a:xfrm flipH="1">
              <a:off x="2544" y="1200"/>
              <a:ext cx="576" cy="240"/>
            </a:xfrm>
            <a:prstGeom prst="line">
              <a:avLst/>
            </a:prstGeom>
            <a:noFill/>
            <a:ln w="19050">
              <a:solidFill>
                <a:srgbClr val="FF0002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65303" name="Text Box 87"/>
            <p:cNvSpPr txBox="1">
              <a:spLocks noChangeArrowheads="1"/>
            </p:cNvSpPr>
            <p:nvPr/>
          </p:nvSpPr>
          <p:spPr bwMode="auto">
            <a:xfrm>
              <a:off x="3120" y="1104"/>
              <a:ext cx="1754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>
                  <a:solidFill>
                    <a:srgbClr val="FF0002"/>
                  </a:solidFill>
                </a:rPr>
                <a:t>Encoded Representation</a:t>
              </a:r>
            </a:p>
          </p:txBody>
        </p:sp>
      </p:grpSp>
      <p:grpSp>
        <p:nvGrpSpPr>
          <p:cNvPr id="265306" name="Group 90"/>
          <p:cNvGrpSpPr>
            <a:grpSpLocks/>
          </p:cNvGrpSpPr>
          <p:nvPr/>
        </p:nvGrpSpPr>
        <p:grpSpPr bwMode="auto">
          <a:xfrm>
            <a:off x="1905000" y="1600200"/>
            <a:ext cx="3622675" cy="1066800"/>
            <a:chOff x="1200" y="768"/>
            <a:chExt cx="2282" cy="672"/>
          </a:xfrm>
        </p:grpSpPr>
        <p:sp>
          <p:nvSpPr>
            <p:cNvPr id="265304" name="Line 88"/>
            <p:cNvSpPr>
              <a:spLocks noChangeShapeType="1"/>
            </p:cNvSpPr>
            <p:nvPr/>
          </p:nvSpPr>
          <p:spPr bwMode="auto">
            <a:xfrm flipH="1">
              <a:off x="1200" y="864"/>
              <a:ext cx="528" cy="576"/>
            </a:xfrm>
            <a:prstGeom prst="line">
              <a:avLst/>
            </a:prstGeom>
            <a:noFill/>
            <a:ln w="19050">
              <a:solidFill>
                <a:srgbClr val="FF0002"/>
              </a:solidFill>
              <a:round/>
              <a:headEnd/>
              <a:tailEnd type="triangl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65305" name="Text Box 89"/>
            <p:cNvSpPr txBox="1">
              <a:spLocks noChangeArrowheads="1"/>
            </p:cNvSpPr>
            <p:nvPr/>
          </p:nvSpPr>
          <p:spPr bwMode="auto">
            <a:xfrm>
              <a:off x="1728" y="768"/>
              <a:ext cx="1754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>
                  <a:solidFill>
                    <a:srgbClr val="FF0002"/>
                  </a:solidFill>
                </a:rPr>
                <a:t>Generic Form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HD:Shared Files:Presentations:1999 Presentations:fujitsu-99-02.ppt</Template>
  <TotalTime>14372</TotalTime>
  <Pages>8</Pages>
  <Words>2116</Words>
  <Application>Microsoft Office PowerPoint</Application>
  <PresentationFormat>Custom</PresentationFormat>
  <Paragraphs>1019</Paragraphs>
  <Slides>37</Slides>
  <Notes>0</Notes>
  <HiddenSlides>12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fujitsu-99-02</vt:lpstr>
      <vt:lpstr>PowerPoint Presentation</vt:lpstr>
      <vt:lpstr>Rest of this course: Implementing the Fetch-Decode-Execute Cycle</vt:lpstr>
      <vt:lpstr>Hardware Architecture - using Y86 ISA</vt:lpstr>
      <vt:lpstr>CISC Instruction Sets</vt:lpstr>
      <vt:lpstr>RISC Instruction Sets</vt:lpstr>
      <vt:lpstr>Y86 Instruction Set and Formatting</vt:lpstr>
      <vt:lpstr>Y86 Processor State</vt:lpstr>
      <vt:lpstr>Encoding Registers</vt:lpstr>
      <vt:lpstr>Instruction Example</vt:lpstr>
      <vt:lpstr>Arithmetic and Logical Operations</vt:lpstr>
      <vt:lpstr>Y86 Instruction Set #2</vt:lpstr>
      <vt:lpstr>Move Operations</vt:lpstr>
      <vt:lpstr>Y86 Instruction Set #4</vt:lpstr>
      <vt:lpstr>Move Instruction Examples</vt:lpstr>
      <vt:lpstr>Conditional Move Instructions</vt:lpstr>
      <vt:lpstr>Jump Instructions</vt:lpstr>
      <vt:lpstr>Y86 Instruction Set #3</vt:lpstr>
      <vt:lpstr>Stack Operations</vt:lpstr>
      <vt:lpstr>Y86 Program Stack</vt:lpstr>
      <vt:lpstr>Subroutine Call and Return</vt:lpstr>
      <vt:lpstr>Miscellaneous Instructions</vt:lpstr>
      <vt:lpstr>Status Conditions</vt:lpstr>
      <vt:lpstr>Y86 Code vs X86 Code</vt:lpstr>
      <vt:lpstr>Y86 Code Generation Example</vt:lpstr>
      <vt:lpstr>Y86 Code Generation Example #2</vt:lpstr>
      <vt:lpstr>Y86 Code Generation Example #3</vt:lpstr>
      <vt:lpstr>Y86 Code Generation Example #4</vt:lpstr>
      <vt:lpstr>Y86 Code Generation Example #5</vt:lpstr>
      <vt:lpstr>Y86 Sample Program Structure #1</vt:lpstr>
      <vt:lpstr>Y86 Program Structure #2</vt:lpstr>
      <vt:lpstr>Y86 Program Structure #3</vt:lpstr>
      <vt:lpstr>Assembling Y86 Program</vt:lpstr>
      <vt:lpstr>Simulating Y86 Program</vt:lpstr>
      <vt:lpstr>MIPS Registers</vt:lpstr>
      <vt:lpstr>MIPS Instruction Examples</vt:lpstr>
      <vt:lpstr>CISC vs. RISC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Formal Processor Verification</dc:title>
  <dc:subject>SRC Review Slides</dc:subject>
  <dc:creator>Randal E. Bryant</dc:creator>
  <cp:lastModifiedBy>David Ferry</cp:lastModifiedBy>
  <cp:revision>88</cp:revision>
  <cp:lastPrinted>2014-04-14T15:42:49Z</cp:lastPrinted>
  <dcterms:created xsi:type="dcterms:W3CDTF">1998-03-03T17:17:57Z</dcterms:created>
  <dcterms:modified xsi:type="dcterms:W3CDTF">2016-11-14T16:23:32Z</dcterms:modified>
</cp:coreProperties>
</file>