
<file path=[Content_Types].xml><?xml version="1.0" encoding="utf-8"?>
<Types xmlns="http://schemas.openxmlformats.org/package/2006/content-types">
  <Default Extension="png" ContentType="image/png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4" r:id="rId2"/>
    <p:sldMasterId id="2147483666" r:id="rId3"/>
  </p:sldMasterIdLst>
  <p:notesMasterIdLst>
    <p:notesMasterId r:id="rId50"/>
  </p:notesMasterIdLst>
  <p:handoutMasterIdLst>
    <p:handoutMasterId r:id="rId51"/>
  </p:handoutMasterIdLst>
  <p:sldIdLst>
    <p:sldId id="688" r:id="rId4"/>
    <p:sldId id="698" r:id="rId5"/>
    <p:sldId id="694" r:id="rId6"/>
    <p:sldId id="695" r:id="rId7"/>
    <p:sldId id="673" r:id="rId8"/>
    <p:sldId id="696" r:id="rId9"/>
    <p:sldId id="675" r:id="rId10"/>
    <p:sldId id="676" r:id="rId11"/>
    <p:sldId id="697" r:id="rId12"/>
    <p:sldId id="677" r:id="rId13"/>
    <p:sldId id="699" r:id="rId14"/>
    <p:sldId id="689" r:id="rId15"/>
    <p:sldId id="609" r:id="rId16"/>
    <p:sldId id="610" r:id="rId17"/>
    <p:sldId id="693" r:id="rId18"/>
    <p:sldId id="690" r:id="rId19"/>
    <p:sldId id="691" r:id="rId20"/>
    <p:sldId id="612" r:id="rId21"/>
    <p:sldId id="613" r:id="rId22"/>
    <p:sldId id="703" r:id="rId23"/>
    <p:sldId id="692" r:id="rId24"/>
    <p:sldId id="729" r:id="rId25"/>
    <p:sldId id="617" r:id="rId26"/>
    <p:sldId id="704" r:id="rId27"/>
    <p:sldId id="705" r:id="rId28"/>
    <p:sldId id="706" r:id="rId29"/>
    <p:sldId id="707" r:id="rId30"/>
    <p:sldId id="709" r:id="rId31"/>
    <p:sldId id="714" r:id="rId32"/>
    <p:sldId id="710" r:id="rId33"/>
    <p:sldId id="711" r:id="rId34"/>
    <p:sldId id="712" r:id="rId35"/>
    <p:sldId id="713" r:id="rId36"/>
    <p:sldId id="715" r:id="rId37"/>
    <p:sldId id="718" r:id="rId38"/>
    <p:sldId id="719" r:id="rId39"/>
    <p:sldId id="716" r:id="rId40"/>
    <p:sldId id="720" r:id="rId41"/>
    <p:sldId id="724" r:id="rId42"/>
    <p:sldId id="721" r:id="rId43"/>
    <p:sldId id="722" r:id="rId44"/>
    <p:sldId id="725" r:id="rId45"/>
    <p:sldId id="723" r:id="rId46"/>
    <p:sldId id="727" r:id="rId47"/>
    <p:sldId id="728" r:id="rId48"/>
    <p:sldId id="702" r:id="rId49"/>
  </p:sldIdLst>
  <p:sldSz cx="9144000" cy="6858000" type="screen4x3"/>
  <p:notesSz cx="7302500" cy="9586913"/>
  <p:custDataLst>
    <p:tags r:id="rId5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9999"/>
    <a:srgbClr val="E0F4E3"/>
    <a:srgbClr val="E0E0E0"/>
    <a:srgbClr val="E3E4E6"/>
    <a:srgbClr val="FFFF99"/>
    <a:srgbClr val="EFBFBF"/>
    <a:srgbClr val="A8E799"/>
    <a:srgbClr val="CDF1C5"/>
    <a:srgbClr val="F1C7C7"/>
    <a:srgbClr val="C5F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86" autoAdjust="0"/>
    <p:restoredTop sz="94660"/>
  </p:normalViewPr>
  <p:slideViewPr>
    <p:cSldViewPr snapToObjects="1">
      <p:cViewPr varScale="1">
        <p:scale>
          <a:sx n="77" d="100"/>
          <a:sy n="77" d="100"/>
        </p:scale>
        <p:origin x="-23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ags" Target="tags/tag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tableStyles" Target="tableStyles.xml"/><Relationship Id="rId8" Type="http://schemas.openxmlformats.org/officeDocument/2006/relationships/slide" Target="slides/slide5.xml"/><Relationship Id="rId51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9074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766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8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2"/>
          <p:cNvSpPr>
            <a:spLocks/>
          </p:cNvSpPr>
          <p:nvPr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  <p:sp>
        <p:nvSpPr>
          <p:cNvPr id="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2"/>
          <p:cNvSpPr>
            <a:spLocks/>
          </p:cNvSpPr>
          <p:nvPr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254000" indent="-2540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800100" indent="-2032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14605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228600"/>
            <a:ext cx="7591425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2"/>
          <p:cNvSpPr>
            <a:spLocks/>
          </p:cNvSpPr>
          <p:nvPr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6002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574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Word_97_-_2003_Document2.doc"/><Relationship Id="rId5" Type="http://schemas.openxmlformats.org/officeDocument/2006/relationships/image" Target="../media/image5.emf"/><Relationship Id="rId4" Type="http://schemas.openxmlformats.org/officeDocument/2006/relationships/oleObject" Target="../embeddings/Microsoft_Word_97_-_2003_Document1.doc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oleObject" Target="../embeddings/Microsoft_Excel_97-2003_Worksheet3.xls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oleObject" Target="../embeddings/Microsoft_Excel_97-2003_Worksheet4.xls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emf"/><Relationship Id="rId4" Type="http://schemas.openxmlformats.org/officeDocument/2006/relationships/oleObject" Target="../embeddings/Microsoft_Excel_97-2003_Worksheet5.xls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emf"/><Relationship Id="rId4" Type="http://schemas.openxmlformats.org/officeDocument/2006/relationships/oleObject" Target="../embeddings/Microsoft_Word_97_-_2003_Document6.doc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emf"/><Relationship Id="rId4" Type="http://schemas.openxmlformats.org/officeDocument/2006/relationships/oleObject" Target="../embeddings/Microsoft_Word_97_-_2003_Document7.doc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Arithmetic and Bitwise Operations 	on Binary Data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CSCI 2400:  </a:t>
            </a:r>
            <a:r>
              <a:rPr lang="en-US" sz="2000" b="0" dirty="0"/>
              <a:t>Computer Architecture</a:t>
            </a:r>
            <a:br>
              <a:rPr lang="en-US" sz="2000" b="0" dirty="0"/>
            </a:br>
            <a:r>
              <a:rPr lang="en-US" sz="2000" b="0" dirty="0"/>
              <a:t>ECE </a:t>
            </a:r>
            <a:r>
              <a:rPr lang="en-US" sz="2000" b="0" dirty="0" smtClean="0"/>
              <a:t>3217: Computer Architecture and Organization</a:t>
            </a:r>
            <a:br>
              <a:rPr lang="en-US" sz="2000" b="0" dirty="0" smtClean="0"/>
            </a:br>
            <a:r>
              <a:rPr lang="en-US" b="0" dirty="0" smtClean="0"/>
              <a:t/>
            </a:r>
            <a:br>
              <a:rPr lang="en-US" b="0" dirty="0" smtClean="0"/>
            </a:b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pPr lvl="0">
              <a:defRPr/>
            </a:pPr>
            <a:r>
              <a:rPr lang="en-US" b="1" dirty="0" smtClean="0"/>
              <a:t>Instructor:</a:t>
            </a:r>
            <a:r>
              <a:rPr lang="en-US" dirty="0" smtClean="0"/>
              <a:t> </a:t>
            </a:r>
            <a:endParaRPr lang="en-US" dirty="0"/>
          </a:p>
          <a:p>
            <a:pPr lvl="0">
              <a:defRPr/>
            </a:pPr>
            <a:r>
              <a:rPr lang="en-US" dirty="0" smtClean="0"/>
              <a:t>David Ferry</a:t>
            </a:r>
            <a:endParaRPr lang="en-US" dirty="0"/>
          </a:p>
        </p:txBody>
      </p:sp>
      <p:sp>
        <p:nvSpPr>
          <p:cNvPr id="4" name="Rectangle 5"/>
          <p:cNvSpPr>
            <a:spLocks/>
          </p:cNvSpPr>
          <p:nvPr/>
        </p:nvSpPr>
        <p:spPr bwMode="auto">
          <a:xfrm>
            <a:off x="2029028" y="5562600"/>
            <a:ext cx="5085944" cy="692497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0" dirty="0" smtClean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Slides adapted from Bryant &amp; </a:t>
            </a:r>
            <a:r>
              <a:rPr lang="en-US" sz="2000" b="0" dirty="0" err="1" smtClean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O’Hallaron’s</a:t>
            </a:r>
            <a:r>
              <a:rPr lang="en-US" sz="2000" b="0" dirty="0" smtClean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slides</a:t>
            </a:r>
            <a:br>
              <a:rPr lang="en-US" sz="2000" b="0" dirty="0" smtClean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</a:br>
            <a:r>
              <a:rPr lang="en-US" sz="2000" b="0" dirty="0" smtClean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by Jason </a:t>
            </a:r>
            <a:r>
              <a:rPr lang="en-US" sz="2000" b="0" dirty="0" err="1" smtClean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Fritts</a:t>
            </a:r>
            <a:endParaRPr lang="en-US" sz="2000" b="0" dirty="0">
              <a:solidFill>
                <a:srgbClr val="C00000"/>
              </a:solidFill>
              <a:latin typeface="Calibri Italic" charset="0"/>
              <a:ea typeface="Calibri Italic" charset="0"/>
              <a:cs typeface="Calibri Italic" charset="0"/>
              <a:sym typeface="Calibri 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24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Shift Operations</a:t>
            </a:r>
          </a:p>
        </p:txBody>
      </p:sp>
      <p:sp>
        <p:nvSpPr>
          <p:cNvPr id="6246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Left Shift: 	</a:t>
            </a:r>
            <a:r>
              <a:rPr lang="en-US" dirty="0" smtClean="0"/>
              <a:t>   </a:t>
            </a:r>
            <a:r>
              <a:rPr lang="en-US" dirty="0" smtClean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x </a:t>
            </a:r>
            <a:r>
              <a:rPr lang="en-US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&lt;&lt; 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dirty="0"/>
              <a:t> left </a:t>
            </a:r>
            <a:r>
              <a:rPr lang="en-US" dirty="0">
                <a:latin typeface="Monaco" charset="0"/>
                <a:sym typeface="Monaco" charset="0"/>
              </a:rPr>
              <a:t>y</a:t>
            </a:r>
            <a:r>
              <a:rPr lang="en-US" dirty="0" smtClean="0"/>
              <a:t> places</a:t>
            </a:r>
            <a:endParaRPr lang="en-US" dirty="0"/>
          </a:p>
          <a:p>
            <a:pPr marL="1181100" lvl="3" eaLnBrk="1" hangingPunct="1"/>
            <a:r>
              <a:rPr lang="en-US" dirty="0"/>
              <a:t>Throw away extra bits on left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 dirty="0"/>
              <a:t>’s on right</a:t>
            </a:r>
          </a:p>
          <a:p>
            <a:pPr eaLnBrk="1" hangingPunct="1"/>
            <a:r>
              <a:rPr lang="en-US" dirty="0"/>
              <a:t>Right Shift: 	</a:t>
            </a:r>
            <a:r>
              <a:rPr lang="en-US" dirty="0" smtClean="0"/>
              <a:t>   </a:t>
            </a:r>
            <a:r>
              <a:rPr lang="en-US" dirty="0" smtClean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x </a:t>
            </a:r>
            <a:r>
              <a:rPr lang="en-US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&gt;&gt; 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dirty="0"/>
              <a:t> right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838200" lvl="2" eaLnBrk="1" hangingPunct="1"/>
            <a:r>
              <a:rPr lang="en-US" dirty="0"/>
              <a:t>Throw away extra bits on right</a:t>
            </a:r>
          </a:p>
          <a:p>
            <a:pPr marL="552450" lvl="1" eaLnBrk="1" hangingPunct="1"/>
            <a:r>
              <a:rPr lang="en-US" dirty="0"/>
              <a:t>Logical shift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 dirty="0"/>
              <a:t>’s on left</a:t>
            </a:r>
          </a:p>
          <a:p>
            <a:pPr marL="552450" lvl="1" eaLnBrk="1" hangingPunct="1"/>
            <a:r>
              <a:rPr lang="en-US" dirty="0"/>
              <a:t>Arithmetic shift</a:t>
            </a:r>
          </a:p>
          <a:p>
            <a:pPr marL="838200" lvl="2" eaLnBrk="1" hangingPunct="1"/>
            <a:r>
              <a:rPr lang="en-US" dirty="0"/>
              <a:t>Replicate most significant bit on right</a:t>
            </a:r>
          </a:p>
          <a:p>
            <a:pPr eaLnBrk="1" hangingPunct="1"/>
            <a:r>
              <a:rPr lang="en-US" dirty="0"/>
              <a:t>Undefined Behavior</a:t>
            </a:r>
          </a:p>
          <a:p>
            <a:pPr marL="552450" lvl="1" eaLnBrk="1" hangingPunct="1"/>
            <a:r>
              <a:rPr lang="en-US" dirty="0"/>
              <a:t>Shift amount &lt; 0 or ≥ word size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781800" y="1371600"/>
            <a:ext cx="1371600" cy="457200"/>
            <a:chOff x="0" y="0"/>
            <a:chExt cx="864" cy="288"/>
          </a:xfrm>
        </p:grpSpPr>
        <p:sp>
          <p:nvSpPr>
            <p:cNvPr id="62552" name="Rectangle 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3" name="Rectangle 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01100010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376863" y="1371600"/>
            <a:ext cx="1436687" cy="457200"/>
            <a:chOff x="0" y="0"/>
            <a:chExt cx="904" cy="288"/>
          </a:xfrm>
        </p:grpSpPr>
        <p:sp>
          <p:nvSpPr>
            <p:cNvPr id="62550" name="Rectangle 9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1" name="Rectangle 10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48" name="Rectangle 1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9" name="Rectangle 1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410200" y="1828800"/>
            <a:ext cx="1371600" cy="457200"/>
            <a:chOff x="0" y="0"/>
            <a:chExt cx="864" cy="288"/>
          </a:xfrm>
        </p:grpSpPr>
        <p:sp>
          <p:nvSpPr>
            <p:cNvPr id="62546" name="Rectangle 1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7" name="Rectangle 16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44" name="Rectangle 1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5" name="Rectangle 1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5410200" y="2286000"/>
            <a:ext cx="1371600" cy="457200"/>
            <a:chOff x="0" y="0"/>
            <a:chExt cx="864" cy="288"/>
          </a:xfrm>
        </p:grpSpPr>
        <p:sp>
          <p:nvSpPr>
            <p:cNvPr id="62542" name="Rectangle 2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3" name="Rectangle 22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40" name="Rectangle 2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1" name="Rectangle 2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5410200" y="2743200"/>
            <a:ext cx="1371600" cy="457200"/>
            <a:chOff x="0" y="0"/>
            <a:chExt cx="864" cy="288"/>
          </a:xfrm>
        </p:grpSpPr>
        <p:sp>
          <p:nvSpPr>
            <p:cNvPr id="62538" name="Rectangle 2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9" name="Rectangle 28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6781800" y="3581400"/>
            <a:ext cx="1371600" cy="457200"/>
            <a:chOff x="0" y="0"/>
            <a:chExt cx="864" cy="288"/>
          </a:xfrm>
        </p:grpSpPr>
        <p:sp>
          <p:nvSpPr>
            <p:cNvPr id="62536" name="Rectangle 3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7" name="Rectangle 3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10100010</a:t>
              </a:r>
            </a:p>
          </p:txBody>
        </p:sp>
      </p:grp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5376863" y="3581400"/>
            <a:ext cx="1436687" cy="457200"/>
            <a:chOff x="0" y="0"/>
            <a:chExt cx="904" cy="288"/>
          </a:xfrm>
        </p:grpSpPr>
        <p:sp>
          <p:nvSpPr>
            <p:cNvPr id="62534" name="Rectangle 33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5" name="Rectangle 34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32" name="Rectangle 3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3" name="Rectangle 3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5410200" y="4038600"/>
            <a:ext cx="1371600" cy="457200"/>
            <a:chOff x="0" y="0"/>
            <a:chExt cx="864" cy="288"/>
          </a:xfrm>
        </p:grpSpPr>
        <p:sp>
          <p:nvSpPr>
            <p:cNvPr id="62530" name="Rectangle 3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1" name="Rectangle 40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14" name="Group 41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28" name="Rectangle 4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9" name="Rectangle 4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5410200" y="4495800"/>
            <a:ext cx="1371600" cy="457200"/>
            <a:chOff x="0" y="0"/>
            <a:chExt cx="864" cy="288"/>
          </a:xfrm>
        </p:grpSpPr>
        <p:sp>
          <p:nvSpPr>
            <p:cNvPr id="62526" name="Rectangle 4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7" name="Rectangle 46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6" name="Group 4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524" name="Rectangle 4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5" name="Rectangle 4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7" name="Group 50"/>
          <p:cNvGrpSpPr>
            <a:grpSpLocks/>
          </p:cNvGrpSpPr>
          <p:nvPr/>
        </p:nvGrpSpPr>
        <p:grpSpPr bwMode="auto">
          <a:xfrm>
            <a:off x="5410200" y="4953000"/>
            <a:ext cx="1371600" cy="457200"/>
            <a:chOff x="0" y="0"/>
            <a:chExt cx="864" cy="288"/>
          </a:xfrm>
        </p:grpSpPr>
        <p:sp>
          <p:nvSpPr>
            <p:cNvPr id="62522" name="Rectangle 5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3" name="Rectangle 52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8" name="Group 53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20" name="Rectangle 5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1" name="Rectangle 5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9" name="Group 56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18" name="Rectangle 5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9" name="Rectangle 5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0" name="Group 59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16" name="Rectangle 6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7" name="Rectangle 6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1" name="Group 62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14" name="Rectangle 63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5" name="Rectangle 64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2" name="Group 65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12" name="Rectangle 6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3" name="Rectangle 6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3" name="Group 68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10" name="Rectangle 6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1" name="Rectangle 70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4" name="Group 71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08" name="Rectangle 7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9" name="Rectangle 7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5" name="Group 74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06" name="Rectangle 7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7" name="Rectangle 76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6" name="Group 7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504" name="Rectangle 7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5" name="Rectangle 7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7" name="Group 80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02" name="Rectangle 8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3" name="Rectangle 82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00" name="Rectangle 8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1" name="Rectangle 8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9" name="Group 86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498" name="Rectangle 8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499" name="Rectangle 8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/>
              <a:t>Quick Check</a:t>
            </a:r>
            <a:endParaRPr lang="en-US" dirty="0"/>
          </a:p>
        </p:txBody>
      </p:sp>
      <p:sp>
        <p:nvSpPr>
          <p:cNvPr id="6246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Left Shift: 	</a:t>
            </a:r>
            <a:r>
              <a:rPr lang="en-US" dirty="0" smtClean="0"/>
              <a:t>   </a:t>
            </a:r>
            <a:r>
              <a:rPr lang="en-US" dirty="0" smtClean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x </a:t>
            </a:r>
            <a:r>
              <a:rPr lang="en-US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&lt;&lt; 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dirty="0"/>
              <a:t> left </a:t>
            </a:r>
            <a:r>
              <a:rPr lang="en-US" dirty="0">
                <a:latin typeface="Monaco" charset="0"/>
                <a:sym typeface="Monaco" charset="0"/>
              </a:rPr>
              <a:t>y</a:t>
            </a:r>
            <a:r>
              <a:rPr lang="en-US" dirty="0" smtClean="0"/>
              <a:t> places</a:t>
            </a:r>
            <a:endParaRPr lang="en-US" dirty="0"/>
          </a:p>
          <a:p>
            <a:pPr marL="1181100" lvl="3" eaLnBrk="1" hangingPunct="1"/>
            <a:r>
              <a:rPr lang="en-US" dirty="0"/>
              <a:t>Throw away extra bits on left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 dirty="0"/>
              <a:t>’s on right</a:t>
            </a:r>
          </a:p>
          <a:p>
            <a:pPr eaLnBrk="1" hangingPunct="1"/>
            <a:r>
              <a:rPr lang="en-US" dirty="0"/>
              <a:t>Right Shift: 	</a:t>
            </a:r>
            <a:r>
              <a:rPr lang="en-US" dirty="0" smtClean="0"/>
              <a:t>   </a:t>
            </a:r>
            <a:r>
              <a:rPr lang="en-US" dirty="0" smtClean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x </a:t>
            </a:r>
            <a:r>
              <a:rPr lang="en-US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&gt;&gt; 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dirty="0"/>
              <a:t> right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838200" lvl="2" eaLnBrk="1" hangingPunct="1"/>
            <a:r>
              <a:rPr lang="en-US" dirty="0"/>
              <a:t>Throw away extra bits on right</a:t>
            </a:r>
          </a:p>
          <a:p>
            <a:pPr marL="552450" lvl="1" eaLnBrk="1" hangingPunct="1"/>
            <a:r>
              <a:rPr lang="en-US" dirty="0"/>
              <a:t>Logical shift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 dirty="0"/>
              <a:t>’s on left</a:t>
            </a:r>
          </a:p>
          <a:p>
            <a:pPr marL="552450" lvl="1" eaLnBrk="1" hangingPunct="1"/>
            <a:r>
              <a:rPr lang="en-US" dirty="0"/>
              <a:t>Arithmetic shift</a:t>
            </a:r>
          </a:p>
          <a:p>
            <a:pPr marL="838200" lvl="2" eaLnBrk="1" hangingPunct="1"/>
            <a:r>
              <a:rPr lang="en-US" dirty="0"/>
              <a:t>Replicate most significant bit on right</a:t>
            </a:r>
          </a:p>
          <a:p>
            <a:pPr eaLnBrk="1" hangingPunct="1"/>
            <a:r>
              <a:rPr lang="en-US" dirty="0"/>
              <a:t>Undefined Behavior</a:t>
            </a:r>
          </a:p>
          <a:p>
            <a:pPr marL="552450" lvl="1" eaLnBrk="1" hangingPunct="1"/>
            <a:r>
              <a:rPr lang="en-US" dirty="0"/>
              <a:t>Shift amount &lt; 0 or ≥ word size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781800" y="1371600"/>
            <a:ext cx="1371600" cy="457200"/>
            <a:chOff x="0" y="0"/>
            <a:chExt cx="864" cy="288"/>
          </a:xfrm>
        </p:grpSpPr>
        <p:sp>
          <p:nvSpPr>
            <p:cNvPr id="62552" name="Rectangle 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3" name="Rectangle 7"/>
            <p:cNvSpPr>
              <a:spLocks/>
            </p:cNvSpPr>
            <p:nvPr/>
          </p:nvSpPr>
          <p:spPr bwMode="auto">
            <a:xfrm>
              <a:off x="40" y="24"/>
              <a:ext cx="785" cy="2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 smtClean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00110011</a:t>
              </a:r>
              <a:endPara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376863" y="1371600"/>
            <a:ext cx="1436687" cy="457200"/>
            <a:chOff x="0" y="0"/>
            <a:chExt cx="904" cy="288"/>
          </a:xfrm>
        </p:grpSpPr>
        <p:sp>
          <p:nvSpPr>
            <p:cNvPr id="62550" name="Rectangle 9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1" name="Rectangle 10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48" name="Rectangle 1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9" name="Rectangle 1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410200" y="1828800"/>
            <a:ext cx="1371600" cy="457200"/>
            <a:chOff x="0" y="0"/>
            <a:chExt cx="864" cy="288"/>
          </a:xfrm>
        </p:grpSpPr>
        <p:sp>
          <p:nvSpPr>
            <p:cNvPr id="62546" name="Rectangle 1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7" name="Rectangle 16"/>
            <p:cNvSpPr>
              <a:spLocks/>
            </p:cNvSpPr>
            <p:nvPr/>
          </p:nvSpPr>
          <p:spPr bwMode="auto">
            <a:xfrm>
              <a:off x="213" y="24"/>
              <a:ext cx="438" cy="2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</a:t>
              </a:r>
              <a:r>
                <a:rPr lang="en-US" sz="1800" b="0" dirty="0" smtClean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3</a:t>
              </a:r>
              <a:endPara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44" name="Rectangle 1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5" name="Rectangle 1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5410200" y="2286000"/>
            <a:ext cx="1371600" cy="457200"/>
            <a:chOff x="0" y="0"/>
            <a:chExt cx="864" cy="288"/>
          </a:xfrm>
        </p:grpSpPr>
        <p:sp>
          <p:nvSpPr>
            <p:cNvPr id="62542" name="Rectangle 2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3" name="Rectangle 22"/>
            <p:cNvSpPr>
              <a:spLocks/>
            </p:cNvSpPr>
            <p:nvPr/>
          </p:nvSpPr>
          <p:spPr bwMode="auto">
            <a:xfrm>
              <a:off x="38" y="24"/>
              <a:ext cx="785" cy="2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</a:t>
              </a:r>
              <a:r>
                <a:rPr lang="en-US" sz="1800" b="0" dirty="0" smtClean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4</a:t>
              </a:r>
              <a:endPara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40" name="Rectangle 2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1" name="Rectangle 2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5410200" y="2743200"/>
            <a:ext cx="1371600" cy="457200"/>
            <a:chOff x="0" y="0"/>
            <a:chExt cx="864" cy="288"/>
          </a:xfrm>
        </p:grpSpPr>
        <p:sp>
          <p:nvSpPr>
            <p:cNvPr id="62538" name="Rectangle 2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9" name="Rectangle 28"/>
            <p:cNvSpPr>
              <a:spLocks/>
            </p:cNvSpPr>
            <p:nvPr/>
          </p:nvSpPr>
          <p:spPr bwMode="auto">
            <a:xfrm>
              <a:off x="3" y="24"/>
              <a:ext cx="858" cy="2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 err="1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</a:t>
              </a:r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. 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</a:t>
              </a:r>
              <a:r>
                <a:rPr lang="en-US" sz="1800" b="0" dirty="0" smtClean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3</a:t>
              </a:r>
              <a:endPara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6781800" y="3581400"/>
            <a:ext cx="1371601" cy="457200"/>
            <a:chOff x="0" y="0"/>
            <a:chExt cx="864" cy="288"/>
          </a:xfrm>
        </p:grpSpPr>
        <p:sp>
          <p:nvSpPr>
            <p:cNvPr id="62536" name="Rectangle 3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7" name="Rectangle 31"/>
            <p:cNvSpPr>
              <a:spLocks/>
            </p:cNvSpPr>
            <p:nvPr/>
          </p:nvSpPr>
          <p:spPr bwMode="auto">
            <a:xfrm>
              <a:off x="84" y="24"/>
              <a:ext cx="698" cy="2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 smtClean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1111111</a:t>
              </a:r>
              <a:endPara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5376863" y="3581400"/>
            <a:ext cx="1436687" cy="457200"/>
            <a:chOff x="0" y="0"/>
            <a:chExt cx="904" cy="288"/>
          </a:xfrm>
        </p:grpSpPr>
        <p:sp>
          <p:nvSpPr>
            <p:cNvPr id="62534" name="Rectangle 33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5" name="Rectangle 34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32" name="Rectangle 3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3" name="Rectangle 3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5410200" y="4038600"/>
            <a:ext cx="1371600" cy="457200"/>
            <a:chOff x="0" y="0"/>
            <a:chExt cx="864" cy="288"/>
          </a:xfrm>
        </p:grpSpPr>
        <p:sp>
          <p:nvSpPr>
            <p:cNvPr id="62530" name="Rectangle 3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1" name="Rectangle 40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14" name="Group 41"/>
          <p:cNvGrpSpPr>
            <a:grpSpLocks/>
          </p:cNvGrpSpPr>
          <p:nvPr/>
        </p:nvGrpSpPr>
        <p:grpSpPr bwMode="auto">
          <a:xfrm>
            <a:off x="6781800" y="4495800"/>
            <a:ext cx="1371601" cy="457200"/>
            <a:chOff x="0" y="0"/>
            <a:chExt cx="864" cy="288"/>
          </a:xfrm>
        </p:grpSpPr>
        <p:sp>
          <p:nvSpPr>
            <p:cNvPr id="62528" name="Rectangle 4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9" name="Rectangle 4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 dirty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5410200" y="4495800"/>
            <a:ext cx="1371600" cy="457200"/>
            <a:chOff x="0" y="0"/>
            <a:chExt cx="864" cy="288"/>
          </a:xfrm>
        </p:grpSpPr>
        <p:sp>
          <p:nvSpPr>
            <p:cNvPr id="62526" name="Rectangle 4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7" name="Rectangle 46"/>
            <p:cNvSpPr>
              <a:spLocks/>
            </p:cNvSpPr>
            <p:nvPr/>
          </p:nvSpPr>
          <p:spPr bwMode="auto">
            <a:xfrm>
              <a:off x="38" y="24"/>
              <a:ext cx="785" cy="2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</a:t>
              </a:r>
              <a:r>
                <a:rPr lang="en-US" sz="1800" b="0" dirty="0" smtClean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4</a:t>
              </a:r>
              <a:endPara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grpSp>
        <p:nvGrpSpPr>
          <p:cNvPr id="16" name="Group 4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524" name="Rectangle 4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5" name="Rectangle 4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7" name="Group 50"/>
          <p:cNvGrpSpPr>
            <a:grpSpLocks/>
          </p:cNvGrpSpPr>
          <p:nvPr/>
        </p:nvGrpSpPr>
        <p:grpSpPr bwMode="auto">
          <a:xfrm>
            <a:off x="5410200" y="4953000"/>
            <a:ext cx="1371600" cy="457200"/>
            <a:chOff x="0" y="0"/>
            <a:chExt cx="864" cy="288"/>
          </a:xfrm>
        </p:grpSpPr>
        <p:sp>
          <p:nvSpPr>
            <p:cNvPr id="62522" name="Rectangle 5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3" name="Rectangle 52"/>
            <p:cNvSpPr>
              <a:spLocks/>
            </p:cNvSpPr>
            <p:nvPr/>
          </p:nvSpPr>
          <p:spPr bwMode="auto">
            <a:xfrm>
              <a:off x="3" y="24"/>
              <a:ext cx="858" cy="2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 err="1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</a:t>
              </a:r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. 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</a:t>
              </a:r>
              <a:r>
                <a:rPr lang="en-US" sz="1800" b="0" dirty="0" smtClean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3</a:t>
              </a:r>
              <a:endPara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grpSp>
        <p:nvGrpSpPr>
          <p:cNvPr id="18" name="Group 53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20" name="Rectangle 5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1" name="Rectangle 5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9" name="Group 56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18" name="Rectangle 5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9" name="Rectangle 58"/>
            <p:cNvSpPr>
              <a:spLocks/>
            </p:cNvSpPr>
            <p:nvPr/>
          </p:nvSpPr>
          <p:spPr bwMode="auto">
            <a:xfrm>
              <a:off x="386" y="24"/>
              <a:ext cx="91" cy="2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1800" b="0" dirty="0">
                <a:solidFill>
                  <a:srgbClr val="000066"/>
                </a:solidFill>
                <a:latin typeface="Courier New Bold Italic" charset="0"/>
                <a:ea typeface="Courier New Bold Italic" charset="0"/>
                <a:cs typeface="Courier New Bold Italic" charset="0"/>
                <a:sym typeface="Courier New Bold Italic" charset="0"/>
              </a:endParaRPr>
            </a:p>
          </p:txBody>
        </p:sp>
      </p:grpSp>
      <p:grpSp>
        <p:nvGrpSpPr>
          <p:cNvPr id="20" name="Group 59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16" name="Rectangle 6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7" name="Rectangle 6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sp>
        <p:nvSpPr>
          <p:cNvPr id="62514" name="Rectangle 63"/>
          <p:cNvSpPr>
            <a:spLocks/>
          </p:cNvSpPr>
          <p:nvPr/>
        </p:nvSpPr>
        <p:spPr bwMode="auto">
          <a:xfrm>
            <a:off x="6781800" y="2286000"/>
            <a:ext cx="1371600" cy="457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grpSp>
        <p:nvGrpSpPr>
          <p:cNvPr id="22" name="Group 65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12" name="Rectangle 6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3" name="Rectangle 6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sp>
        <p:nvSpPr>
          <p:cNvPr id="62510" name="Rectangle 69"/>
          <p:cNvSpPr>
            <a:spLocks/>
          </p:cNvSpPr>
          <p:nvPr/>
        </p:nvSpPr>
        <p:spPr bwMode="auto">
          <a:xfrm>
            <a:off x="6781800" y="2743200"/>
            <a:ext cx="1371600" cy="457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grpSp>
        <p:nvGrpSpPr>
          <p:cNvPr id="24" name="Group 71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08" name="Rectangle 7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9" name="Rectangle 7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6" name="Group 7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504" name="Rectangle 7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5" name="Rectangle 7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sp>
        <p:nvSpPr>
          <p:cNvPr id="62502" name="Rectangle 81"/>
          <p:cNvSpPr>
            <a:spLocks/>
          </p:cNvSpPr>
          <p:nvPr/>
        </p:nvSpPr>
        <p:spPr bwMode="auto">
          <a:xfrm>
            <a:off x="6781800" y="4038600"/>
            <a:ext cx="1371600" cy="457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62498" name="Rectangle 87"/>
          <p:cNvSpPr>
            <a:spLocks/>
          </p:cNvSpPr>
          <p:nvPr/>
        </p:nvSpPr>
        <p:spPr bwMode="auto">
          <a:xfrm>
            <a:off x="6781800" y="4953000"/>
            <a:ext cx="1371600" cy="457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6031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77813" y="457200"/>
            <a:ext cx="8866187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Bitwise-NOT:  One’s Complement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450" y="1143000"/>
            <a:ext cx="7854950" cy="5224463"/>
          </a:xfrm>
        </p:spPr>
        <p:txBody>
          <a:bodyPr lIns="90487" tIns="44450" rIns="90487" bIns="44450"/>
          <a:lstStyle/>
          <a:p>
            <a:pPr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Bitwise-NOT operation:   </a:t>
            </a:r>
            <a:r>
              <a:rPr lang="en-US" sz="3200" dirty="0" smtClean="0">
                <a:latin typeface="Courier New" pitchFamily="49" charset="0"/>
                <a:cs typeface="Courier New" pitchFamily="49" charset="0"/>
              </a:rPr>
              <a:t>~</a:t>
            </a:r>
            <a:endParaRPr lang="en-US" dirty="0" smtClean="0"/>
          </a:p>
          <a:p>
            <a:pPr lvl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Bitwise-NOT of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en-US" dirty="0" smtClean="0">
                <a:cs typeface="Calibri" panose="020F0502020204030204" pitchFamily="34" charset="0"/>
              </a:rPr>
              <a:t>is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~x</a:t>
            </a:r>
          </a:p>
          <a:p>
            <a:pPr lvl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Flip all bits </a:t>
            </a:r>
            <a:r>
              <a:rPr lang="en-US" dirty="0"/>
              <a:t>of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x </a:t>
            </a:r>
            <a:r>
              <a:rPr lang="en-US" dirty="0" smtClean="0">
                <a:cs typeface="Calibri" panose="020F0502020204030204" pitchFamily="34" charset="0"/>
              </a:rPr>
              <a:t>to compute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~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x</a:t>
            </a:r>
          </a:p>
          <a:p>
            <a:pPr lvl="2">
              <a:tabLst>
                <a:tab pos="3200400" algn="l"/>
                <a:tab pos="4114800" algn="l"/>
              </a:tabLst>
              <a:defRPr/>
            </a:pPr>
            <a:r>
              <a:rPr lang="en-US" dirty="0" smtClean="0">
                <a:cs typeface="Calibri" panose="020F0502020204030204" pitchFamily="34" charset="0"/>
              </a:rPr>
              <a:t>flip each 1 to 0</a:t>
            </a:r>
          </a:p>
          <a:p>
            <a:pPr lvl="2">
              <a:tabLst>
                <a:tab pos="3200400" algn="l"/>
                <a:tab pos="4114800" algn="l"/>
              </a:tabLst>
              <a:defRPr/>
            </a:pPr>
            <a:r>
              <a:rPr lang="en-US" dirty="0" smtClean="0">
                <a:cs typeface="Calibri" panose="020F0502020204030204" pitchFamily="34" charset="0"/>
              </a:rPr>
              <a:t>flip each 0 </a:t>
            </a:r>
            <a:r>
              <a:rPr lang="en-US" dirty="0">
                <a:cs typeface="Calibri" panose="020F0502020204030204" pitchFamily="34" charset="0"/>
              </a:rPr>
              <a:t>to </a:t>
            </a:r>
            <a:r>
              <a:rPr lang="en-US" dirty="0" smtClean="0">
                <a:cs typeface="Calibri" panose="020F0502020204030204" pitchFamily="34" charset="0"/>
              </a:rPr>
              <a:t>1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Complement</a:t>
            </a:r>
          </a:p>
          <a:p>
            <a:pPr lvl="1">
              <a:tabLst>
                <a:tab pos="3200400" algn="l"/>
                <a:tab pos="4114800" algn="l"/>
              </a:tabLst>
              <a:defRPr/>
            </a:pPr>
            <a:r>
              <a:rPr lang="en-US" dirty="0" smtClean="0">
                <a:cs typeface="Calibri" panose="020F0502020204030204" pitchFamily="34" charset="0"/>
              </a:rPr>
              <a:t>Given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x ==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10011101</a:t>
            </a:r>
          </a:p>
          <a:p>
            <a:pPr lvl="1">
              <a:tabLst>
                <a:tab pos="3200400" algn="l"/>
                <a:tab pos="4114800" algn="l"/>
              </a:tabLst>
              <a:defRPr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tabLst>
                <a:tab pos="3200400" algn="l"/>
                <a:tab pos="4114800" algn="l"/>
              </a:tabLst>
              <a:defRPr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>
              <a:tabLst>
                <a:tab pos="3200400" algn="l"/>
                <a:tab pos="4114800" algn="l"/>
              </a:tabLst>
              <a:defRPr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>
              <a:tabLst>
                <a:tab pos="3200400" algn="l"/>
                <a:tab pos="4114800" algn="l"/>
              </a:tabLst>
              <a:defRPr/>
            </a:pPr>
            <a:r>
              <a:rPr lang="en-US" dirty="0"/>
              <a:t>Flip bits (one’s complement</a:t>
            </a:r>
            <a:r>
              <a:rPr lang="en-US" dirty="0" smtClean="0"/>
              <a:t>):</a:t>
            </a:r>
            <a:endParaRPr lang="en-US" dirty="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5029200" y="4267200"/>
            <a:ext cx="2438400" cy="461963"/>
            <a:chOff x="2448" y="1968"/>
            <a:chExt cx="1536" cy="291"/>
          </a:xfrm>
        </p:grpSpPr>
        <p:sp>
          <p:nvSpPr>
            <p:cNvPr id="31777" name="Rectangle 6"/>
            <p:cNvSpPr>
              <a:spLocks noChangeArrowheads="1"/>
            </p:cNvSpPr>
            <p:nvPr/>
          </p:nvSpPr>
          <p:spPr bwMode="auto">
            <a:xfrm>
              <a:off x="2832" y="201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1778" name="Rectangle 7"/>
            <p:cNvSpPr>
              <a:spLocks noChangeArrowheads="1"/>
            </p:cNvSpPr>
            <p:nvPr/>
          </p:nvSpPr>
          <p:spPr bwMode="auto">
            <a:xfrm>
              <a:off x="2976" y="201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9" name="Rectangle 8"/>
            <p:cNvSpPr>
              <a:spLocks noChangeArrowheads="1"/>
            </p:cNvSpPr>
            <p:nvPr/>
          </p:nvSpPr>
          <p:spPr bwMode="auto">
            <a:xfrm>
              <a:off x="3120" y="201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80" name="Rectangle 9"/>
            <p:cNvSpPr>
              <a:spLocks noChangeArrowheads="1"/>
            </p:cNvSpPr>
            <p:nvPr/>
          </p:nvSpPr>
          <p:spPr bwMode="auto">
            <a:xfrm>
              <a:off x="3552" y="201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31781" name="Rectangle 10"/>
            <p:cNvSpPr>
              <a:spLocks noChangeArrowheads="1"/>
            </p:cNvSpPr>
            <p:nvPr/>
          </p:nvSpPr>
          <p:spPr bwMode="auto">
            <a:xfrm>
              <a:off x="3696" y="201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1782" name="Rectangle 11"/>
            <p:cNvSpPr>
              <a:spLocks noChangeArrowheads="1"/>
            </p:cNvSpPr>
            <p:nvPr/>
          </p:nvSpPr>
          <p:spPr bwMode="auto">
            <a:xfrm>
              <a:off x="3840" y="201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31783" name="Rectangle 12"/>
            <p:cNvSpPr>
              <a:spLocks noChangeArrowheads="1"/>
            </p:cNvSpPr>
            <p:nvPr/>
          </p:nvSpPr>
          <p:spPr bwMode="auto">
            <a:xfrm>
              <a:off x="3264" y="201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1784" name="Rectangle 13"/>
            <p:cNvSpPr>
              <a:spLocks noChangeArrowheads="1"/>
            </p:cNvSpPr>
            <p:nvPr/>
          </p:nvSpPr>
          <p:spPr bwMode="auto">
            <a:xfrm>
              <a:off x="3408" y="201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31785" name="Rectangle 14"/>
            <p:cNvSpPr>
              <a:spLocks noChangeArrowheads="1"/>
            </p:cNvSpPr>
            <p:nvPr/>
          </p:nvSpPr>
          <p:spPr bwMode="auto">
            <a:xfrm>
              <a:off x="2448" y="1968"/>
              <a:ext cx="295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400" b="0" dirty="0">
                  <a:latin typeface="Calibri" pitchFamily="34" charset="0"/>
                </a:rPr>
                <a:t> </a:t>
              </a:r>
              <a:r>
                <a:rPr lang="en-US" sz="2400" b="0" dirty="0" smtClean="0">
                  <a:latin typeface="Calibri" pitchFamily="34" charset="0"/>
                </a:rPr>
                <a:t>x:</a:t>
              </a:r>
              <a:endParaRPr lang="en-US" sz="2400" b="0" dirty="0">
                <a:latin typeface="Calibri" pitchFamily="34" charset="0"/>
              </a:endParaRP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4953000" y="5786437"/>
            <a:ext cx="2514600" cy="461963"/>
            <a:chOff x="2400" y="2448"/>
            <a:chExt cx="1584" cy="291"/>
          </a:xfrm>
        </p:grpSpPr>
        <p:sp>
          <p:nvSpPr>
            <p:cNvPr id="31768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1769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31770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31771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2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31773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4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5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6" name="Rectangle 24"/>
            <p:cNvSpPr>
              <a:spLocks noChangeArrowheads="1"/>
            </p:cNvSpPr>
            <p:nvPr/>
          </p:nvSpPr>
          <p:spPr bwMode="auto">
            <a:xfrm>
              <a:off x="2400" y="2448"/>
              <a:ext cx="349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400" b="0" dirty="0">
                  <a:latin typeface="Calibri" pitchFamily="34" charset="0"/>
                </a:rPr>
                <a:t>~</a:t>
              </a:r>
              <a:r>
                <a:rPr lang="en-US" sz="2400" b="0" dirty="0" smtClean="0">
                  <a:latin typeface="Calibri" pitchFamily="34" charset="0"/>
                </a:rPr>
                <a:t>x:</a:t>
              </a:r>
              <a:endParaRPr lang="en-US" sz="2400" b="0" dirty="0">
                <a:latin typeface="Calibri" pitchFamily="34" charset="0"/>
              </a:endParaRPr>
            </a:p>
          </p:txBody>
        </p:sp>
      </p:grpSp>
      <p:cxnSp>
        <p:nvCxnSpPr>
          <p:cNvPr id="7" name="Straight Arrow Connector 6"/>
          <p:cNvCxnSpPr/>
          <p:nvPr/>
        </p:nvCxnSpPr>
        <p:spPr bwMode="auto">
          <a:xfrm>
            <a:off x="6553200" y="4876800"/>
            <a:ext cx="0" cy="762000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5620488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77813" y="457200"/>
            <a:ext cx="8866187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Signed Integer Negation:  Two’s Complement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450" y="1143000"/>
            <a:ext cx="7854950" cy="5224463"/>
          </a:xfrm>
        </p:spPr>
        <p:txBody>
          <a:bodyPr lIns="90487" tIns="44450" rIns="90487" bIns="44450"/>
          <a:lstStyle/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Negate a number by taking 2’s Complement</a:t>
            </a:r>
          </a:p>
          <a:p>
            <a:pPr lvl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Flip bits (one’s complement) and add 1</a:t>
            </a:r>
          </a:p>
          <a:p>
            <a:pPr lvl="1" eaLnBrk="1" hangingPunct="1">
              <a:buFont typeface="Wingdings" pitchFamily="2" charset="2"/>
              <a:buNone/>
              <a:tabLst>
                <a:tab pos="3200400" algn="l"/>
                <a:tab pos="4114800" algn="l"/>
              </a:tabLst>
              <a:defRPr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 ~x + 1 == -x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Negation (Two’s Complement):</a:t>
            </a:r>
          </a:p>
          <a:p>
            <a:pPr lvl="1">
              <a:tabLst>
                <a:tab pos="3200400" algn="l"/>
                <a:tab pos="4114800" algn="l"/>
              </a:tabLst>
              <a:defRPr/>
            </a:pPr>
            <a:r>
              <a:rPr lang="en-US" dirty="0">
                <a:cs typeface="Calibri" panose="020F0502020204030204" pitchFamily="34" charset="0"/>
              </a:rPr>
              <a:t>Given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x ==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10011101</a:t>
            </a:r>
          </a:p>
          <a:p>
            <a:pPr lvl="1">
              <a:tabLst>
                <a:tab pos="3200400" algn="l"/>
                <a:tab pos="4114800" algn="l"/>
              </a:tabLst>
              <a:defRPr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>
              <a:tabLst>
                <a:tab pos="3200400" algn="l"/>
                <a:tab pos="4114800" algn="l"/>
              </a:tabLst>
              <a:defRPr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tabLst>
                <a:tab pos="3200400" algn="l"/>
                <a:tab pos="4114800" algn="l"/>
              </a:tabLst>
              <a:defRPr/>
            </a:pPr>
            <a:r>
              <a:rPr lang="en-US" dirty="0"/>
              <a:t>Flip bits (one’s </a:t>
            </a:r>
            <a:r>
              <a:rPr lang="en-US" dirty="0" smtClean="0"/>
              <a:t>complement):</a:t>
            </a:r>
          </a:p>
          <a:p>
            <a:pPr lvl="1">
              <a:tabLst>
                <a:tab pos="3200400" algn="l"/>
                <a:tab pos="4114800" algn="l"/>
              </a:tabLst>
              <a:defRPr/>
            </a:pPr>
            <a:endParaRPr lang="en-US" dirty="0"/>
          </a:p>
          <a:p>
            <a:pPr lvl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lvl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Add 1:</a:t>
            </a:r>
            <a:endParaRPr lang="en-US" dirty="0"/>
          </a:p>
          <a:p>
            <a:pPr lvl="1">
              <a:tabLst>
                <a:tab pos="3200400" algn="l"/>
                <a:tab pos="4114800" algn="l"/>
              </a:tabLst>
              <a:defRPr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332288" y="3195637"/>
            <a:ext cx="2449513" cy="461963"/>
            <a:chOff x="2441" y="1968"/>
            <a:chExt cx="1543" cy="291"/>
          </a:xfrm>
        </p:grpSpPr>
        <p:sp>
          <p:nvSpPr>
            <p:cNvPr id="31777" name="Rectangle 6"/>
            <p:cNvSpPr>
              <a:spLocks noChangeArrowheads="1"/>
            </p:cNvSpPr>
            <p:nvPr/>
          </p:nvSpPr>
          <p:spPr bwMode="auto">
            <a:xfrm>
              <a:off x="2832" y="201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31778" name="Rectangle 7"/>
            <p:cNvSpPr>
              <a:spLocks noChangeArrowheads="1"/>
            </p:cNvSpPr>
            <p:nvPr/>
          </p:nvSpPr>
          <p:spPr bwMode="auto">
            <a:xfrm>
              <a:off x="2976" y="201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9" name="Rectangle 8"/>
            <p:cNvSpPr>
              <a:spLocks noChangeArrowheads="1"/>
            </p:cNvSpPr>
            <p:nvPr/>
          </p:nvSpPr>
          <p:spPr bwMode="auto">
            <a:xfrm>
              <a:off x="3120" y="201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1780" name="Rectangle 9"/>
            <p:cNvSpPr>
              <a:spLocks noChangeArrowheads="1"/>
            </p:cNvSpPr>
            <p:nvPr/>
          </p:nvSpPr>
          <p:spPr bwMode="auto">
            <a:xfrm>
              <a:off x="3552" y="201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31781" name="Rectangle 10"/>
            <p:cNvSpPr>
              <a:spLocks noChangeArrowheads="1"/>
            </p:cNvSpPr>
            <p:nvPr/>
          </p:nvSpPr>
          <p:spPr bwMode="auto">
            <a:xfrm>
              <a:off x="3696" y="201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1782" name="Rectangle 11"/>
            <p:cNvSpPr>
              <a:spLocks noChangeArrowheads="1"/>
            </p:cNvSpPr>
            <p:nvPr/>
          </p:nvSpPr>
          <p:spPr bwMode="auto">
            <a:xfrm>
              <a:off x="3840" y="201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31783" name="Rectangle 12"/>
            <p:cNvSpPr>
              <a:spLocks noChangeArrowheads="1"/>
            </p:cNvSpPr>
            <p:nvPr/>
          </p:nvSpPr>
          <p:spPr bwMode="auto">
            <a:xfrm>
              <a:off x="3264" y="201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31784" name="Rectangle 13"/>
            <p:cNvSpPr>
              <a:spLocks noChangeArrowheads="1"/>
            </p:cNvSpPr>
            <p:nvPr/>
          </p:nvSpPr>
          <p:spPr bwMode="auto">
            <a:xfrm>
              <a:off x="3408" y="201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31785" name="Rectangle 14"/>
            <p:cNvSpPr>
              <a:spLocks noChangeArrowheads="1"/>
            </p:cNvSpPr>
            <p:nvPr/>
          </p:nvSpPr>
          <p:spPr bwMode="auto">
            <a:xfrm>
              <a:off x="2441" y="1968"/>
              <a:ext cx="295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400" b="0" dirty="0">
                  <a:latin typeface="Calibri" pitchFamily="34" charset="0"/>
                </a:rPr>
                <a:t> </a:t>
              </a:r>
              <a:r>
                <a:rPr lang="en-US" sz="2400" b="0" dirty="0" smtClean="0">
                  <a:latin typeface="Calibri" pitchFamily="34" charset="0"/>
                </a:rPr>
                <a:t>x:</a:t>
              </a:r>
              <a:endParaRPr lang="en-US" sz="2400" b="0" dirty="0">
                <a:latin typeface="Calibri" pitchFamily="34" charset="0"/>
              </a:endParaRP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4246563" y="4495800"/>
            <a:ext cx="2535238" cy="461963"/>
            <a:chOff x="2387" y="2448"/>
            <a:chExt cx="1597" cy="291"/>
          </a:xfrm>
        </p:grpSpPr>
        <p:sp>
          <p:nvSpPr>
            <p:cNvPr id="31768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1769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31770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31771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2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31773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4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5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6" name="Rectangle 24"/>
            <p:cNvSpPr>
              <a:spLocks noChangeArrowheads="1"/>
            </p:cNvSpPr>
            <p:nvPr/>
          </p:nvSpPr>
          <p:spPr bwMode="auto">
            <a:xfrm>
              <a:off x="2387" y="2448"/>
              <a:ext cx="349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400" b="0" dirty="0">
                  <a:latin typeface="Calibri" pitchFamily="34" charset="0"/>
                </a:rPr>
                <a:t>~</a:t>
              </a:r>
              <a:r>
                <a:rPr lang="en-US" sz="2400" b="0" dirty="0" smtClean="0">
                  <a:latin typeface="Calibri" pitchFamily="34" charset="0"/>
                </a:rPr>
                <a:t>x:</a:t>
              </a:r>
              <a:endParaRPr lang="en-US" sz="2400" b="0" dirty="0">
                <a:latin typeface="Calibri" pitchFamily="34" charset="0"/>
              </a:endParaRPr>
            </a:p>
          </p:txBody>
        </p:sp>
      </p:grpSp>
      <p:sp>
        <p:nvSpPr>
          <p:cNvPr id="31756" name="Rectangle 25"/>
          <p:cNvSpPr>
            <a:spLocks noChangeArrowheads="1"/>
          </p:cNvSpPr>
          <p:nvPr/>
        </p:nvSpPr>
        <p:spPr bwMode="auto">
          <a:xfrm>
            <a:off x="3929062" y="4876800"/>
            <a:ext cx="3381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>
                <a:latin typeface="Calibri" pitchFamily="34" charset="0"/>
              </a:rPr>
              <a:t>+</a:t>
            </a:r>
          </a:p>
        </p:txBody>
      </p:sp>
      <p:sp>
        <p:nvSpPr>
          <p:cNvPr id="31757" name="Line 26"/>
          <p:cNvSpPr>
            <a:spLocks noChangeShapeType="1"/>
          </p:cNvSpPr>
          <p:nvPr/>
        </p:nvSpPr>
        <p:spPr bwMode="auto">
          <a:xfrm>
            <a:off x="3962400" y="5410200"/>
            <a:ext cx="289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0">
              <a:latin typeface="Calibri" pitchFamily="34" charset="0"/>
            </a:endParaRPr>
          </a:p>
        </p:txBody>
      </p:sp>
      <p:sp>
        <p:nvSpPr>
          <p:cNvPr id="31767" name="Rectangle 36"/>
          <p:cNvSpPr>
            <a:spLocks noChangeArrowheads="1"/>
          </p:cNvSpPr>
          <p:nvPr/>
        </p:nvSpPr>
        <p:spPr bwMode="auto">
          <a:xfrm>
            <a:off x="6517842" y="49530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 bwMode="auto">
          <a:xfrm>
            <a:off x="5867401" y="3657600"/>
            <a:ext cx="0" cy="762000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38" name="Group 15"/>
          <p:cNvGrpSpPr>
            <a:grpSpLocks/>
          </p:cNvGrpSpPr>
          <p:nvPr/>
        </p:nvGrpSpPr>
        <p:grpSpPr bwMode="auto">
          <a:xfrm>
            <a:off x="4246562" y="5481637"/>
            <a:ext cx="2535238" cy="461963"/>
            <a:chOff x="2387" y="2448"/>
            <a:chExt cx="1597" cy="291"/>
          </a:xfrm>
        </p:grpSpPr>
        <p:sp>
          <p:nvSpPr>
            <p:cNvPr id="39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40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41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42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43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44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5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46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47" name="Rectangle 24"/>
            <p:cNvSpPr>
              <a:spLocks noChangeArrowheads="1"/>
            </p:cNvSpPr>
            <p:nvPr/>
          </p:nvSpPr>
          <p:spPr bwMode="auto">
            <a:xfrm>
              <a:off x="2387" y="2448"/>
              <a:ext cx="311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-</a:t>
              </a:r>
              <a:r>
                <a:rPr lang="en-US" sz="2400" b="0" dirty="0" smtClean="0">
                  <a:latin typeface="Calibri" pitchFamily="34" charset="0"/>
                </a:rPr>
                <a:t>x:</a:t>
              </a:r>
              <a:endParaRPr lang="en-US" sz="2400" b="0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2564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Complement &amp; Increment Examples</a:t>
            </a: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627239"/>
              </p:ext>
            </p:extLst>
          </p:nvPr>
        </p:nvGraphicFramePr>
        <p:xfrm>
          <a:off x="1447800" y="1828800"/>
          <a:ext cx="59690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52" name="Document" r:id="rId4" imgW="6195544" imgH="2110276" progId="Word.Document.8">
                  <p:embed/>
                </p:oleObj>
              </mc:Choice>
              <mc:Fallback>
                <p:oleObj name="Document" r:id="rId4" imgW="6195544" imgH="2110276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828800"/>
                        <a:ext cx="5969000" cy="203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1143000" y="1257300"/>
            <a:ext cx="13869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x = 15213</a:t>
            </a:r>
          </a:p>
        </p:txBody>
      </p:sp>
      <p:graphicFrame>
        <p:nvGraphicFramePr>
          <p:cNvPr id="6147" name="Object 5"/>
          <p:cNvGraphicFramePr>
            <a:graphicFrameLocks noChangeAspect="1"/>
          </p:cNvGraphicFramePr>
          <p:nvPr/>
        </p:nvGraphicFramePr>
        <p:xfrm>
          <a:off x="1447800" y="4241800"/>
          <a:ext cx="5905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53" name="Document" r:id="rId6" imgW="6083300" imgH="1371600" progId="Word.Document.8">
                  <p:embed/>
                </p:oleObj>
              </mc:Choice>
              <mc:Fallback>
                <p:oleObj name="Document" r:id="rId6" imgW="6083300" imgH="137160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241800"/>
                        <a:ext cx="5905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143000" y="3746500"/>
            <a:ext cx="7922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x = 0</a:t>
            </a: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and Bitwise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Operations</a:t>
            </a:r>
          </a:p>
          <a:p>
            <a:pPr lvl="1"/>
            <a:r>
              <a:rPr lang="en-US" dirty="0" smtClean="0"/>
              <a:t>Bitwise AND, OR, NOT, and XOR</a:t>
            </a:r>
          </a:p>
          <a:p>
            <a:pPr lvl="1"/>
            <a:r>
              <a:rPr lang="en-US" dirty="0" smtClean="0"/>
              <a:t>Logical AND, OR, NOT</a:t>
            </a:r>
          </a:p>
          <a:p>
            <a:pPr lvl="1"/>
            <a:r>
              <a:rPr lang="en-US" dirty="0" smtClean="0"/>
              <a:t>Shifts</a:t>
            </a:r>
          </a:p>
          <a:p>
            <a:pPr lvl="1"/>
            <a:r>
              <a:rPr lang="en-US" dirty="0" smtClean="0"/>
              <a:t>Complements </a:t>
            </a:r>
          </a:p>
          <a:p>
            <a:r>
              <a:rPr lang="en-US" dirty="0" smtClean="0"/>
              <a:t>Arithmetic</a:t>
            </a:r>
          </a:p>
          <a:p>
            <a:pPr lvl="1"/>
            <a:r>
              <a:rPr lang="en-US" dirty="0" smtClean="0"/>
              <a:t>Unsigned addition</a:t>
            </a:r>
          </a:p>
          <a:p>
            <a:pPr lvl="1"/>
            <a:r>
              <a:rPr lang="en-US" dirty="0" smtClean="0"/>
              <a:t>Signed addition</a:t>
            </a:r>
          </a:p>
          <a:p>
            <a:pPr lvl="1"/>
            <a:r>
              <a:rPr lang="en-US" dirty="0" smtClean="0"/>
              <a:t>Unsigned/signed multiplication</a:t>
            </a:r>
          </a:p>
          <a:p>
            <a:pPr lvl="1"/>
            <a:r>
              <a:rPr lang="en-US" dirty="0" smtClean="0"/>
              <a:t>Unsigned/signed division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36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11175"/>
            <a:ext cx="63817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Unsigned Addition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3352800"/>
            <a:ext cx="8083550" cy="1600200"/>
          </a:xfrm>
        </p:spPr>
        <p:txBody>
          <a:bodyPr lIns="90487" tIns="44450" rIns="90487" bIns="44450"/>
          <a:lstStyle/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Addition Operation</a:t>
            </a:r>
          </a:p>
          <a:p>
            <a:pPr lvl="1"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Carry output dropped at end of addition</a:t>
            </a:r>
          </a:p>
          <a:p>
            <a:pPr lvl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Valid ONLY if true sum is within </a:t>
            </a:r>
            <a:r>
              <a:rPr lang="en-US" i="1" dirty="0" smtClean="0"/>
              <a:t>w</a:t>
            </a:r>
            <a:r>
              <a:rPr lang="en-US" dirty="0" smtClean="0"/>
              <a:t>-bit range</a:t>
            </a:r>
          </a:p>
          <a:p>
            <a:pPr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Example #1:</a:t>
            </a: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965700" y="1371600"/>
            <a:ext cx="2743200" cy="228600"/>
            <a:chOff x="2976" y="816"/>
            <a:chExt cx="1728" cy="144"/>
          </a:xfrm>
        </p:grpSpPr>
        <p:sp>
          <p:nvSpPr>
            <p:cNvPr id="7210" name="Rectangle 6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1" name="Rectangle 7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2" name="Rectangle 8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3" name="Rectangle 9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4" name="Rectangle 10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5" name="Rectangle 11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6" name="Rectangle 12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965700" y="1828800"/>
            <a:ext cx="2743200" cy="228600"/>
            <a:chOff x="2976" y="1104"/>
            <a:chExt cx="1728" cy="144"/>
          </a:xfrm>
        </p:grpSpPr>
        <p:sp>
          <p:nvSpPr>
            <p:cNvPr id="7203" name="Rectangle 14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4" name="Rectangle 15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5" name="Rectangle 16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6" name="Rectangle 17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7" name="Rectangle 18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8" name="Rectangle 19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9" name="Rectangle 20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75" name="Rectangle 21"/>
          <p:cNvSpPr>
            <a:spLocks noChangeArrowheads="1"/>
          </p:cNvSpPr>
          <p:nvPr/>
        </p:nvSpPr>
        <p:spPr bwMode="auto">
          <a:xfrm>
            <a:off x="4425950" y="12192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u</a:t>
            </a:r>
          </a:p>
        </p:txBody>
      </p:sp>
      <p:sp>
        <p:nvSpPr>
          <p:cNvPr id="7176" name="Rectangle 22"/>
          <p:cNvSpPr>
            <a:spLocks noChangeArrowheads="1"/>
          </p:cNvSpPr>
          <p:nvPr/>
        </p:nvSpPr>
        <p:spPr bwMode="auto">
          <a:xfrm>
            <a:off x="4438650" y="16764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7177" name="Line 23"/>
          <p:cNvSpPr>
            <a:spLocks noChangeShapeType="1"/>
          </p:cNvSpPr>
          <p:nvPr/>
        </p:nvSpPr>
        <p:spPr bwMode="auto">
          <a:xfrm>
            <a:off x="3975100" y="2133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24"/>
          <p:cNvSpPr>
            <a:spLocks noChangeArrowheads="1"/>
          </p:cNvSpPr>
          <p:nvPr/>
        </p:nvSpPr>
        <p:spPr bwMode="auto">
          <a:xfrm>
            <a:off x="4147417" y="1683760"/>
            <a:ext cx="35779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4737100" y="2286000"/>
            <a:ext cx="2971800" cy="228600"/>
            <a:chOff x="2832" y="1392"/>
            <a:chExt cx="1872" cy="144"/>
          </a:xfrm>
        </p:grpSpPr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7196" name="Rectangle 27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7" name="Rectangle 28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8" name="Rectangle 29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9" name="Rectangle 30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0" name="Rectangle 31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1" name="Rectangle 32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2" name="Rectangle 3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7195" name="Rectangle 34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7180" name="Rectangle 35"/>
          <p:cNvSpPr>
            <a:spLocks noChangeArrowheads="1"/>
          </p:cNvSpPr>
          <p:nvPr/>
        </p:nvSpPr>
        <p:spPr bwMode="auto">
          <a:xfrm>
            <a:off x="4081462" y="2133600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965700" y="2743200"/>
            <a:ext cx="2743200" cy="228600"/>
            <a:chOff x="2976" y="1392"/>
            <a:chExt cx="1728" cy="144"/>
          </a:xfrm>
        </p:grpSpPr>
        <p:sp>
          <p:nvSpPr>
            <p:cNvPr id="7187" name="Rectangle 3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8" name="Rectangle 3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9" name="Rectangle 3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0" name="Rectangle 4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1" name="Rectangle 4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2" name="Rectangle 4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3" name="Rectangle 4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82" name="Line 44"/>
          <p:cNvSpPr>
            <a:spLocks noChangeShapeType="1"/>
          </p:cNvSpPr>
          <p:nvPr/>
        </p:nvSpPr>
        <p:spPr bwMode="auto">
          <a:xfrm>
            <a:off x="3975100" y="25908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45"/>
          <p:cNvSpPr txBox="1">
            <a:spLocks noChangeArrowheads="1"/>
          </p:cNvSpPr>
          <p:nvPr/>
        </p:nvSpPr>
        <p:spPr bwMode="auto">
          <a:xfrm>
            <a:off x="457200" y="2057400"/>
            <a:ext cx="234243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dirty="0" smtClean="0">
                <a:latin typeface="Calibri" pitchFamily="34" charset="0"/>
              </a:rPr>
              <a:t>   </a:t>
            </a:r>
            <a:r>
              <a:rPr lang="en-US" sz="2000" b="0" i="1" dirty="0" smtClean="0">
                <a:latin typeface="Calibri" pitchFamily="34" charset="0"/>
              </a:rPr>
              <a:t>w</a:t>
            </a:r>
            <a:r>
              <a:rPr lang="en-US" sz="2000" b="0" dirty="0" smtClean="0">
                <a:latin typeface="Calibri" pitchFamily="34" charset="0"/>
              </a:rPr>
              <a:t>+1 </a:t>
            </a:r>
            <a:r>
              <a:rPr lang="en-US" sz="2000" b="0" dirty="0">
                <a:latin typeface="Calibri" pitchFamily="34" charset="0"/>
              </a:rPr>
              <a:t>bits</a:t>
            </a:r>
          </a:p>
        </p:txBody>
      </p:sp>
      <p:sp>
        <p:nvSpPr>
          <p:cNvPr id="7184" name="Text Box 46"/>
          <p:cNvSpPr txBox="1">
            <a:spLocks noChangeArrowheads="1"/>
          </p:cNvSpPr>
          <p:nvPr/>
        </p:nvSpPr>
        <p:spPr bwMode="auto">
          <a:xfrm>
            <a:off x="457200" y="1371600"/>
            <a:ext cx="205973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dirty="0" smtClean="0">
                <a:latin typeface="Calibri" pitchFamily="34" charset="0"/>
              </a:rPr>
              <a:t>  </a:t>
            </a:r>
            <a:r>
              <a:rPr lang="en-US" sz="2000" b="0" i="1" dirty="0" smtClean="0">
                <a:latin typeface="Calibri" pitchFamily="34" charset="0"/>
              </a:rPr>
              <a:t>w</a:t>
            </a:r>
            <a:r>
              <a:rPr lang="en-US" sz="2000" b="0" dirty="0" smtClean="0">
                <a:latin typeface="Calibri" pitchFamily="34" charset="0"/>
              </a:rPr>
              <a:t> </a:t>
            </a:r>
            <a:r>
              <a:rPr lang="en-US" sz="2000" b="0" dirty="0">
                <a:latin typeface="Calibri" pitchFamily="34" charset="0"/>
              </a:rPr>
              <a:t>bits</a:t>
            </a:r>
          </a:p>
        </p:txBody>
      </p:sp>
      <p:sp>
        <p:nvSpPr>
          <p:cNvPr id="7185" name="Text Box 47"/>
          <p:cNvSpPr txBox="1">
            <a:spLocks noChangeArrowheads="1"/>
          </p:cNvSpPr>
          <p:nvPr/>
        </p:nvSpPr>
        <p:spPr bwMode="auto">
          <a:xfrm>
            <a:off x="457200" y="26670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dirty="0" smtClean="0">
                <a:latin typeface="Calibri" pitchFamily="34" charset="0"/>
              </a:rPr>
              <a:t>  </a:t>
            </a:r>
            <a:r>
              <a:rPr lang="en-US" sz="2000" b="0" i="1" dirty="0" smtClean="0">
                <a:latin typeface="Calibri" pitchFamily="34" charset="0"/>
              </a:rPr>
              <a:t>w</a:t>
            </a:r>
            <a:r>
              <a:rPr lang="en-US" sz="2000" b="0" dirty="0" smtClean="0">
                <a:latin typeface="Calibri" pitchFamily="34" charset="0"/>
              </a:rPr>
              <a:t> </a:t>
            </a:r>
            <a:r>
              <a:rPr lang="en-US" sz="2000" b="0" dirty="0">
                <a:latin typeface="Calibri" pitchFamily="34" charset="0"/>
              </a:rPr>
              <a:t>bits</a:t>
            </a:r>
          </a:p>
        </p:txBody>
      </p:sp>
      <p:grpSp>
        <p:nvGrpSpPr>
          <p:cNvPr id="49" name="Group 15"/>
          <p:cNvGrpSpPr>
            <a:grpSpLocks/>
          </p:cNvGrpSpPr>
          <p:nvPr/>
        </p:nvGrpSpPr>
        <p:grpSpPr bwMode="auto">
          <a:xfrm>
            <a:off x="3309939" y="5238750"/>
            <a:ext cx="3090863" cy="400050"/>
            <a:chOff x="2832" y="2448"/>
            <a:chExt cx="1947" cy="252"/>
          </a:xfrm>
        </p:grpSpPr>
        <p:sp>
          <p:nvSpPr>
            <p:cNvPr id="50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51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52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53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54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5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56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7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58" name="Rectangle 24"/>
            <p:cNvSpPr>
              <a:spLocks noChangeArrowheads="1"/>
            </p:cNvSpPr>
            <p:nvPr/>
          </p:nvSpPr>
          <p:spPr bwMode="auto">
            <a:xfrm>
              <a:off x="4390" y="2448"/>
              <a:ext cx="389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98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59" name="Rectangle 25"/>
          <p:cNvSpPr>
            <a:spLocks noChangeArrowheads="1"/>
          </p:cNvSpPr>
          <p:nvPr/>
        </p:nvSpPr>
        <p:spPr bwMode="auto">
          <a:xfrm>
            <a:off x="2286000" y="5619754"/>
            <a:ext cx="3381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>
                <a:latin typeface="Calibri" pitchFamily="34" charset="0"/>
              </a:rPr>
              <a:t>+</a:t>
            </a:r>
          </a:p>
        </p:txBody>
      </p:sp>
      <p:sp>
        <p:nvSpPr>
          <p:cNvPr id="60" name="Line 26"/>
          <p:cNvSpPr>
            <a:spLocks noChangeShapeType="1"/>
          </p:cNvSpPr>
          <p:nvPr/>
        </p:nvSpPr>
        <p:spPr bwMode="auto">
          <a:xfrm>
            <a:off x="2319338" y="6153154"/>
            <a:ext cx="289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0">
              <a:latin typeface="Calibri" pitchFamily="34" charset="0"/>
            </a:endParaRPr>
          </a:p>
        </p:txBody>
      </p:sp>
      <p:grpSp>
        <p:nvGrpSpPr>
          <p:cNvPr id="62" name="Group 15"/>
          <p:cNvGrpSpPr>
            <a:grpSpLocks/>
          </p:cNvGrpSpPr>
          <p:nvPr/>
        </p:nvGrpSpPr>
        <p:grpSpPr bwMode="auto">
          <a:xfrm>
            <a:off x="3309936" y="6229350"/>
            <a:ext cx="3076575" cy="400050"/>
            <a:chOff x="2832" y="2451"/>
            <a:chExt cx="1938" cy="252"/>
          </a:xfrm>
        </p:grpSpPr>
        <p:sp>
          <p:nvSpPr>
            <p:cNvPr id="6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7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1" name="Rectangle 24"/>
            <p:cNvSpPr>
              <a:spLocks noChangeArrowheads="1"/>
            </p:cNvSpPr>
            <p:nvPr/>
          </p:nvSpPr>
          <p:spPr bwMode="auto">
            <a:xfrm>
              <a:off x="4299" y="2451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172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72" name="Group 15"/>
          <p:cNvGrpSpPr>
            <a:grpSpLocks/>
          </p:cNvGrpSpPr>
          <p:nvPr/>
        </p:nvGrpSpPr>
        <p:grpSpPr bwMode="auto">
          <a:xfrm>
            <a:off x="3309938" y="5695954"/>
            <a:ext cx="3055938" cy="400050"/>
            <a:chOff x="2832" y="2451"/>
            <a:chExt cx="1925" cy="252"/>
          </a:xfrm>
        </p:grpSpPr>
        <p:sp>
          <p:nvSpPr>
            <p:cNvPr id="7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7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7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8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81" name="Rectangle 24"/>
            <p:cNvSpPr>
              <a:spLocks noChangeArrowheads="1"/>
            </p:cNvSpPr>
            <p:nvPr/>
          </p:nvSpPr>
          <p:spPr bwMode="auto">
            <a:xfrm>
              <a:off x="4368" y="2451"/>
              <a:ext cx="389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74</a:t>
              </a:r>
              <a:r>
                <a:rPr lang="en-US" sz="2000" b="0" baseline="-25000" dirty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82" name="Rectangle 36"/>
          <p:cNvSpPr>
            <a:spLocks noChangeArrowheads="1"/>
          </p:cNvSpPr>
          <p:nvPr/>
        </p:nvSpPr>
        <p:spPr bwMode="auto">
          <a:xfrm>
            <a:off x="4384242" y="485775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83" name="Rectangle 16"/>
          <p:cNvSpPr>
            <a:spLocks noChangeArrowheads="1"/>
          </p:cNvSpPr>
          <p:nvPr/>
        </p:nvSpPr>
        <p:spPr bwMode="auto">
          <a:xfrm>
            <a:off x="2819400" y="6303114"/>
            <a:ext cx="228600" cy="304800"/>
          </a:xfrm>
          <a:prstGeom prst="rect">
            <a:avLst/>
          </a:prstGeom>
          <a:solidFill>
            <a:srgbClr val="FF99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 dirty="0" smtClean="0">
                <a:latin typeface="Calibri" pitchFamily="34" charset="0"/>
              </a:rPr>
              <a:t>0</a:t>
            </a:r>
            <a:endParaRPr lang="en-US" b="0" dirty="0">
              <a:latin typeface="Calibri" pitchFamily="34" charset="0"/>
            </a:endParaRPr>
          </a:p>
        </p:txBody>
      </p:sp>
      <p:sp>
        <p:nvSpPr>
          <p:cNvPr id="84" name="Rectangle 36"/>
          <p:cNvSpPr>
            <a:spLocks noChangeArrowheads="1"/>
          </p:cNvSpPr>
          <p:nvPr/>
        </p:nvSpPr>
        <p:spPr bwMode="auto">
          <a:xfrm>
            <a:off x="3241242" y="485775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6858000" y="5391150"/>
            <a:ext cx="2096215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i="1" dirty="0" smtClean="0">
                <a:solidFill>
                  <a:srgbClr val="FF0000"/>
                </a:solidFill>
                <a:latin typeface="Calibri" pitchFamily="34" charset="0"/>
              </a:rPr>
              <a:t>Valid</a:t>
            </a:r>
            <a:r>
              <a:rPr lang="en-US" sz="2400" b="0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2400" b="0" i="1" dirty="0" smtClean="0">
                <a:solidFill>
                  <a:srgbClr val="0070C0"/>
                </a:solidFill>
                <a:latin typeface="Calibri" pitchFamily="34" charset="0"/>
              </a:rPr>
              <a:t>in 8-bit</a:t>
            </a:r>
          </a:p>
          <a:p>
            <a:pPr algn="ctr">
              <a:lnSpc>
                <a:spcPct val="100000"/>
              </a:lnSpc>
            </a:pPr>
            <a:r>
              <a:rPr lang="en-US" b="0" i="1" dirty="0">
                <a:solidFill>
                  <a:srgbClr val="0070C0"/>
                </a:solidFill>
                <a:latin typeface="Calibri" pitchFamily="34" charset="0"/>
              </a:rPr>
              <a:t>u</a:t>
            </a:r>
            <a:r>
              <a:rPr lang="en-US" b="0" i="1" dirty="0" smtClean="0">
                <a:solidFill>
                  <a:srgbClr val="0070C0"/>
                </a:solidFill>
                <a:latin typeface="Calibri" pitchFamily="34" charset="0"/>
              </a:rPr>
              <a:t>nsigned range</a:t>
            </a:r>
            <a:endParaRPr lang="en-US" sz="2400" b="0" i="1" dirty="0">
              <a:solidFill>
                <a:srgbClr val="0070C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995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 animBg="1"/>
      <p:bldP spid="82" grpId="0"/>
      <p:bldP spid="83" grpId="0" animBg="1"/>
      <p:bldP spid="84" grpId="0"/>
      <p:bldP spid="8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11175"/>
            <a:ext cx="63817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Unsigned Addition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1371600"/>
            <a:ext cx="8083550" cy="457200"/>
          </a:xfrm>
        </p:spPr>
        <p:txBody>
          <a:bodyPr lIns="90487" tIns="44450" rIns="90487" bIns="44450"/>
          <a:lstStyle/>
          <a:p>
            <a:pPr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Example #2:</a:t>
            </a:r>
            <a:endParaRPr lang="en-US" dirty="0"/>
          </a:p>
        </p:txBody>
      </p:sp>
      <p:grpSp>
        <p:nvGrpSpPr>
          <p:cNvPr id="49" name="Group 15"/>
          <p:cNvGrpSpPr>
            <a:grpSpLocks/>
          </p:cNvGrpSpPr>
          <p:nvPr/>
        </p:nvGrpSpPr>
        <p:grpSpPr bwMode="auto">
          <a:xfrm>
            <a:off x="3081338" y="2133600"/>
            <a:ext cx="3076575" cy="400050"/>
            <a:chOff x="2832" y="2448"/>
            <a:chExt cx="1938" cy="252"/>
          </a:xfrm>
        </p:grpSpPr>
        <p:sp>
          <p:nvSpPr>
            <p:cNvPr id="50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51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52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53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4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5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56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57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8" name="Rectangle 24"/>
            <p:cNvSpPr>
              <a:spLocks noChangeArrowheads="1"/>
            </p:cNvSpPr>
            <p:nvPr/>
          </p:nvSpPr>
          <p:spPr bwMode="auto">
            <a:xfrm>
              <a:off x="4299" y="2448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110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59" name="Rectangle 25"/>
          <p:cNvSpPr>
            <a:spLocks noChangeArrowheads="1"/>
          </p:cNvSpPr>
          <p:nvPr/>
        </p:nvSpPr>
        <p:spPr bwMode="auto">
          <a:xfrm>
            <a:off x="2057400" y="2514604"/>
            <a:ext cx="3381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>
                <a:latin typeface="Calibri" pitchFamily="34" charset="0"/>
              </a:rPr>
              <a:t>+</a:t>
            </a:r>
          </a:p>
        </p:txBody>
      </p:sp>
      <p:sp>
        <p:nvSpPr>
          <p:cNvPr id="60" name="Line 26"/>
          <p:cNvSpPr>
            <a:spLocks noChangeShapeType="1"/>
          </p:cNvSpPr>
          <p:nvPr/>
        </p:nvSpPr>
        <p:spPr bwMode="auto">
          <a:xfrm>
            <a:off x="2090738" y="3048004"/>
            <a:ext cx="289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0">
              <a:latin typeface="Calibri" pitchFamily="34" charset="0"/>
            </a:endParaRPr>
          </a:p>
        </p:txBody>
      </p:sp>
      <p:grpSp>
        <p:nvGrpSpPr>
          <p:cNvPr id="62" name="Group 15"/>
          <p:cNvGrpSpPr>
            <a:grpSpLocks/>
          </p:cNvGrpSpPr>
          <p:nvPr/>
        </p:nvGrpSpPr>
        <p:grpSpPr bwMode="auto">
          <a:xfrm>
            <a:off x="3081336" y="3124200"/>
            <a:ext cx="3022600" cy="400050"/>
            <a:chOff x="2832" y="2451"/>
            <a:chExt cx="1904" cy="252"/>
          </a:xfrm>
        </p:grpSpPr>
        <p:sp>
          <p:nvSpPr>
            <p:cNvPr id="6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1" name="Rectangle 24"/>
            <p:cNvSpPr>
              <a:spLocks noChangeArrowheads="1"/>
            </p:cNvSpPr>
            <p:nvPr/>
          </p:nvSpPr>
          <p:spPr bwMode="auto">
            <a:xfrm>
              <a:off x="4347" y="2451"/>
              <a:ext cx="389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56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72" name="Group 15"/>
          <p:cNvGrpSpPr>
            <a:grpSpLocks/>
          </p:cNvGrpSpPr>
          <p:nvPr/>
        </p:nvGrpSpPr>
        <p:grpSpPr bwMode="auto">
          <a:xfrm>
            <a:off x="3081337" y="2590804"/>
            <a:ext cx="3076575" cy="400050"/>
            <a:chOff x="2832" y="2451"/>
            <a:chExt cx="1938" cy="252"/>
          </a:xfrm>
        </p:grpSpPr>
        <p:sp>
          <p:nvSpPr>
            <p:cNvPr id="7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7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7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8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81" name="Rectangle 24"/>
            <p:cNvSpPr>
              <a:spLocks noChangeArrowheads="1"/>
            </p:cNvSpPr>
            <p:nvPr/>
          </p:nvSpPr>
          <p:spPr bwMode="auto">
            <a:xfrm>
              <a:off x="4299" y="2451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202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82" name="Rectangle 36"/>
          <p:cNvSpPr>
            <a:spLocks noChangeArrowheads="1"/>
          </p:cNvSpPr>
          <p:nvPr/>
        </p:nvSpPr>
        <p:spPr bwMode="auto">
          <a:xfrm>
            <a:off x="4155642" y="17526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83" name="Rectangle 16"/>
          <p:cNvSpPr>
            <a:spLocks noChangeArrowheads="1"/>
          </p:cNvSpPr>
          <p:nvPr/>
        </p:nvSpPr>
        <p:spPr bwMode="auto">
          <a:xfrm>
            <a:off x="2590800" y="3197964"/>
            <a:ext cx="228600" cy="304800"/>
          </a:xfrm>
          <a:prstGeom prst="rect">
            <a:avLst/>
          </a:prstGeom>
          <a:solidFill>
            <a:srgbClr val="FF99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 dirty="0" smtClean="0">
                <a:latin typeface="Calibri" pitchFamily="34" charset="0"/>
              </a:rPr>
              <a:t>1</a:t>
            </a:r>
            <a:endParaRPr lang="en-US" b="0" dirty="0">
              <a:latin typeface="Calibri" pitchFamily="34" charset="0"/>
            </a:endParaRPr>
          </a:p>
        </p:txBody>
      </p:sp>
      <p:sp>
        <p:nvSpPr>
          <p:cNvPr id="84" name="Rectangle 36"/>
          <p:cNvSpPr>
            <a:spLocks noChangeArrowheads="1"/>
          </p:cNvSpPr>
          <p:nvPr/>
        </p:nvSpPr>
        <p:spPr bwMode="auto">
          <a:xfrm>
            <a:off x="3012642" y="17526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6519466" y="2286000"/>
            <a:ext cx="2316082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i="1" dirty="0" smtClean="0">
                <a:solidFill>
                  <a:srgbClr val="FF0000"/>
                </a:solidFill>
                <a:latin typeface="Calibri" pitchFamily="34" charset="0"/>
              </a:rPr>
              <a:t>Not Valid</a:t>
            </a:r>
            <a:r>
              <a:rPr lang="en-US" sz="2400" b="0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2400" b="0" i="1" dirty="0" smtClean="0">
                <a:solidFill>
                  <a:srgbClr val="0070C0"/>
                </a:solidFill>
                <a:latin typeface="Calibri" pitchFamily="34" charset="0"/>
              </a:rPr>
              <a:t>in 8-bit</a:t>
            </a:r>
          </a:p>
          <a:p>
            <a:pPr algn="ctr">
              <a:lnSpc>
                <a:spcPct val="100000"/>
              </a:lnSpc>
            </a:pPr>
            <a:r>
              <a:rPr lang="en-US" b="0" i="1" dirty="0">
                <a:solidFill>
                  <a:srgbClr val="0070C0"/>
                </a:solidFill>
                <a:latin typeface="Calibri" pitchFamily="34" charset="0"/>
              </a:rPr>
              <a:t>u</a:t>
            </a:r>
            <a:r>
              <a:rPr lang="en-US" b="0" i="1" dirty="0" smtClean="0">
                <a:solidFill>
                  <a:srgbClr val="0070C0"/>
                </a:solidFill>
                <a:latin typeface="Calibri" pitchFamily="34" charset="0"/>
              </a:rPr>
              <a:t>nsigned range</a:t>
            </a:r>
          </a:p>
          <a:p>
            <a:pPr algn="ctr">
              <a:lnSpc>
                <a:spcPct val="100000"/>
              </a:lnSpc>
            </a:pPr>
            <a:r>
              <a:rPr lang="en-US" sz="2400" b="0" i="1" dirty="0" smtClean="0">
                <a:solidFill>
                  <a:srgbClr val="0070C0"/>
                </a:solidFill>
                <a:latin typeface="Calibri" pitchFamily="34" charset="0"/>
              </a:rPr>
              <a:t>(312 </a:t>
            </a:r>
            <a:r>
              <a:rPr lang="en-US" b="0" i="1" dirty="0" smtClean="0">
                <a:solidFill>
                  <a:srgbClr val="0070C0"/>
                </a:solidFill>
                <a:latin typeface="Calibri" pitchFamily="34" charset="0"/>
              </a:rPr>
              <a:t>is &gt; 255)</a:t>
            </a:r>
            <a:endParaRPr lang="en-US" sz="2400" b="0" i="1" dirty="0">
              <a:solidFill>
                <a:srgbClr val="0070C0"/>
              </a:solidFill>
              <a:latin typeface="Calibri" pitchFamily="34" charset="0"/>
            </a:endParaRPr>
          </a:p>
        </p:txBody>
      </p:sp>
      <p:grpSp>
        <p:nvGrpSpPr>
          <p:cNvPr id="85" name="Group 15"/>
          <p:cNvGrpSpPr>
            <a:grpSpLocks/>
          </p:cNvGrpSpPr>
          <p:nvPr/>
        </p:nvGrpSpPr>
        <p:grpSpPr bwMode="auto">
          <a:xfrm>
            <a:off x="3081339" y="4933950"/>
            <a:ext cx="3319463" cy="400050"/>
            <a:chOff x="2832" y="2448"/>
            <a:chExt cx="2091" cy="252"/>
          </a:xfrm>
        </p:grpSpPr>
        <p:sp>
          <p:nvSpPr>
            <p:cNvPr id="87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88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89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90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91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2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93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94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5" name="Rectangle 24"/>
            <p:cNvSpPr>
              <a:spLocks noChangeArrowheads="1"/>
            </p:cNvSpPr>
            <p:nvPr/>
          </p:nvSpPr>
          <p:spPr bwMode="auto">
            <a:xfrm>
              <a:off x="4289" y="2448"/>
              <a:ext cx="634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10082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96" name="Rectangle 25"/>
          <p:cNvSpPr>
            <a:spLocks noChangeArrowheads="1"/>
          </p:cNvSpPr>
          <p:nvPr/>
        </p:nvSpPr>
        <p:spPr bwMode="auto">
          <a:xfrm>
            <a:off x="457200" y="5314954"/>
            <a:ext cx="3381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>
                <a:latin typeface="Calibri" pitchFamily="34" charset="0"/>
              </a:rPr>
              <a:t>+</a:t>
            </a:r>
          </a:p>
        </p:txBody>
      </p:sp>
      <p:sp>
        <p:nvSpPr>
          <p:cNvPr id="97" name="Line 26"/>
          <p:cNvSpPr>
            <a:spLocks noChangeShapeType="1"/>
          </p:cNvSpPr>
          <p:nvPr/>
        </p:nvSpPr>
        <p:spPr bwMode="auto">
          <a:xfrm>
            <a:off x="457200" y="5848354"/>
            <a:ext cx="4529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0">
              <a:latin typeface="Calibri" pitchFamily="34" charset="0"/>
            </a:endParaRPr>
          </a:p>
        </p:txBody>
      </p:sp>
      <p:grpSp>
        <p:nvGrpSpPr>
          <p:cNvPr id="98" name="Group 15"/>
          <p:cNvGrpSpPr>
            <a:grpSpLocks/>
          </p:cNvGrpSpPr>
          <p:nvPr/>
        </p:nvGrpSpPr>
        <p:grpSpPr bwMode="auto">
          <a:xfrm>
            <a:off x="3081337" y="5924550"/>
            <a:ext cx="3319463" cy="400050"/>
            <a:chOff x="2832" y="2451"/>
            <a:chExt cx="2091" cy="252"/>
          </a:xfrm>
        </p:grpSpPr>
        <p:sp>
          <p:nvSpPr>
            <p:cNvPr id="99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00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01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02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03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04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05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06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07" name="Rectangle 24"/>
            <p:cNvSpPr>
              <a:spLocks noChangeArrowheads="1"/>
            </p:cNvSpPr>
            <p:nvPr/>
          </p:nvSpPr>
          <p:spPr bwMode="auto">
            <a:xfrm>
              <a:off x="4370" y="2451"/>
              <a:ext cx="553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4524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108" name="Group 15"/>
          <p:cNvGrpSpPr>
            <a:grpSpLocks/>
          </p:cNvGrpSpPr>
          <p:nvPr/>
        </p:nvGrpSpPr>
        <p:grpSpPr bwMode="auto">
          <a:xfrm>
            <a:off x="3081338" y="5391154"/>
            <a:ext cx="3335338" cy="400050"/>
            <a:chOff x="2832" y="2451"/>
            <a:chExt cx="2101" cy="252"/>
          </a:xfrm>
        </p:grpSpPr>
        <p:sp>
          <p:nvSpPr>
            <p:cNvPr id="109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10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11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12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13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14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15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16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17" name="Rectangle 24"/>
            <p:cNvSpPr>
              <a:spLocks noChangeArrowheads="1"/>
            </p:cNvSpPr>
            <p:nvPr/>
          </p:nvSpPr>
          <p:spPr bwMode="auto">
            <a:xfrm>
              <a:off x="4299" y="2451"/>
              <a:ext cx="634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59978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118" name="Rectangle 36"/>
          <p:cNvSpPr>
            <a:spLocks noChangeArrowheads="1"/>
          </p:cNvSpPr>
          <p:nvPr/>
        </p:nvSpPr>
        <p:spPr bwMode="auto">
          <a:xfrm>
            <a:off x="4155642" y="455295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19" name="Rectangle 16"/>
          <p:cNvSpPr>
            <a:spLocks noChangeArrowheads="1"/>
          </p:cNvSpPr>
          <p:nvPr/>
        </p:nvSpPr>
        <p:spPr bwMode="auto">
          <a:xfrm>
            <a:off x="685800" y="5998314"/>
            <a:ext cx="228600" cy="304800"/>
          </a:xfrm>
          <a:prstGeom prst="rect">
            <a:avLst/>
          </a:prstGeom>
          <a:solidFill>
            <a:srgbClr val="FF99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 dirty="0" smtClean="0">
                <a:latin typeface="Calibri" pitchFamily="34" charset="0"/>
              </a:rPr>
              <a:t>1</a:t>
            </a:r>
            <a:endParaRPr lang="en-US" b="0" dirty="0">
              <a:latin typeface="Calibri" pitchFamily="34" charset="0"/>
            </a:endParaRPr>
          </a:p>
        </p:txBody>
      </p:sp>
      <p:sp>
        <p:nvSpPr>
          <p:cNvPr id="120" name="Rectangle 36"/>
          <p:cNvSpPr>
            <a:spLocks noChangeArrowheads="1"/>
          </p:cNvSpPr>
          <p:nvPr/>
        </p:nvSpPr>
        <p:spPr bwMode="auto">
          <a:xfrm>
            <a:off x="3012642" y="455295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22" name="Rectangle 36"/>
          <p:cNvSpPr>
            <a:spLocks noChangeArrowheads="1"/>
          </p:cNvSpPr>
          <p:nvPr/>
        </p:nvSpPr>
        <p:spPr bwMode="auto">
          <a:xfrm>
            <a:off x="3927042" y="17526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23" name="Rectangle 36"/>
          <p:cNvSpPr>
            <a:spLocks noChangeArrowheads="1"/>
          </p:cNvSpPr>
          <p:nvPr/>
        </p:nvSpPr>
        <p:spPr bwMode="auto">
          <a:xfrm>
            <a:off x="3698442" y="17526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24" name="Rectangle 36"/>
          <p:cNvSpPr>
            <a:spLocks noChangeArrowheads="1"/>
          </p:cNvSpPr>
          <p:nvPr/>
        </p:nvSpPr>
        <p:spPr bwMode="auto">
          <a:xfrm>
            <a:off x="2590800" y="17526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5410201" y="3048004"/>
            <a:ext cx="693736" cy="533396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5" name="Rectangle 3"/>
          <p:cNvSpPr txBox="1">
            <a:spLocks noChangeArrowheads="1"/>
          </p:cNvSpPr>
          <p:nvPr/>
        </p:nvSpPr>
        <p:spPr bwMode="auto">
          <a:xfrm>
            <a:off x="755650" y="3810000"/>
            <a:ext cx="808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Example #3:</a:t>
            </a:r>
            <a:endParaRPr lang="en-US" dirty="0"/>
          </a:p>
        </p:txBody>
      </p:sp>
      <p:grpSp>
        <p:nvGrpSpPr>
          <p:cNvPr id="126" name="Group 15"/>
          <p:cNvGrpSpPr>
            <a:grpSpLocks/>
          </p:cNvGrpSpPr>
          <p:nvPr/>
        </p:nvGrpSpPr>
        <p:grpSpPr bwMode="auto">
          <a:xfrm>
            <a:off x="1257300" y="5010150"/>
            <a:ext cx="1828800" cy="304800"/>
            <a:chOff x="2832" y="2496"/>
            <a:chExt cx="1152" cy="192"/>
          </a:xfrm>
        </p:grpSpPr>
        <p:sp>
          <p:nvSpPr>
            <p:cNvPr id="127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28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29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30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31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32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33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34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</p:grpSp>
      <p:grpSp>
        <p:nvGrpSpPr>
          <p:cNvPr id="136" name="Group 15"/>
          <p:cNvGrpSpPr>
            <a:grpSpLocks/>
          </p:cNvGrpSpPr>
          <p:nvPr/>
        </p:nvGrpSpPr>
        <p:grpSpPr bwMode="auto">
          <a:xfrm>
            <a:off x="1252536" y="5462592"/>
            <a:ext cx="1828800" cy="304800"/>
            <a:chOff x="2832" y="2496"/>
            <a:chExt cx="1152" cy="192"/>
          </a:xfrm>
        </p:grpSpPr>
        <p:sp>
          <p:nvSpPr>
            <p:cNvPr id="137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38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39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40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41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42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43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44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145" name="Group 15"/>
          <p:cNvGrpSpPr>
            <a:grpSpLocks/>
          </p:cNvGrpSpPr>
          <p:nvPr/>
        </p:nvGrpSpPr>
        <p:grpSpPr bwMode="auto">
          <a:xfrm>
            <a:off x="1252536" y="5995988"/>
            <a:ext cx="1828800" cy="304800"/>
            <a:chOff x="2832" y="2496"/>
            <a:chExt cx="1152" cy="192"/>
          </a:xfrm>
        </p:grpSpPr>
        <p:sp>
          <p:nvSpPr>
            <p:cNvPr id="146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47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48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49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50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51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52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53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154" name="Rectangle 36"/>
          <p:cNvSpPr>
            <a:spLocks noChangeArrowheads="1"/>
          </p:cNvSpPr>
          <p:nvPr/>
        </p:nvSpPr>
        <p:spPr bwMode="auto">
          <a:xfrm>
            <a:off x="2326842" y="4567535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55" name="Rectangle 36"/>
          <p:cNvSpPr>
            <a:spLocks noChangeArrowheads="1"/>
          </p:cNvSpPr>
          <p:nvPr/>
        </p:nvSpPr>
        <p:spPr bwMode="auto">
          <a:xfrm>
            <a:off x="2098242" y="45720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56" name="Rectangle 36"/>
          <p:cNvSpPr>
            <a:spLocks noChangeArrowheads="1"/>
          </p:cNvSpPr>
          <p:nvPr/>
        </p:nvSpPr>
        <p:spPr bwMode="auto">
          <a:xfrm>
            <a:off x="1869642" y="45720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57" name="Rectangle 36"/>
          <p:cNvSpPr>
            <a:spLocks noChangeArrowheads="1"/>
          </p:cNvSpPr>
          <p:nvPr/>
        </p:nvSpPr>
        <p:spPr bwMode="auto">
          <a:xfrm>
            <a:off x="1447800" y="45720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58" name="Rectangle 36"/>
          <p:cNvSpPr>
            <a:spLocks noChangeArrowheads="1"/>
          </p:cNvSpPr>
          <p:nvPr/>
        </p:nvSpPr>
        <p:spPr bwMode="auto">
          <a:xfrm>
            <a:off x="1219200" y="45720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59" name="Rectangle 36"/>
          <p:cNvSpPr>
            <a:spLocks noChangeArrowheads="1"/>
          </p:cNvSpPr>
          <p:nvPr/>
        </p:nvSpPr>
        <p:spPr bwMode="auto">
          <a:xfrm>
            <a:off x="685800" y="45720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60" name="Rectangle 36"/>
          <p:cNvSpPr>
            <a:spLocks noChangeArrowheads="1"/>
          </p:cNvSpPr>
          <p:nvPr/>
        </p:nvSpPr>
        <p:spPr bwMode="auto">
          <a:xfrm>
            <a:off x="6509566" y="4998666"/>
            <a:ext cx="2471575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i="1" dirty="0" smtClean="0">
                <a:solidFill>
                  <a:srgbClr val="FF0000"/>
                </a:solidFill>
                <a:latin typeface="Calibri" pitchFamily="34" charset="0"/>
              </a:rPr>
              <a:t>Not Valid</a:t>
            </a:r>
            <a:r>
              <a:rPr lang="en-US" sz="2400" b="0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2400" b="0" i="1" dirty="0" smtClean="0">
                <a:solidFill>
                  <a:srgbClr val="0070C0"/>
                </a:solidFill>
                <a:latin typeface="Calibri" pitchFamily="34" charset="0"/>
              </a:rPr>
              <a:t>in 16-bit</a:t>
            </a:r>
          </a:p>
          <a:p>
            <a:pPr algn="ctr">
              <a:lnSpc>
                <a:spcPct val="100000"/>
              </a:lnSpc>
            </a:pPr>
            <a:r>
              <a:rPr lang="en-US" b="0" i="1" dirty="0">
                <a:solidFill>
                  <a:srgbClr val="0070C0"/>
                </a:solidFill>
                <a:latin typeface="Calibri" pitchFamily="34" charset="0"/>
              </a:rPr>
              <a:t>u</a:t>
            </a:r>
            <a:r>
              <a:rPr lang="en-US" b="0" i="1" dirty="0" smtClean="0">
                <a:solidFill>
                  <a:srgbClr val="0070C0"/>
                </a:solidFill>
                <a:latin typeface="Calibri" pitchFamily="34" charset="0"/>
              </a:rPr>
              <a:t>nsigned range</a:t>
            </a:r>
          </a:p>
          <a:p>
            <a:pPr algn="ctr">
              <a:lnSpc>
                <a:spcPct val="100000"/>
              </a:lnSpc>
            </a:pPr>
            <a:r>
              <a:rPr lang="en-US" sz="2400" b="0" i="1" dirty="0" smtClean="0">
                <a:solidFill>
                  <a:srgbClr val="0070C0"/>
                </a:solidFill>
                <a:latin typeface="Calibri" pitchFamily="34" charset="0"/>
              </a:rPr>
              <a:t>(70060 </a:t>
            </a:r>
            <a:r>
              <a:rPr lang="en-US" b="0" i="1" dirty="0" smtClean="0">
                <a:solidFill>
                  <a:srgbClr val="0070C0"/>
                </a:solidFill>
                <a:latin typeface="Calibri" pitchFamily="34" charset="0"/>
              </a:rPr>
              <a:t>is &gt; 65535)</a:t>
            </a:r>
            <a:endParaRPr lang="en-US" sz="2400" b="0" i="1" dirty="0">
              <a:solidFill>
                <a:srgbClr val="0070C0"/>
              </a:solidFill>
              <a:latin typeface="Calibri" pitchFamily="34" charset="0"/>
            </a:endParaRPr>
          </a:p>
        </p:txBody>
      </p:sp>
      <p:cxnSp>
        <p:nvCxnSpPr>
          <p:cNvPr id="161" name="Straight Connector 160"/>
          <p:cNvCxnSpPr/>
          <p:nvPr/>
        </p:nvCxnSpPr>
        <p:spPr bwMode="auto">
          <a:xfrm flipV="1">
            <a:off x="5486400" y="5867400"/>
            <a:ext cx="693736" cy="533396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348825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  <p:bldP spid="59" grpId="0"/>
      <p:bldP spid="60" grpId="0" animBg="1"/>
      <p:bldP spid="82" grpId="0"/>
      <p:bldP spid="83" grpId="0" animBg="1"/>
      <p:bldP spid="84" grpId="0"/>
      <p:bldP spid="86" grpId="0"/>
      <p:bldP spid="96" grpId="0"/>
      <p:bldP spid="97" grpId="0" animBg="1"/>
      <p:bldP spid="118" grpId="0"/>
      <p:bldP spid="119" grpId="0" animBg="1"/>
      <p:bldP spid="120" grpId="0"/>
      <p:bldP spid="122" grpId="0"/>
      <p:bldP spid="123" grpId="0"/>
      <p:bldP spid="124" grpId="0"/>
      <p:bldP spid="125" grpId="0"/>
      <p:bldP spid="154" grpId="0"/>
      <p:bldP spid="155" grpId="0"/>
      <p:bldP spid="156" grpId="0"/>
      <p:bldP spid="157" grpId="0"/>
      <p:bldP spid="158" grpId="0"/>
      <p:bldP spid="159" grpId="0"/>
      <p:bldP spid="16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240143"/>
              </p:ext>
            </p:extLst>
          </p:nvPr>
        </p:nvGraphicFramePr>
        <p:xfrm>
          <a:off x="3810000" y="2065717"/>
          <a:ext cx="4495800" cy="4106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1" name="Worksheet" r:id="rId4" imgW="6448357" imgH="5572125" progId="Excel.Sheet.8">
                  <p:embed/>
                </p:oleObj>
              </mc:Choice>
              <mc:Fallback>
                <p:oleObj name="Worksheet" r:id="rId4" imgW="6448357" imgH="5572125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065717"/>
                        <a:ext cx="4495800" cy="41064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29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83920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Visualizing True Sum (Mathematical) Addition</a:t>
            </a:r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557338"/>
            <a:ext cx="3290887" cy="5224462"/>
          </a:xfrm>
        </p:spPr>
        <p:txBody>
          <a:bodyPr lIns="90487" tIns="44450" rIns="90487" bIns="44450"/>
          <a:lstStyle/>
          <a:p>
            <a:pPr marL="228600" indent="-228600" eaLnBrk="1" hangingPunct="1">
              <a:defRPr/>
            </a:pPr>
            <a:r>
              <a:rPr lang="en-US" dirty="0" smtClean="0"/>
              <a:t>Integer Addition</a:t>
            </a:r>
          </a:p>
          <a:p>
            <a:pPr marL="635000" lvl="1" indent="-228600" eaLnBrk="1" hangingPunct="1">
              <a:defRPr/>
            </a:pPr>
            <a:r>
              <a:rPr lang="en-US" dirty="0" smtClean="0"/>
              <a:t>4-bit integers </a:t>
            </a:r>
            <a:r>
              <a:rPr lang="en-US" i="1" dirty="0" smtClean="0"/>
              <a:t>u</a:t>
            </a:r>
            <a:r>
              <a:rPr lang="en-US" dirty="0" smtClean="0"/>
              <a:t>, </a:t>
            </a:r>
            <a:r>
              <a:rPr lang="en-US" i="1" dirty="0" smtClean="0"/>
              <a:t>v</a:t>
            </a:r>
            <a:endParaRPr lang="en-US" dirty="0" smtClean="0"/>
          </a:p>
          <a:p>
            <a:pPr marL="635000" lvl="1" indent="-228600" eaLnBrk="1" hangingPunct="1">
              <a:defRPr/>
            </a:pPr>
            <a:r>
              <a:rPr lang="en-US" dirty="0" smtClean="0"/>
              <a:t>Compute true sum</a:t>
            </a:r>
          </a:p>
          <a:p>
            <a:pPr marL="635000" lvl="1" indent="-228600" eaLnBrk="1" hangingPunct="1">
              <a:defRPr/>
            </a:pPr>
            <a:r>
              <a:rPr lang="en-US" dirty="0" smtClean="0"/>
              <a:t>Values increase linearly with </a:t>
            </a:r>
            <a:r>
              <a:rPr lang="en-US" i="1" dirty="0" smtClean="0"/>
              <a:t>u</a:t>
            </a:r>
            <a:r>
              <a:rPr lang="en-US" dirty="0" smtClean="0"/>
              <a:t> and </a:t>
            </a:r>
            <a:r>
              <a:rPr lang="en-US" i="1" dirty="0" smtClean="0"/>
              <a:t>v</a:t>
            </a:r>
          </a:p>
          <a:p>
            <a:pPr marL="635000" lvl="1" indent="-228600" eaLnBrk="1" hangingPunct="1">
              <a:defRPr/>
            </a:pPr>
            <a:r>
              <a:rPr lang="en-US" dirty="0" smtClean="0"/>
              <a:t>Forms planar surface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343400" y="536575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7239000" y="483235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3810000" y="224155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5" name="Worksheet" r:id="rId4" imgW="6146800" imgH="5067300" progId="Excel.Sheet.8">
                  <p:embed/>
                </p:oleObj>
              </mc:Choice>
              <mc:Fallback>
                <p:oleObj name="Worksheet" r:id="rId4" imgW="6146800" imgH="50673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4155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11175"/>
            <a:ext cx="78533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Visualizing Unsigned Addition</a:t>
            </a:r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633538"/>
            <a:ext cx="3476625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true sum ≥ 2</a:t>
            </a:r>
            <a:r>
              <a:rPr lang="en-US" i="1" baseline="30000" smtClean="0"/>
              <a:t>w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At most once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09600" y="3743325"/>
            <a:ext cx="2044699" cy="1830388"/>
            <a:chOff x="384" y="2098"/>
            <a:chExt cx="1288" cy="1153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776" y="2208"/>
              <a:ext cx="80" cy="864"/>
              <a:chOff x="776" y="2208"/>
              <a:chExt cx="80" cy="864"/>
            </a:xfrm>
          </p:grpSpPr>
          <p:sp>
            <p:nvSpPr>
              <p:cNvPr id="9240" name="Line 7"/>
              <p:cNvSpPr>
                <a:spLocks noChangeShapeType="1"/>
              </p:cNvSpPr>
              <p:nvPr/>
            </p:nvSpPr>
            <p:spPr bwMode="auto">
              <a:xfrm>
                <a:off x="816" y="2216"/>
                <a:ext cx="0" cy="84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1" name="Line 8"/>
              <p:cNvSpPr>
                <a:spLocks noChangeShapeType="1"/>
              </p:cNvSpPr>
              <p:nvPr/>
            </p:nvSpPr>
            <p:spPr bwMode="auto">
              <a:xfrm>
                <a:off x="776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2" name="Line 9"/>
              <p:cNvSpPr>
                <a:spLocks noChangeShapeType="1"/>
              </p:cNvSpPr>
              <p:nvPr/>
            </p:nvSpPr>
            <p:spPr bwMode="auto">
              <a:xfrm>
                <a:off x="776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3" name="Line 10"/>
              <p:cNvSpPr>
                <a:spLocks noChangeShapeType="1"/>
              </p:cNvSpPr>
              <p:nvPr/>
            </p:nvSpPr>
            <p:spPr bwMode="auto">
              <a:xfrm>
                <a:off x="776" y="2208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592" y="2640"/>
              <a:ext cx="80" cy="432"/>
              <a:chOff x="1592" y="2640"/>
              <a:chExt cx="80" cy="432"/>
            </a:xfrm>
          </p:grpSpPr>
          <p:sp>
            <p:nvSpPr>
              <p:cNvPr id="9237" name="Line 12"/>
              <p:cNvSpPr>
                <a:spLocks noChangeShapeType="1"/>
              </p:cNvSpPr>
              <p:nvPr/>
            </p:nvSpPr>
            <p:spPr bwMode="auto">
              <a:xfrm>
                <a:off x="1632" y="2648"/>
                <a:ext cx="0" cy="4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Line 13"/>
              <p:cNvSpPr>
                <a:spLocks noChangeShapeType="1"/>
              </p:cNvSpPr>
              <p:nvPr/>
            </p:nvSpPr>
            <p:spPr bwMode="auto">
              <a:xfrm>
                <a:off x="1592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9" name="Line 14"/>
              <p:cNvSpPr>
                <a:spLocks noChangeShapeType="1"/>
              </p:cNvSpPr>
              <p:nvPr/>
            </p:nvSpPr>
            <p:spPr bwMode="auto">
              <a:xfrm>
                <a:off x="1592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32" name="Line 15"/>
            <p:cNvSpPr>
              <a:spLocks noChangeShapeType="1"/>
            </p:cNvSpPr>
            <p:nvPr/>
          </p:nvSpPr>
          <p:spPr bwMode="auto">
            <a:xfrm>
              <a:off x="920" y="2880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Freeform 16"/>
            <p:cNvSpPr>
              <a:spLocks/>
            </p:cNvSpPr>
            <p:nvPr/>
          </p:nvSpPr>
          <p:spPr bwMode="auto">
            <a:xfrm>
              <a:off x="912" y="2400"/>
              <a:ext cx="625" cy="337"/>
            </a:xfrm>
            <a:custGeom>
              <a:avLst/>
              <a:gdLst>
                <a:gd name="T0" fmla="*/ 0 w 625"/>
                <a:gd name="T1" fmla="*/ 0 h 337"/>
                <a:gd name="T2" fmla="*/ 240 w 625"/>
                <a:gd name="T3" fmla="*/ 0 h 337"/>
                <a:gd name="T4" fmla="*/ 384 w 625"/>
                <a:gd name="T5" fmla="*/ 336 h 337"/>
                <a:gd name="T6" fmla="*/ 624 w 625"/>
                <a:gd name="T7" fmla="*/ 336 h 3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5"/>
                <a:gd name="T13" fmla="*/ 0 h 337"/>
                <a:gd name="T14" fmla="*/ 625 w 625"/>
                <a:gd name="T15" fmla="*/ 337 h 3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5" h="337">
                  <a:moveTo>
                    <a:pt x="0" y="0"/>
                  </a:moveTo>
                  <a:lnTo>
                    <a:pt x="240" y="0"/>
                  </a:lnTo>
                  <a:lnTo>
                    <a:pt x="384" y="336"/>
                  </a:lnTo>
                  <a:lnTo>
                    <a:pt x="624" y="33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Rectangle 17"/>
            <p:cNvSpPr>
              <a:spLocks noChangeArrowheads="1"/>
            </p:cNvSpPr>
            <p:nvPr/>
          </p:nvSpPr>
          <p:spPr bwMode="auto">
            <a:xfrm>
              <a:off x="384" y="2962"/>
              <a:ext cx="21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235" name="Rectangle 18"/>
            <p:cNvSpPr>
              <a:spLocks noChangeArrowheads="1"/>
            </p:cNvSpPr>
            <p:nvPr/>
          </p:nvSpPr>
          <p:spPr bwMode="auto">
            <a:xfrm>
              <a:off x="384" y="2530"/>
              <a:ext cx="30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9236" name="Rectangle 19"/>
            <p:cNvSpPr>
              <a:spLocks noChangeArrowheads="1"/>
            </p:cNvSpPr>
            <p:nvPr/>
          </p:nvSpPr>
          <p:spPr bwMode="auto">
            <a:xfrm>
              <a:off x="384" y="2098"/>
              <a:ext cx="45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  <a:r>
                <a:rPr lang="en-US" b="0" baseline="30000" dirty="0">
                  <a:latin typeface="Calibri" pitchFamily="34" charset="0"/>
                </a:rPr>
                <a:t>+1</a:t>
              </a:r>
            </a:p>
          </p:txBody>
        </p:sp>
      </p:grpSp>
      <p:sp>
        <p:nvSpPr>
          <p:cNvPr id="9223" name="Rectangle 21"/>
          <p:cNvSpPr>
            <a:spLocks noChangeArrowheads="1"/>
          </p:cNvSpPr>
          <p:nvPr/>
        </p:nvSpPr>
        <p:spPr bwMode="auto">
          <a:xfrm>
            <a:off x="4240213" y="5618163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9224" name="Rectangle 22"/>
          <p:cNvSpPr>
            <a:spLocks noChangeArrowheads="1"/>
          </p:cNvSpPr>
          <p:nvPr/>
        </p:nvSpPr>
        <p:spPr bwMode="auto">
          <a:xfrm>
            <a:off x="7764463" y="4932363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9225" name="Rectangle 23"/>
          <p:cNvSpPr>
            <a:spLocks noChangeArrowheads="1"/>
          </p:cNvSpPr>
          <p:nvPr/>
        </p:nvSpPr>
        <p:spPr bwMode="auto">
          <a:xfrm>
            <a:off x="442913" y="3438525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9226" name="Rectangle 24"/>
          <p:cNvSpPr>
            <a:spLocks noChangeArrowheads="1"/>
          </p:cNvSpPr>
          <p:nvPr/>
        </p:nvSpPr>
        <p:spPr bwMode="auto">
          <a:xfrm>
            <a:off x="1662113" y="5343525"/>
            <a:ext cx="1913984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Modular Sum</a:t>
            </a:r>
          </a:p>
        </p:txBody>
      </p:sp>
      <p:sp>
        <p:nvSpPr>
          <p:cNvPr id="9227" name="Text Box 25"/>
          <p:cNvSpPr txBox="1">
            <a:spLocks noChangeArrowheads="1"/>
          </p:cNvSpPr>
          <p:nvPr/>
        </p:nvSpPr>
        <p:spPr bwMode="auto">
          <a:xfrm>
            <a:off x="1524000" y="3917950"/>
            <a:ext cx="9858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alibri" pitchFamily="34" charset="0"/>
              </a:rPr>
              <a:t>Overflow</a:t>
            </a:r>
          </a:p>
        </p:txBody>
      </p:sp>
      <p:sp>
        <p:nvSpPr>
          <p:cNvPr id="9228" name="Text Box 26"/>
          <p:cNvSpPr txBox="1">
            <a:spLocks noChangeArrowheads="1"/>
          </p:cNvSpPr>
          <p:nvPr/>
        </p:nvSpPr>
        <p:spPr bwMode="auto">
          <a:xfrm>
            <a:off x="6477000" y="1631950"/>
            <a:ext cx="974241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Overflow</a:t>
            </a:r>
          </a:p>
        </p:txBody>
      </p:sp>
      <p:sp>
        <p:nvSpPr>
          <p:cNvPr id="9229" name="Line 27"/>
          <p:cNvSpPr>
            <a:spLocks noChangeShapeType="1"/>
          </p:cNvSpPr>
          <p:nvPr/>
        </p:nvSpPr>
        <p:spPr bwMode="auto">
          <a:xfrm>
            <a:off x="7010400" y="2089150"/>
            <a:ext cx="38100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and Bitwise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Operations</a:t>
            </a:r>
          </a:p>
          <a:p>
            <a:pPr lvl="1"/>
            <a:r>
              <a:rPr lang="en-US" dirty="0" smtClean="0"/>
              <a:t>Bitwise AND, OR, NOT, and XOR</a:t>
            </a:r>
          </a:p>
          <a:p>
            <a:pPr lvl="1"/>
            <a:r>
              <a:rPr lang="en-US" dirty="0" smtClean="0"/>
              <a:t>Logical AND, OR, NOT</a:t>
            </a:r>
          </a:p>
          <a:p>
            <a:pPr lvl="1"/>
            <a:r>
              <a:rPr lang="en-US" dirty="0" smtClean="0"/>
              <a:t>Shifts</a:t>
            </a:r>
          </a:p>
          <a:p>
            <a:pPr lvl="1"/>
            <a:r>
              <a:rPr lang="en-US" dirty="0" smtClean="0"/>
              <a:t>Complements </a:t>
            </a:r>
          </a:p>
          <a:p>
            <a:r>
              <a:rPr lang="en-US" dirty="0" smtClean="0"/>
              <a:t>Arithmetic</a:t>
            </a:r>
          </a:p>
          <a:p>
            <a:pPr lvl="1"/>
            <a:r>
              <a:rPr lang="en-US" dirty="0" smtClean="0"/>
              <a:t>Unsigned addition</a:t>
            </a:r>
          </a:p>
          <a:p>
            <a:pPr lvl="1"/>
            <a:r>
              <a:rPr lang="en-US" dirty="0" smtClean="0"/>
              <a:t>Signed addition</a:t>
            </a:r>
          </a:p>
          <a:p>
            <a:pPr lvl="1"/>
            <a:r>
              <a:rPr lang="en-US" dirty="0"/>
              <a:t>Unsigned/signed multiplication</a:t>
            </a:r>
          </a:p>
          <a:p>
            <a:pPr lvl="1"/>
            <a:r>
              <a:rPr lang="en-US" dirty="0"/>
              <a:t>Unsigned/signed division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07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11175"/>
            <a:ext cx="7473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Two’s Complement Addition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025" y="3533775"/>
            <a:ext cx="7916863" cy="22399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Signed/Unsigned adds have Identical Bit-Level Behavior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Signed vs. unsigned addition in C: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s, t, u, v;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s = 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 ((unsigned) u + (unsigned) v);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 	t = u + v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Will give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s == 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26534" y="1392381"/>
            <a:ext cx="2743200" cy="228600"/>
            <a:chOff x="2976" y="816"/>
            <a:chExt cx="1728" cy="144"/>
          </a:xfrm>
        </p:grpSpPr>
        <p:sp>
          <p:nvSpPr>
            <p:cNvPr id="33833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4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5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6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7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8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9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626534" y="1849581"/>
            <a:ext cx="2743200" cy="228600"/>
            <a:chOff x="2976" y="1104"/>
            <a:chExt cx="1728" cy="144"/>
          </a:xfrm>
        </p:grpSpPr>
        <p:sp>
          <p:nvSpPr>
            <p:cNvPr id="33826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7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8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9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0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1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2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798" name="Rectangle 20"/>
          <p:cNvSpPr>
            <a:spLocks noChangeArrowheads="1"/>
          </p:cNvSpPr>
          <p:nvPr/>
        </p:nvSpPr>
        <p:spPr bwMode="auto">
          <a:xfrm>
            <a:off x="4016934" y="1316181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3799" name="Rectangle 21"/>
          <p:cNvSpPr>
            <a:spLocks noChangeArrowheads="1"/>
          </p:cNvSpPr>
          <p:nvPr/>
        </p:nvSpPr>
        <p:spPr bwMode="auto">
          <a:xfrm>
            <a:off x="4016934" y="1773381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3800" name="Line 22"/>
          <p:cNvSpPr>
            <a:spLocks noChangeShapeType="1"/>
          </p:cNvSpPr>
          <p:nvPr/>
        </p:nvSpPr>
        <p:spPr bwMode="auto">
          <a:xfrm>
            <a:off x="3635934" y="21543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23"/>
          <p:cNvSpPr>
            <a:spLocks noChangeArrowheads="1"/>
          </p:cNvSpPr>
          <p:nvPr/>
        </p:nvSpPr>
        <p:spPr bwMode="auto">
          <a:xfrm>
            <a:off x="3635934" y="1773381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+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4397934" y="2306781"/>
            <a:ext cx="2971800" cy="228600"/>
            <a:chOff x="2832" y="1392"/>
            <a:chExt cx="1872" cy="144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33819" name="Rectangle 2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0" name="Rectangle 2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1" name="Rectangle 2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2" name="Rectangle 29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3" name="Rectangle 30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4" name="Rectangle 31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5" name="Rectangle 32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33818" name="Rectangle 33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33803" name="Rectangle 34"/>
          <p:cNvSpPr>
            <a:spLocks noChangeArrowheads="1"/>
          </p:cNvSpPr>
          <p:nvPr/>
        </p:nvSpPr>
        <p:spPr bwMode="auto">
          <a:xfrm>
            <a:off x="3635934" y="2154381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4626534" y="2763981"/>
            <a:ext cx="2743200" cy="228600"/>
            <a:chOff x="2976" y="1392"/>
            <a:chExt cx="1728" cy="144"/>
          </a:xfrm>
        </p:grpSpPr>
        <p:sp>
          <p:nvSpPr>
            <p:cNvPr id="33810" name="Rectangle 36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1" name="Rectangle 37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2" name="Rectangle 38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3" name="Rectangle 39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4" name="Rectangle 40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5" name="Rectangle 41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6" name="Rectangle 42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805" name="Line 43"/>
          <p:cNvSpPr>
            <a:spLocks noChangeShapeType="1"/>
          </p:cNvSpPr>
          <p:nvPr/>
        </p:nvSpPr>
        <p:spPr bwMode="auto">
          <a:xfrm>
            <a:off x="3635934" y="26115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Text Box 44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33807" name="Text Box 45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8" name="Text Box 46"/>
          <p:cNvSpPr txBox="1">
            <a:spLocks noChangeArrowheads="1"/>
          </p:cNvSpPr>
          <p:nvPr/>
        </p:nvSpPr>
        <p:spPr bwMode="auto">
          <a:xfrm>
            <a:off x="457200" y="2667000"/>
            <a:ext cx="29718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</p:spTree>
    <p:extLst>
      <p:ext uri="{BB962C8B-B14F-4D97-AF65-F5344CB8AC3E}">
        <p14:creationId xmlns:p14="http://schemas.microsoft.com/office/powerpoint/2010/main" val="16464754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11175"/>
            <a:ext cx="63817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Signed Addition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1371600"/>
            <a:ext cx="8083550" cy="457200"/>
          </a:xfrm>
        </p:spPr>
        <p:txBody>
          <a:bodyPr lIns="90487" tIns="44450" rIns="90487" bIns="44450"/>
          <a:lstStyle/>
          <a:p>
            <a:pPr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Example #1:</a:t>
            </a:r>
            <a:endParaRPr lang="en-US" dirty="0"/>
          </a:p>
        </p:txBody>
      </p:sp>
      <p:grpSp>
        <p:nvGrpSpPr>
          <p:cNvPr id="49" name="Group 15"/>
          <p:cNvGrpSpPr>
            <a:grpSpLocks/>
          </p:cNvGrpSpPr>
          <p:nvPr/>
        </p:nvGrpSpPr>
        <p:grpSpPr bwMode="auto">
          <a:xfrm>
            <a:off x="3081338" y="4876800"/>
            <a:ext cx="3076575" cy="400050"/>
            <a:chOff x="2832" y="2448"/>
            <a:chExt cx="1938" cy="252"/>
          </a:xfrm>
        </p:grpSpPr>
        <p:sp>
          <p:nvSpPr>
            <p:cNvPr id="50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1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52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53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4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5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56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57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8" name="Rectangle 24"/>
            <p:cNvSpPr>
              <a:spLocks noChangeArrowheads="1"/>
            </p:cNvSpPr>
            <p:nvPr/>
          </p:nvSpPr>
          <p:spPr bwMode="auto">
            <a:xfrm>
              <a:off x="4299" y="2448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110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59" name="Rectangle 25"/>
          <p:cNvSpPr>
            <a:spLocks noChangeArrowheads="1"/>
          </p:cNvSpPr>
          <p:nvPr/>
        </p:nvSpPr>
        <p:spPr bwMode="auto">
          <a:xfrm>
            <a:off x="2057400" y="5257804"/>
            <a:ext cx="3381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>
                <a:latin typeface="Calibri" pitchFamily="34" charset="0"/>
              </a:rPr>
              <a:t>+</a:t>
            </a:r>
          </a:p>
        </p:txBody>
      </p:sp>
      <p:sp>
        <p:nvSpPr>
          <p:cNvPr id="60" name="Line 26"/>
          <p:cNvSpPr>
            <a:spLocks noChangeShapeType="1"/>
          </p:cNvSpPr>
          <p:nvPr/>
        </p:nvSpPr>
        <p:spPr bwMode="auto">
          <a:xfrm>
            <a:off x="2090738" y="5791204"/>
            <a:ext cx="289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0">
              <a:latin typeface="Calibri" pitchFamily="34" charset="0"/>
            </a:endParaRPr>
          </a:p>
        </p:txBody>
      </p:sp>
      <p:grpSp>
        <p:nvGrpSpPr>
          <p:cNvPr id="62" name="Group 15"/>
          <p:cNvGrpSpPr>
            <a:grpSpLocks/>
          </p:cNvGrpSpPr>
          <p:nvPr/>
        </p:nvGrpSpPr>
        <p:grpSpPr bwMode="auto">
          <a:xfrm>
            <a:off x="3081336" y="5867400"/>
            <a:ext cx="3022600" cy="400050"/>
            <a:chOff x="2832" y="2451"/>
            <a:chExt cx="1904" cy="252"/>
          </a:xfrm>
        </p:grpSpPr>
        <p:sp>
          <p:nvSpPr>
            <p:cNvPr id="6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1" name="Rectangle 24"/>
            <p:cNvSpPr>
              <a:spLocks noChangeArrowheads="1"/>
            </p:cNvSpPr>
            <p:nvPr/>
          </p:nvSpPr>
          <p:spPr bwMode="auto">
            <a:xfrm>
              <a:off x="4347" y="2451"/>
              <a:ext cx="389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56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72" name="Group 15"/>
          <p:cNvGrpSpPr>
            <a:grpSpLocks/>
          </p:cNvGrpSpPr>
          <p:nvPr/>
        </p:nvGrpSpPr>
        <p:grpSpPr bwMode="auto">
          <a:xfrm>
            <a:off x="3081338" y="5334004"/>
            <a:ext cx="3024188" cy="400050"/>
            <a:chOff x="2832" y="2451"/>
            <a:chExt cx="1905" cy="252"/>
          </a:xfrm>
        </p:grpSpPr>
        <p:sp>
          <p:nvSpPr>
            <p:cNvPr id="7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7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7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8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81" name="Rectangle 24"/>
            <p:cNvSpPr>
              <a:spLocks noChangeArrowheads="1"/>
            </p:cNvSpPr>
            <p:nvPr/>
          </p:nvSpPr>
          <p:spPr bwMode="auto">
            <a:xfrm>
              <a:off x="4299" y="2451"/>
              <a:ext cx="438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-54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82" name="Rectangle 36"/>
          <p:cNvSpPr>
            <a:spLocks noChangeArrowheads="1"/>
          </p:cNvSpPr>
          <p:nvPr/>
        </p:nvSpPr>
        <p:spPr bwMode="auto">
          <a:xfrm>
            <a:off x="4155642" y="44958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83" name="Rectangle 16"/>
          <p:cNvSpPr>
            <a:spLocks noChangeArrowheads="1"/>
          </p:cNvSpPr>
          <p:nvPr/>
        </p:nvSpPr>
        <p:spPr bwMode="auto">
          <a:xfrm>
            <a:off x="2590800" y="5941164"/>
            <a:ext cx="228600" cy="304800"/>
          </a:xfrm>
          <a:prstGeom prst="rect">
            <a:avLst/>
          </a:prstGeom>
          <a:solidFill>
            <a:srgbClr val="FF99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 dirty="0" smtClean="0">
                <a:latin typeface="Calibri" pitchFamily="34" charset="0"/>
              </a:rPr>
              <a:t>1</a:t>
            </a:r>
            <a:endParaRPr lang="en-US" b="0" dirty="0">
              <a:latin typeface="Calibri" pitchFamily="34" charset="0"/>
            </a:endParaRPr>
          </a:p>
        </p:txBody>
      </p:sp>
      <p:sp>
        <p:nvSpPr>
          <p:cNvPr id="84" name="Rectangle 36"/>
          <p:cNvSpPr>
            <a:spLocks noChangeArrowheads="1"/>
          </p:cNvSpPr>
          <p:nvPr/>
        </p:nvSpPr>
        <p:spPr bwMode="auto">
          <a:xfrm>
            <a:off x="3012642" y="44958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6531199" y="5029200"/>
            <a:ext cx="2292615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i="1" dirty="0" smtClean="0">
                <a:solidFill>
                  <a:srgbClr val="FF0000"/>
                </a:solidFill>
                <a:latin typeface="Calibri" pitchFamily="34" charset="0"/>
              </a:rPr>
              <a:t>Valid</a:t>
            </a:r>
            <a:r>
              <a:rPr lang="en-US" sz="2400" b="0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2400" b="0" i="1" dirty="0" smtClean="0">
                <a:solidFill>
                  <a:srgbClr val="0070C0"/>
                </a:solidFill>
                <a:latin typeface="Calibri" pitchFamily="34" charset="0"/>
              </a:rPr>
              <a:t>in 8-bit</a:t>
            </a:r>
          </a:p>
          <a:p>
            <a:pPr algn="ctr">
              <a:lnSpc>
                <a:spcPct val="100000"/>
              </a:lnSpc>
            </a:pPr>
            <a:r>
              <a:rPr lang="en-US" b="0" i="1" dirty="0" smtClean="0">
                <a:solidFill>
                  <a:srgbClr val="0070C0"/>
                </a:solidFill>
                <a:latin typeface="Calibri" pitchFamily="34" charset="0"/>
              </a:rPr>
              <a:t>signed range</a:t>
            </a:r>
          </a:p>
          <a:p>
            <a:pPr algn="ctr">
              <a:lnSpc>
                <a:spcPct val="100000"/>
              </a:lnSpc>
            </a:pPr>
            <a:r>
              <a:rPr lang="en-US" sz="2400" b="0" i="1" dirty="0" smtClean="0">
                <a:solidFill>
                  <a:srgbClr val="0070C0"/>
                </a:solidFill>
                <a:latin typeface="Calibri" pitchFamily="34" charset="0"/>
              </a:rPr>
              <a:t>(-128 &lt; 56 &lt;</a:t>
            </a:r>
            <a:r>
              <a:rPr lang="en-US" b="0" i="1" dirty="0" smtClean="0">
                <a:solidFill>
                  <a:srgbClr val="0070C0"/>
                </a:solidFill>
                <a:latin typeface="Calibri" pitchFamily="34" charset="0"/>
              </a:rPr>
              <a:t> 127)</a:t>
            </a:r>
            <a:endParaRPr lang="en-US" sz="2400" b="0" i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22" name="Rectangle 36"/>
          <p:cNvSpPr>
            <a:spLocks noChangeArrowheads="1"/>
          </p:cNvSpPr>
          <p:nvPr/>
        </p:nvSpPr>
        <p:spPr bwMode="auto">
          <a:xfrm>
            <a:off x="3927042" y="44958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23" name="Rectangle 36"/>
          <p:cNvSpPr>
            <a:spLocks noChangeArrowheads="1"/>
          </p:cNvSpPr>
          <p:nvPr/>
        </p:nvSpPr>
        <p:spPr bwMode="auto">
          <a:xfrm>
            <a:off x="3698442" y="44958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24" name="Rectangle 36"/>
          <p:cNvSpPr>
            <a:spLocks noChangeArrowheads="1"/>
          </p:cNvSpPr>
          <p:nvPr/>
        </p:nvSpPr>
        <p:spPr bwMode="auto">
          <a:xfrm>
            <a:off x="2590800" y="44958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25" name="Rectangle 3"/>
          <p:cNvSpPr txBox="1">
            <a:spLocks noChangeArrowheads="1"/>
          </p:cNvSpPr>
          <p:nvPr/>
        </p:nvSpPr>
        <p:spPr bwMode="auto">
          <a:xfrm>
            <a:off x="755650" y="3810000"/>
            <a:ext cx="808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Example #2:</a:t>
            </a:r>
            <a:endParaRPr lang="en-US" dirty="0"/>
          </a:p>
        </p:txBody>
      </p:sp>
      <p:grpSp>
        <p:nvGrpSpPr>
          <p:cNvPr id="121" name="Group 15"/>
          <p:cNvGrpSpPr>
            <a:grpSpLocks/>
          </p:cNvGrpSpPr>
          <p:nvPr/>
        </p:nvGrpSpPr>
        <p:grpSpPr bwMode="auto">
          <a:xfrm>
            <a:off x="3081339" y="2190750"/>
            <a:ext cx="3090863" cy="400050"/>
            <a:chOff x="2832" y="2448"/>
            <a:chExt cx="1947" cy="252"/>
          </a:xfrm>
        </p:grpSpPr>
        <p:sp>
          <p:nvSpPr>
            <p:cNvPr id="13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62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63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64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65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66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67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68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69" name="Rectangle 24"/>
            <p:cNvSpPr>
              <a:spLocks noChangeArrowheads="1"/>
            </p:cNvSpPr>
            <p:nvPr/>
          </p:nvSpPr>
          <p:spPr bwMode="auto">
            <a:xfrm>
              <a:off x="4390" y="2448"/>
              <a:ext cx="389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98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170" name="Rectangle 25"/>
          <p:cNvSpPr>
            <a:spLocks noChangeArrowheads="1"/>
          </p:cNvSpPr>
          <p:nvPr/>
        </p:nvSpPr>
        <p:spPr bwMode="auto">
          <a:xfrm>
            <a:off x="2057400" y="2571754"/>
            <a:ext cx="3381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>
                <a:latin typeface="Calibri" pitchFamily="34" charset="0"/>
              </a:rPr>
              <a:t>+</a:t>
            </a:r>
          </a:p>
        </p:txBody>
      </p:sp>
      <p:sp>
        <p:nvSpPr>
          <p:cNvPr id="171" name="Line 26"/>
          <p:cNvSpPr>
            <a:spLocks noChangeShapeType="1"/>
          </p:cNvSpPr>
          <p:nvPr/>
        </p:nvSpPr>
        <p:spPr bwMode="auto">
          <a:xfrm>
            <a:off x="2090738" y="3105154"/>
            <a:ext cx="289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0">
              <a:latin typeface="Calibri" pitchFamily="34" charset="0"/>
            </a:endParaRPr>
          </a:p>
        </p:txBody>
      </p:sp>
      <p:grpSp>
        <p:nvGrpSpPr>
          <p:cNvPr id="172" name="Group 15"/>
          <p:cNvGrpSpPr>
            <a:grpSpLocks/>
          </p:cNvGrpSpPr>
          <p:nvPr/>
        </p:nvGrpSpPr>
        <p:grpSpPr bwMode="auto">
          <a:xfrm>
            <a:off x="3081337" y="3181350"/>
            <a:ext cx="3100388" cy="400050"/>
            <a:chOff x="2832" y="2451"/>
            <a:chExt cx="1953" cy="252"/>
          </a:xfrm>
        </p:grpSpPr>
        <p:sp>
          <p:nvSpPr>
            <p:cNvPr id="17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7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7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7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7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7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7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1" name="Rectangle 24"/>
            <p:cNvSpPr>
              <a:spLocks noChangeArrowheads="1"/>
            </p:cNvSpPr>
            <p:nvPr/>
          </p:nvSpPr>
          <p:spPr bwMode="auto">
            <a:xfrm>
              <a:off x="4347" y="2451"/>
              <a:ext cx="438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-84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182" name="Group 15"/>
          <p:cNvGrpSpPr>
            <a:grpSpLocks/>
          </p:cNvGrpSpPr>
          <p:nvPr/>
        </p:nvGrpSpPr>
        <p:grpSpPr bwMode="auto">
          <a:xfrm>
            <a:off x="3081338" y="2647954"/>
            <a:ext cx="3055938" cy="400050"/>
            <a:chOff x="2832" y="2451"/>
            <a:chExt cx="1925" cy="252"/>
          </a:xfrm>
        </p:grpSpPr>
        <p:sp>
          <p:nvSpPr>
            <p:cNvPr id="18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8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8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8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8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9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91" name="Rectangle 24"/>
            <p:cNvSpPr>
              <a:spLocks noChangeArrowheads="1"/>
            </p:cNvSpPr>
            <p:nvPr/>
          </p:nvSpPr>
          <p:spPr bwMode="auto">
            <a:xfrm>
              <a:off x="4368" y="2451"/>
              <a:ext cx="389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74</a:t>
              </a:r>
              <a:r>
                <a:rPr lang="en-US" sz="2000" b="0" baseline="-25000" dirty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192" name="Rectangle 36"/>
          <p:cNvSpPr>
            <a:spLocks noChangeArrowheads="1"/>
          </p:cNvSpPr>
          <p:nvPr/>
        </p:nvSpPr>
        <p:spPr bwMode="auto">
          <a:xfrm>
            <a:off x="4155642" y="180975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93" name="Rectangle 16"/>
          <p:cNvSpPr>
            <a:spLocks noChangeArrowheads="1"/>
          </p:cNvSpPr>
          <p:nvPr/>
        </p:nvSpPr>
        <p:spPr bwMode="auto">
          <a:xfrm>
            <a:off x="2590800" y="3255114"/>
            <a:ext cx="228600" cy="304800"/>
          </a:xfrm>
          <a:prstGeom prst="rect">
            <a:avLst/>
          </a:prstGeom>
          <a:solidFill>
            <a:srgbClr val="FF99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 dirty="0" smtClean="0">
                <a:latin typeface="Calibri" pitchFamily="34" charset="0"/>
              </a:rPr>
              <a:t>0</a:t>
            </a:r>
            <a:endParaRPr lang="en-US" b="0" dirty="0">
              <a:latin typeface="Calibri" pitchFamily="34" charset="0"/>
            </a:endParaRPr>
          </a:p>
        </p:txBody>
      </p:sp>
      <p:sp>
        <p:nvSpPr>
          <p:cNvPr id="194" name="Rectangle 36"/>
          <p:cNvSpPr>
            <a:spLocks noChangeArrowheads="1"/>
          </p:cNvSpPr>
          <p:nvPr/>
        </p:nvSpPr>
        <p:spPr bwMode="auto">
          <a:xfrm>
            <a:off x="3012642" y="180975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95" name="Rectangle 36"/>
          <p:cNvSpPr>
            <a:spLocks noChangeArrowheads="1"/>
          </p:cNvSpPr>
          <p:nvPr/>
        </p:nvSpPr>
        <p:spPr bwMode="auto">
          <a:xfrm>
            <a:off x="5029200" y="381000"/>
            <a:ext cx="3958327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b="0" i="1" dirty="0" smtClean="0">
                <a:solidFill>
                  <a:srgbClr val="00B050"/>
                </a:solidFill>
                <a:latin typeface="Calibri" pitchFamily="34" charset="0"/>
              </a:rPr>
              <a:t>Note:  Same bytes as for Ex #1 and Ex #2</a:t>
            </a:r>
          </a:p>
          <a:p>
            <a:pPr algn="ctr">
              <a:lnSpc>
                <a:spcPct val="100000"/>
              </a:lnSpc>
            </a:pPr>
            <a:r>
              <a:rPr lang="en-US" sz="1800" b="0" i="1" dirty="0" smtClean="0">
                <a:solidFill>
                  <a:srgbClr val="00B050"/>
                </a:solidFill>
                <a:latin typeface="Calibri" pitchFamily="34" charset="0"/>
              </a:rPr>
              <a:t>in unsigned integer addition, but</a:t>
            </a:r>
          </a:p>
          <a:p>
            <a:pPr algn="ctr">
              <a:lnSpc>
                <a:spcPct val="100000"/>
              </a:lnSpc>
            </a:pPr>
            <a:r>
              <a:rPr lang="en-US" sz="1800" b="0" i="1" dirty="0" smtClean="0">
                <a:solidFill>
                  <a:srgbClr val="00B050"/>
                </a:solidFill>
                <a:latin typeface="Calibri" pitchFamily="34" charset="0"/>
              </a:rPr>
              <a:t>now interpreted as 8-bit signed integers</a:t>
            </a:r>
            <a:endParaRPr lang="en-US" sz="1800" b="0" i="1" dirty="0">
              <a:solidFill>
                <a:srgbClr val="00B050"/>
              </a:solidFill>
              <a:latin typeface="Calibri" pitchFamily="34" charset="0"/>
            </a:endParaRPr>
          </a:p>
        </p:txBody>
      </p:sp>
      <p:cxnSp>
        <p:nvCxnSpPr>
          <p:cNvPr id="196" name="Straight Connector 195"/>
          <p:cNvCxnSpPr/>
          <p:nvPr/>
        </p:nvCxnSpPr>
        <p:spPr bwMode="auto">
          <a:xfrm flipV="1">
            <a:off x="5410201" y="3048004"/>
            <a:ext cx="693736" cy="533396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7" name="Rectangle 36"/>
          <p:cNvSpPr>
            <a:spLocks noChangeArrowheads="1"/>
          </p:cNvSpPr>
          <p:nvPr/>
        </p:nvSpPr>
        <p:spPr bwMode="auto">
          <a:xfrm>
            <a:off x="6671866" y="2495550"/>
            <a:ext cx="2316082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i="1" dirty="0" smtClean="0">
                <a:solidFill>
                  <a:srgbClr val="FF0000"/>
                </a:solidFill>
                <a:latin typeface="Calibri" pitchFamily="34" charset="0"/>
              </a:rPr>
              <a:t>Not Valid</a:t>
            </a:r>
            <a:r>
              <a:rPr lang="en-US" sz="2400" b="0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2400" b="0" i="1" dirty="0" smtClean="0">
                <a:solidFill>
                  <a:srgbClr val="0070C0"/>
                </a:solidFill>
                <a:latin typeface="Calibri" pitchFamily="34" charset="0"/>
              </a:rPr>
              <a:t>in 8-bit</a:t>
            </a:r>
          </a:p>
          <a:p>
            <a:pPr algn="ctr">
              <a:lnSpc>
                <a:spcPct val="100000"/>
              </a:lnSpc>
            </a:pPr>
            <a:r>
              <a:rPr lang="en-US" b="0" i="1" dirty="0" smtClean="0">
                <a:solidFill>
                  <a:srgbClr val="0070C0"/>
                </a:solidFill>
                <a:latin typeface="Calibri" pitchFamily="34" charset="0"/>
              </a:rPr>
              <a:t>signed range</a:t>
            </a:r>
          </a:p>
          <a:p>
            <a:pPr algn="ctr">
              <a:lnSpc>
                <a:spcPct val="100000"/>
              </a:lnSpc>
            </a:pPr>
            <a:r>
              <a:rPr lang="en-US" sz="2400" b="0" i="1" dirty="0" smtClean="0">
                <a:solidFill>
                  <a:srgbClr val="0070C0"/>
                </a:solidFill>
                <a:latin typeface="Calibri" pitchFamily="34" charset="0"/>
              </a:rPr>
              <a:t>(172 &gt; 127)</a:t>
            </a:r>
            <a:endParaRPr lang="en-US" sz="2400" b="0" i="1" dirty="0">
              <a:solidFill>
                <a:srgbClr val="0070C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8094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  <p:bldP spid="59" grpId="0"/>
      <p:bldP spid="60" grpId="0" animBg="1"/>
      <p:bldP spid="82" grpId="0"/>
      <p:bldP spid="83" grpId="0" animBg="1"/>
      <p:bldP spid="84" grpId="0"/>
      <p:bldP spid="86" grpId="0"/>
      <p:bldP spid="122" grpId="0"/>
      <p:bldP spid="123" grpId="0"/>
      <p:bldP spid="124" grpId="0"/>
      <p:bldP spid="125" grpId="0"/>
      <p:bldP spid="170" grpId="0"/>
      <p:bldP spid="171" grpId="0" animBg="1"/>
      <p:bldP spid="192" grpId="0"/>
      <p:bldP spid="193" grpId="0" animBg="1"/>
      <p:bldP spid="194" grpId="0"/>
      <p:bldP spid="19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11175"/>
            <a:ext cx="63817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Signed Addition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1371600"/>
            <a:ext cx="8083550" cy="457200"/>
          </a:xfrm>
        </p:spPr>
        <p:txBody>
          <a:bodyPr lIns="90487" tIns="44450" rIns="90487" bIns="44450"/>
          <a:lstStyle/>
          <a:p>
            <a:pPr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Example #3:</a:t>
            </a:r>
            <a:endParaRPr lang="en-US" dirty="0"/>
          </a:p>
        </p:txBody>
      </p:sp>
      <p:grpSp>
        <p:nvGrpSpPr>
          <p:cNvPr id="49" name="Group 15"/>
          <p:cNvGrpSpPr>
            <a:grpSpLocks/>
          </p:cNvGrpSpPr>
          <p:nvPr/>
        </p:nvGrpSpPr>
        <p:grpSpPr bwMode="auto">
          <a:xfrm>
            <a:off x="3081339" y="4876800"/>
            <a:ext cx="3154363" cy="400050"/>
            <a:chOff x="2832" y="2448"/>
            <a:chExt cx="1987" cy="252"/>
          </a:xfrm>
        </p:grpSpPr>
        <p:sp>
          <p:nvSpPr>
            <p:cNvPr id="50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	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1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2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3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4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5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56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7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8" name="Rectangle 24"/>
            <p:cNvSpPr>
              <a:spLocks noChangeArrowheads="1"/>
            </p:cNvSpPr>
            <p:nvPr/>
          </p:nvSpPr>
          <p:spPr bwMode="auto">
            <a:xfrm>
              <a:off x="4299" y="2448"/>
              <a:ext cx="520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-100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59" name="Rectangle 25"/>
          <p:cNvSpPr>
            <a:spLocks noChangeArrowheads="1"/>
          </p:cNvSpPr>
          <p:nvPr/>
        </p:nvSpPr>
        <p:spPr bwMode="auto">
          <a:xfrm>
            <a:off x="2057400" y="5257804"/>
            <a:ext cx="3381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>
                <a:latin typeface="Calibri" pitchFamily="34" charset="0"/>
              </a:rPr>
              <a:t>+</a:t>
            </a:r>
          </a:p>
        </p:txBody>
      </p:sp>
      <p:sp>
        <p:nvSpPr>
          <p:cNvPr id="60" name="Line 26"/>
          <p:cNvSpPr>
            <a:spLocks noChangeShapeType="1"/>
          </p:cNvSpPr>
          <p:nvPr/>
        </p:nvSpPr>
        <p:spPr bwMode="auto">
          <a:xfrm>
            <a:off x="2090738" y="5791204"/>
            <a:ext cx="289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0">
              <a:latin typeface="Calibri" pitchFamily="34" charset="0"/>
            </a:endParaRPr>
          </a:p>
        </p:txBody>
      </p:sp>
      <p:grpSp>
        <p:nvGrpSpPr>
          <p:cNvPr id="62" name="Group 15"/>
          <p:cNvGrpSpPr>
            <a:grpSpLocks/>
          </p:cNvGrpSpPr>
          <p:nvPr/>
        </p:nvGrpSpPr>
        <p:grpSpPr bwMode="auto">
          <a:xfrm>
            <a:off x="3081336" y="5867400"/>
            <a:ext cx="3152775" cy="400050"/>
            <a:chOff x="2832" y="2451"/>
            <a:chExt cx="1986" cy="252"/>
          </a:xfrm>
        </p:grpSpPr>
        <p:sp>
          <p:nvSpPr>
            <p:cNvPr id="6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1" name="Rectangle 24"/>
            <p:cNvSpPr>
              <a:spLocks noChangeArrowheads="1"/>
            </p:cNvSpPr>
            <p:nvPr/>
          </p:nvSpPr>
          <p:spPr bwMode="auto">
            <a:xfrm>
              <a:off x="4347" y="2451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106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72" name="Group 15"/>
          <p:cNvGrpSpPr>
            <a:grpSpLocks/>
          </p:cNvGrpSpPr>
          <p:nvPr/>
        </p:nvGrpSpPr>
        <p:grpSpPr bwMode="auto">
          <a:xfrm>
            <a:off x="3081338" y="5334004"/>
            <a:ext cx="3024188" cy="400050"/>
            <a:chOff x="2832" y="2451"/>
            <a:chExt cx="1905" cy="252"/>
          </a:xfrm>
        </p:grpSpPr>
        <p:sp>
          <p:nvSpPr>
            <p:cNvPr id="7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7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8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81" name="Rectangle 24"/>
            <p:cNvSpPr>
              <a:spLocks noChangeArrowheads="1"/>
            </p:cNvSpPr>
            <p:nvPr/>
          </p:nvSpPr>
          <p:spPr bwMode="auto">
            <a:xfrm>
              <a:off x="4299" y="2451"/>
              <a:ext cx="438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-50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83" name="Rectangle 16"/>
          <p:cNvSpPr>
            <a:spLocks noChangeArrowheads="1"/>
          </p:cNvSpPr>
          <p:nvPr/>
        </p:nvSpPr>
        <p:spPr bwMode="auto">
          <a:xfrm>
            <a:off x="2590800" y="5941164"/>
            <a:ext cx="228600" cy="304800"/>
          </a:xfrm>
          <a:prstGeom prst="rect">
            <a:avLst/>
          </a:prstGeom>
          <a:solidFill>
            <a:srgbClr val="FF99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 dirty="0" smtClean="0">
                <a:latin typeface="Calibri" pitchFamily="34" charset="0"/>
              </a:rPr>
              <a:t>1</a:t>
            </a:r>
            <a:endParaRPr lang="en-US" b="0" dirty="0">
              <a:latin typeface="Calibri" pitchFamily="34" charset="0"/>
            </a:endParaRP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6519465" y="5029200"/>
            <a:ext cx="2316083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i="1" dirty="0" smtClean="0">
                <a:solidFill>
                  <a:srgbClr val="FF0000"/>
                </a:solidFill>
                <a:latin typeface="Calibri" pitchFamily="34" charset="0"/>
              </a:rPr>
              <a:t>Not Valid</a:t>
            </a:r>
            <a:r>
              <a:rPr lang="en-US" sz="2400" b="0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2400" b="0" i="1" dirty="0" smtClean="0">
                <a:solidFill>
                  <a:srgbClr val="0070C0"/>
                </a:solidFill>
                <a:latin typeface="Calibri" pitchFamily="34" charset="0"/>
              </a:rPr>
              <a:t>in 8-bit</a:t>
            </a:r>
          </a:p>
          <a:p>
            <a:pPr algn="ctr">
              <a:lnSpc>
                <a:spcPct val="100000"/>
              </a:lnSpc>
            </a:pPr>
            <a:r>
              <a:rPr lang="en-US" b="0" i="1" dirty="0" smtClean="0">
                <a:solidFill>
                  <a:srgbClr val="0070C0"/>
                </a:solidFill>
                <a:latin typeface="Calibri" pitchFamily="34" charset="0"/>
              </a:rPr>
              <a:t>signed range</a:t>
            </a:r>
          </a:p>
          <a:p>
            <a:pPr algn="ctr">
              <a:lnSpc>
                <a:spcPct val="100000"/>
              </a:lnSpc>
            </a:pPr>
            <a:r>
              <a:rPr lang="en-US" sz="2400" b="0" i="1" dirty="0" smtClean="0">
                <a:solidFill>
                  <a:srgbClr val="0070C0"/>
                </a:solidFill>
                <a:latin typeface="Calibri" pitchFamily="34" charset="0"/>
              </a:rPr>
              <a:t>(-150 &lt; -128</a:t>
            </a:r>
            <a:r>
              <a:rPr lang="en-US" b="0" i="1" dirty="0" smtClean="0">
                <a:solidFill>
                  <a:srgbClr val="0070C0"/>
                </a:solidFill>
                <a:latin typeface="Calibri" pitchFamily="34" charset="0"/>
              </a:rPr>
              <a:t>)</a:t>
            </a:r>
            <a:endParaRPr lang="en-US" sz="2400" b="0" i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22" name="Rectangle 36"/>
          <p:cNvSpPr>
            <a:spLocks noChangeArrowheads="1"/>
          </p:cNvSpPr>
          <p:nvPr/>
        </p:nvSpPr>
        <p:spPr bwMode="auto">
          <a:xfrm>
            <a:off x="3927042" y="44958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23" name="Rectangle 36"/>
          <p:cNvSpPr>
            <a:spLocks noChangeArrowheads="1"/>
          </p:cNvSpPr>
          <p:nvPr/>
        </p:nvSpPr>
        <p:spPr bwMode="auto">
          <a:xfrm>
            <a:off x="3698442" y="44958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24" name="Rectangle 36"/>
          <p:cNvSpPr>
            <a:spLocks noChangeArrowheads="1"/>
          </p:cNvSpPr>
          <p:nvPr/>
        </p:nvSpPr>
        <p:spPr bwMode="auto">
          <a:xfrm>
            <a:off x="2590800" y="449580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25" name="Rectangle 3"/>
          <p:cNvSpPr txBox="1">
            <a:spLocks noChangeArrowheads="1"/>
          </p:cNvSpPr>
          <p:nvPr/>
        </p:nvSpPr>
        <p:spPr bwMode="auto">
          <a:xfrm>
            <a:off x="755650" y="3810000"/>
            <a:ext cx="808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Example #2:</a:t>
            </a:r>
            <a:endParaRPr lang="en-US" dirty="0"/>
          </a:p>
        </p:txBody>
      </p:sp>
      <p:grpSp>
        <p:nvGrpSpPr>
          <p:cNvPr id="121" name="Group 15"/>
          <p:cNvGrpSpPr>
            <a:grpSpLocks/>
          </p:cNvGrpSpPr>
          <p:nvPr/>
        </p:nvGrpSpPr>
        <p:grpSpPr bwMode="auto">
          <a:xfrm>
            <a:off x="3081340" y="2190750"/>
            <a:ext cx="3133726" cy="400050"/>
            <a:chOff x="2832" y="2448"/>
            <a:chExt cx="1974" cy="252"/>
          </a:xfrm>
        </p:grpSpPr>
        <p:sp>
          <p:nvSpPr>
            <p:cNvPr id="13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62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63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64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65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66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67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68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69" name="Rectangle 24"/>
            <p:cNvSpPr>
              <a:spLocks noChangeArrowheads="1"/>
            </p:cNvSpPr>
            <p:nvPr/>
          </p:nvSpPr>
          <p:spPr bwMode="auto">
            <a:xfrm>
              <a:off x="4368" y="2448"/>
              <a:ext cx="438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-30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170" name="Rectangle 25"/>
          <p:cNvSpPr>
            <a:spLocks noChangeArrowheads="1"/>
          </p:cNvSpPr>
          <p:nvPr/>
        </p:nvSpPr>
        <p:spPr bwMode="auto">
          <a:xfrm>
            <a:off x="2057400" y="2571754"/>
            <a:ext cx="3381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>
                <a:latin typeface="Calibri" pitchFamily="34" charset="0"/>
              </a:rPr>
              <a:t>+</a:t>
            </a:r>
          </a:p>
        </p:txBody>
      </p:sp>
      <p:sp>
        <p:nvSpPr>
          <p:cNvPr id="171" name="Line 26"/>
          <p:cNvSpPr>
            <a:spLocks noChangeShapeType="1"/>
          </p:cNvSpPr>
          <p:nvPr/>
        </p:nvSpPr>
        <p:spPr bwMode="auto">
          <a:xfrm>
            <a:off x="2090738" y="3105154"/>
            <a:ext cx="289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0">
              <a:latin typeface="Calibri" pitchFamily="34" charset="0"/>
            </a:endParaRPr>
          </a:p>
        </p:txBody>
      </p:sp>
      <p:grpSp>
        <p:nvGrpSpPr>
          <p:cNvPr id="172" name="Group 15"/>
          <p:cNvGrpSpPr>
            <a:grpSpLocks/>
          </p:cNvGrpSpPr>
          <p:nvPr/>
        </p:nvGrpSpPr>
        <p:grpSpPr bwMode="auto">
          <a:xfrm>
            <a:off x="3081337" y="3181350"/>
            <a:ext cx="3100388" cy="400050"/>
            <a:chOff x="2832" y="2451"/>
            <a:chExt cx="1953" cy="252"/>
          </a:xfrm>
        </p:grpSpPr>
        <p:sp>
          <p:nvSpPr>
            <p:cNvPr id="17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7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7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7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7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7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7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8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81" name="Rectangle 24"/>
            <p:cNvSpPr>
              <a:spLocks noChangeArrowheads="1"/>
            </p:cNvSpPr>
            <p:nvPr/>
          </p:nvSpPr>
          <p:spPr bwMode="auto">
            <a:xfrm>
              <a:off x="4347" y="2451"/>
              <a:ext cx="438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-70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182" name="Group 15"/>
          <p:cNvGrpSpPr>
            <a:grpSpLocks/>
          </p:cNvGrpSpPr>
          <p:nvPr/>
        </p:nvGrpSpPr>
        <p:grpSpPr bwMode="auto">
          <a:xfrm>
            <a:off x="3081339" y="2647954"/>
            <a:ext cx="3133726" cy="400050"/>
            <a:chOff x="2832" y="2451"/>
            <a:chExt cx="1974" cy="252"/>
          </a:xfrm>
        </p:grpSpPr>
        <p:sp>
          <p:nvSpPr>
            <p:cNvPr id="18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8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8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8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8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8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9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91" name="Rectangle 24"/>
            <p:cNvSpPr>
              <a:spLocks noChangeArrowheads="1"/>
            </p:cNvSpPr>
            <p:nvPr/>
          </p:nvSpPr>
          <p:spPr bwMode="auto">
            <a:xfrm>
              <a:off x="4368" y="2451"/>
              <a:ext cx="438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-40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193" name="Rectangle 16"/>
          <p:cNvSpPr>
            <a:spLocks noChangeArrowheads="1"/>
          </p:cNvSpPr>
          <p:nvPr/>
        </p:nvSpPr>
        <p:spPr bwMode="auto">
          <a:xfrm>
            <a:off x="2590800" y="3255114"/>
            <a:ext cx="228600" cy="304800"/>
          </a:xfrm>
          <a:prstGeom prst="rect">
            <a:avLst/>
          </a:prstGeom>
          <a:solidFill>
            <a:srgbClr val="FF99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 dirty="0" smtClean="0">
                <a:latin typeface="Calibri" pitchFamily="34" charset="0"/>
              </a:rPr>
              <a:t>1</a:t>
            </a:r>
            <a:endParaRPr lang="en-US" b="0" dirty="0">
              <a:latin typeface="Calibri" pitchFamily="34" charset="0"/>
            </a:endParaRPr>
          </a:p>
        </p:txBody>
      </p:sp>
      <p:sp>
        <p:nvSpPr>
          <p:cNvPr id="194" name="Rectangle 36"/>
          <p:cNvSpPr>
            <a:spLocks noChangeArrowheads="1"/>
          </p:cNvSpPr>
          <p:nvPr/>
        </p:nvSpPr>
        <p:spPr bwMode="auto">
          <a:xfrm>
            <a:off x="3012642" y="180975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195" name="Rectangle 36"/>
          <p:cNvSpPr>
            <a:spLocks noChangeArrowheads="1"/>
          </p:cNvSpPr>
          <p:nvPr/>
        </p:nvSpPr>
        <p:spPr bwMode="auto">
          <a:xfrm>
            <a:off x="5029200" y="381000"/>
            <a:ext cx="3958327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b="0" i="1" dirty="0" smtClean="0">
                <a:solidFill>
                  <a:srgbClr val="00B050"/>
                </a:solidFill>
                <a:latin typeface="Calibri" pitchFamily="34" charset="0"/>
              </a:rPr>
              <a:t>Note:  Same bytes as for Ex #1 and Ex #2</a:t>
            </a:r>
          </a:p>
          <a:p>
            <a:pPr algn="ctr">
              <a:lnSpc>
                <a:spcPct val="100000"/>
              </a:lnSpc>
            </a:pPr>
            <a:r>
              <a:rPr lang="en-US" sz="1800" b="0" i="1" dirty="0" smtClean="0">
                <a:solidFill>
                  <a:srgbClr val="00B050"/>
                </a:solidFill>
                <a:latin typeface="Calibri" pitchFamily="34" charset="0"/>
              </a:rPr>
              <a:t>in unsigned integer addition, but</a:t>
            </a:r>
          </a:p>
          <a:p>
            <a:pPr algn="ctr">
              <a:lnSpc>
                <a:spcPct val="100000"/>
              </a:lnSpc>
            </a:pPr>
            <a:r>
              <a:rPr lang="en-US" sz="1800" b="0" i="1" dirty="0" smtClean="0">
                <a:solidFill>
                  <a:srgbClr val="00B050"/>
                </a:solidFill>
                <a:latin typeface="Calibri" pitchFamily="34" charset="0"/>
              </a:rPr>
              <a:t>now interpreted as 8-bit signed integers</a:t>
            </a:r>
            <a:endParaRPr lang="en-US" sz="1800" b="0" i="1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197" name="Rectangle 36"/>
          <p:cNvSpPr>
            <a:spLocks noChangeArrowheads="1"/>
          </p:cNvSpPr>
          <p:nvPr/>
        </p:nvSpPr>
        <p:spPr bwMode="auto">
          <a:xfrm>
            <a:off x="6931263" y="2495550"/>
            <a:ext cx="1797287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i="1" dirty="0" smtClean="0">
                <a:solidFill>
                  <a:srgbClr val="FF0000"/>
                </a:solidFill>
                <a:latin typeface="Calibri" pitchFamily="34" charset="0"/>
              </a:rPr>
              <a:t>Valid</a:t>
            </a:r>
            <a:r>
              <a:rPr lang="en-US" sz="2400" b="0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2400" b="0" i="1" dirty="0" smtClean="0">
                <a:solidFill>
                  <a:srgbClr val="0070C0"/>
                </a:solidFill>
                <a:latin typeface="Calibri" pitchFamily="34" charset="0"/>
              </a:rPr>
              <a:t>in 8-bit</a:t>
            </a:r>
          </a:p>
          <a:p>
            <a:pPr algn="ctr">
              <a:lnSpc>
                <a:spcPct val="100000"/>
              </a:lnSpc>
            </a:pPr>
            <a:r>
              <a:rPr lang="en-US" b="0" i="1" dirty="0" smtClean="0">
                <a:solidFill>
                  <a:srgbClr val="0070C0"/>
                </a:solidFill>
                <a:latin typeface="Calibri" pitchFamily="34" charset="0"/>
              </a:rPr>
              <a:t>signed range</a:t>
            </a:r>
          </a:p>
          <a:p>
            <a:pPr algn="ctr">
              <a:lnSpc>
                <a:spcPct val="100000"/>
              </a:lnSpc>
            </a:pPr>
            <a:r>
              <a:rPr lang="en-US" sz="2400" b="0" i="1" dirty="0" smtClean="0">
                <a:solidFill>
                  <a:srgbClr val="0070C0"/>
                </a:solidFill>
                <a:latin typeface="Calibri" pitchFamily="34" charset="0"/>
              </a:rPr>
              <a:t>(-128 &lt; -74)</a:t>
            </a:r>
            <a:endParaRPr lang="en-US" sz="2400" b="0" i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85" name="Rectangle 36"/>
          <p:cNvSpPr>
            <a:spLocks noChangeArrowheads="1"/>
          </p:cNvSpPr>
          <p:nvPr/>
        </p:nvSpPr>
        <p:spPr bwMode="auto">
          <a:xfrm>
            <a:off x="2590800" y="1809750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sp>
        <p:nvSpPr>
          <p:cNvPr id="87" name="Rectangle 36"/>
          <p:cNvSpPr>
            <a:spLocks noChangeArrowheads="1"/>
          </p:cNvSpPr>
          <p:nvPr/>
        </p:nvSpPr>
        <p:spPr bwMode="auto">
          <a:xfrm>
            <a:off x="3482761" y="4491335"/>
            <a:ext cx="3401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dirty="0" smtClean="0">
                <a:latin typeface="Calibri" pitchFamily="34" charset="0"/>
              </a:rPr>
              <a:t>1</a:t>
            </a:r>
            <a:endParaRPr lang="en-US" sz="2400" b="0" dirty="0">
              <a:latin typeface="Calibri" pitchFamily="34" charset="0"/>
            </a:endParaRPr>
          </a:p>
        </p:txBody>
      </p:sp>
      <p:cxnSp>
        <p:nvCxnSpPr>
          <p:cNvPr id="88" name="Straight Connector 87"/>
          <p:cNvCxnSpPr/>
          <p:nvPr/>
        </p:nvCxnSpPr>
        <p:spPr bwMode="auto">
          <a:xfrm flipV="1">
            <a:off x="5497706" y="5791204"/>
            <a:ext cx="693736" cy="533396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220785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  <p:bldP spid="59" grpId="0"/>
      <p:bldP spid="60" grpId="0" animBg="1"/>
      <p:bldP spid="83" grpId="0" animBg="1"/>
      <p:bldP spid="86" grpId="0"/>
      <p:bldP spid="122" grpId="0"/>
      <p:bldP spid="123" grpId="0"/>
      <p:bldP spid="124" grpId="0"/>
      <p:bldP spid="125" grpId="0"/>
      <p:bldP spid="170" grpId="0"/>
      <p:bldP spid="171" grpId="0" animBg="1"/>
      <p:bldP spid="193" grpId="0" animBg="1"/>
      <p:bldP spid="194" grpId="0"/>
      <p:bldP spid="197" grpId="0"/>
      <p:bldP spid="85" grpId="0"/>
      <p:bldP spid="8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3886200" y="205740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20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05740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9835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Visualizing Signed Addition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3354388" cy="4592638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Values</a:t>
            </a:r>
          </a:p>
          <a:p>
            <a:pPr lvl="1" eaLnBrk="1" hangingPunct="1">
              <a:defRPr/>
            </a:pPr>
            <a:r>
              <a:rPr lang="en-US" smtClean="0"/>
              <a:t>4-bit two’s comp.</a:t>
            </a:r>
          </a:p>
          <a:p>
            <a:pPr lvl="1" eaLnBrk="1" hangingPunct="1">
              <a:defRPr/>
            </a:pPr>
            <a:r>
              <a:rPr lang="en-US" smtClean="0"/>
              <a:t>Range from -8 to +7</a:t>
            </a:r>
          </a:p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sum </a:t>
            </a:r>
            <a:r>
              <a:rPr lang="en-US" smtClean="0">
                <a:sym typeface="Symbol" pitchFamily="18" charset="2"/>
              </a:rPr>
              <a:t> </a:t>
            </a:r>
            <a:r>
              <a:rPr lang="en-US" smtClean="0"/>
              <a:t>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negative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  <a:p>
            <a:pPr lvl="1" eaLnBrk="1" hangingPunct="1">
              <a:defRPr/>
            </a:pPr>
            <a:r>
              <a:rPr lang="en-US" smtClean="0"/>
              <a:t>If sum &lt; –2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positive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648200" y="556260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7315200" y="502920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723447" y="5567680"/>
            <a:ext cx="168712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Positive Overflow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429000" y="1371600"/>
            <a:ext cx="1769972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Negative Overflow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038600" y="1752600"/>
            <a:ext cx="838200" cy="17526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 flipV="1">
            <a:off x="7543800" y="4191000"/>
            <a:ext cx="609600" cy="12954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87375"/>
            <a:ext cx="5908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Multiplication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28737"/>
            <a:ext cx="830738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Goal: Computing Product of </a:t>
            </a:r>
            <a:r>
              <a:rPr lang="en-US" b="0" i="1" dirty="0" smtClean="0"/>
              <a:t>w</a:t>
            </a:r>
            <a:r>
              <a:rPr lang="en-US" dirty="0" smtClean="0"/>
              <a:t>-bit numbers </a:t>
            </a:r>
            <a:r>
              <a:rPr lang="en-US" b="0" i="1" dirty="0" smtClean="0"/>
              <a:t>x</a:t>
            </a:r>
            <a:r>
              <a:rPr lang="en-US" dirty="0" smtClean="0"/>
              <a:t>, </a:t>
            </a:r>
            <a:r>
              <a:rPr lang="en-US" b="0" i="1" dirty="0" smtClean="0"/>
              <a:t>y</a:t>
            </a:r>
          </a:p>
          <a:p>
            <a:pPr lvl="1" eaLnBrk="1" hangingPunct="1">
              <a:defRPr/>
            </a:pPr>
            <a:r>
              <a:rPr lang="en-US" dirty="0" smtClean="0"/>
              <a:t>Either signed or unsigned</a:t>
            </a:r>
          </a:p>
          <a:p>
            <a:pPr eaLnBrk="1" hangingPunct="1">
              <a:defRPr/>
            </a:pPr>
            <a:r>
              <a:rPr lang="en-US" dirty="0" smtClean="0"/>
              <a:t>But, exact results can be bigger than </a:t>
            </a:r>
            <a:r>
              <a:rPr lang="en-US" b="0" i="1" dirty="0" err="1" smtClean="0"/>
              <a:t>w</a:t>
            </a:r>
            <a:r>
              <a:rPr lang="en-US" b="0" i="1" dirty="0" smtClean="0"/>
              <a:t> </a:t>
            </a:r>
            <a:r>
              <a:rPr lang="en-US" dirty="0" smtClean="0"/>
              <a:t>bits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Unsigned: up to 2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lvl="2">
              <a:defRPr/>
            </a:pPr>
            <a:r>
              <a:rPr lang="en-US" b="0" dirty="0" smtClean="0"/>
              <a:t>Result range: 0 ≤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1)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+1</a:t>
            </a:r>
            <a:r>
              <a:rPr lang="en-US" b="0" dirty="0" smtClean="0"/>
              <a:t> + 1</a:t>
            </a:r>
          </a:p>
          <a:p>
            <a:pPr lvl="1" eaLnBrk="1" hangingPunct="1">
              <a:defRPr/>
            </a:pPr>
            <a:r>
              <a:rPr lang="en-US" dirty="0" smtClean="0"/>
              <a:t>Two’s complement min (negative): Up to 2</a:t>
            </a:r>
            <a:r>
              <a:rPr lang="en-US" i="1" dirty="0" smtClean="0"/>
              <a:t>w</a:t>
            </a:r>
            <a:r>
              <a:rPr lang="en-US" dirty="0" smtClean="0"/>
              <a:t>-1 bits</a:t>
            </a:r>
          </a:p>
          <a:p>
            <a:pPr lvl="2">
              <a:defRPr/>
            </a:pPr>
            <a:r>
              <a:rPr lang="en-US" b="0" dirty="0" smtClean="0"/>
              <a:t>Result range</a:t>
            </a:r>
            <a:r>
              <a:rPr lang="en-US" b="0" i="1" dirty="0" smtClean="0"/>
              <a:t>: </a:t>
            </a:r>
            <a:r>
              <a:rPr lang="en-US" b="0" i="1" dirty="0" err="1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 ≥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)*(2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–1)  =  –2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 </a:t>
            </a:r>
            <a:r>
              <a:rPr lang="en-US" b="0" dirty="0" smtClean="0"/>
              <a:t>+ 2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</a:p>
          <a:p>
            <a:pPr lvl="1">
              <a:defRPr/>
            </a:pPr>
            <a:r>
              <a:rPr lang="en-US" dirty="0" smtClean="0"/>
              <a:t>Two’s complement max (positive): Up to 2</a:t>
            </a:r>
            <a:r>
              <a:rPr lang="en-US" i="1" dirty="0" smtClean="0"/>
              <a:t>w</a:t>
            </a:r>
            <a:r>
              <a:rPr lang="en-US" dirty="0" smtClean="0"/>
              <a:t> bits, but only for (</a:t>
            </a:r>
            <a:r>
              <a:rPr lang="en-US" i="1" dirty="0" err="1"/>
              <a:t>S</a:t>
            </a:r>
            <a:r>
              <a:rPr lang="en-US" i="1" dirty="0" err="1" smtClean="0"/>
              <a:t>Min</a:t>
            </a:r>
            <a:r>
              <a:rPr lang="en-US" i="1" baseline="-25000" dirty="0" err="1" smtClean="0"/>
              <a:t>w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</a:p>
          <a:p>
            <a:pPr lvl="2">
              <a:defRPr/>
            </a:pPr>
            <a:r>
              <a:rPr lang="en-US" b="0" dirty="0" smtClean="0"/>
              <a:t>Result range: </a:t>
            </a:r>
            <a:r>
              <a:rPr lang="en-US" b="0" i="1" dirty="0" err="1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</a:t>
            </a:r>
          </a:p>
          <a:p>
            <a:pPr eaLnBrk="1" hangingPunct="1">
              <a:defRPr/>
            </a:pPr>
            <a:r>
              <a:rPr lang="en-US" dirty="0" smtClean="0"/>
              <a:t>So, maintaining exact results…</a:t>
            </a:r>
          </a:p>
          <a:p>
            <a:pPr lvl="1" eaLnBrk="1" hangingPunct="1">
              <a:defRPr/>
            </a:pPr>
            <a:r>
              <a:rPr lang="en-US" dirty="0" smtClean="0"/>
              <a:t>would need to keep expanding word size with each product computed</a:t>
            </a:r>
          </a:p>
          <a:p>
            <a:pPr lvl="1" eaLnBrk="1" hangingPunct="1">
              <a:defRPr/>
            </a:pPr>
            <a:r>
              <a:rPr lang="en-US" dirty="0" smtClean="0"/>
              <a:t>is done in software, if needed</a:t>
            </a:r>
          </a:p>
          <a:p>
            <a:pPr lvl="2">
              <a:defRPr/>
            </a:pPr>
            <a:r>
              <a:rPr lang="en-US" dirty="0" smtClean="0"/>
              <a:t>e.g., by “arbitrary precision” arithmetic packages</a:t>
            </a:r>
          </a:p>
        </p:txBody>
      </p:sp>
    </p:spTree>
    <p:extLst>
      <p:ext uri="{BB962C8B-B14F-4D97-AF65-F5344CB8AC3E}">
        <p14:creationId xmlns:p14="http://schemas.microsoft.com/office/powerpoint/2010/main" val="5939530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Unsigned Multiplication in C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0350" y="3689350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Ignores high order </a:t>
            </a:r>
            <a:r>
              <a:rPr lang="en-US" b="0" i="1" dirty="0" smtClean="0"/>
              <a:t>w</a:t>
            </a:r>
            <a:r>
              <a:rPr lang="en-US" dirty="0" smtClean="0"/>
              <a:t> bits</a:t>
            </a:r>
          </a:p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Implements Modular Arithmetic</a:t>
            </a:r>
          </a:p>
          <a:p>
            <a:pPr lvl="1">
              <a:buNone/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b="0" dirty="0" smtClean="0"/>
              <a:t>	</a:t>
            </a:r>
            <a:r>
              <a:rPr lang="en-US" i="1" dirty="0"/>
              <a:t> </a:t>
            </a:r>
            <a:r>
              <a:rPr lang="en-US" i="1" dirty="0" smtClean="0"/>
              <a:t>machine</a:t>
            </a:r>
            <a:r>
              <a:rPr lang="en-US" dirty="0" smtClean="0"/>
              <a:t>(u  · v)</a:t>
            </a:r>
            <a:r>
              <a:rPr lang="en-US" i="1" dirty="0" smtClean="0"/>
              <a:t>   </a:t>
            </a:r>
            <a:r>
              <a:rPr lang="en-US" b="0" dirty="0" smtClean="0"/>
              <a:t>=</a:t>
            </a: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i="1" dirty="0" smtClean="0"/>
              <a:t>true</a:t>
            </a:r>
            <a:r>
              <a:rPr lang="en-US" dirty="0" smtClean="0"/>
              <a:t>(</a:t>
            </a:r>
            <a:r>
              <a:rPr lang="en-US" b="0" dirty="0" smtClean="0"/>
              <a:t>u · v)  mod 2</a:t>
            </a:r>
            <a:r>
              <a:rPr lang="en-US" b="0" i="1" baseline="30000" dirty="0" smtClean="0"/>
              <a:t>w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24000"/>
            <a:ext cx="2743200" cy="228600"/>
            <a:chOff x="2976" y="816"/>
            <a:chExt cx="1728" cy="144"/>
          </a:xfrm>
        </p:grpSpPr>
        <p:sp>
          <p:nvSpPr>
            <p:cNvPr id="36911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2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3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4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5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6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7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81200"/>
            <a:ext cx="2743200" cy="228600"/>
            <a:chOff x="2976" y="1104"/>
            <a:chExt cx="1728" cy="144"/>
          </a:xfrm>
        </p:grpSpPr>
        <p:sp>
          <p:nvSpPr>
            <p:cNvPr id="36904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5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6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7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8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9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0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0" name="Rectangle 20"/>
          <p:cNvSpPr>
            <a:spLocks noChangeArrowheads="1"/>
          </p:cNvSpPr>
          <p:nvPr/>
        </p:nvSpPr>
        <p:spPr bwMode="auto">
          <a:xfrm>
            <a:off x="5562600" y="14478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6871" name="Rectangle 21"/>
          <p:cNvSpPr>
            <a:spLocks noChangeArrowheads="1"/>
          </p:cNvSpPr>
          <p:nvPr/>
        </p:nvSpPr>
        <p:spPr bwMode="auto">
          <a:xfrm>
            <a:off x="5562600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6872" name="Line 22"/>
          <p:cNvSpPr>
            <a:spLocks noChangeShapeType="1"/>
          </p:cNvSpPr>
          <p:nvPr/>
        </p:nvSpPr>
        <p:spPr bwMode="auto">
          <a:xfrm>
            <a:off x="2743200" y="2286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Rectangle 23"/>
          <p:cNvSpPr>
            <a:spLocks noChangeArrowheads="1"/>
          </p:cNvSpPr>
          <p:nvPr/>
        </p:nvSpPr>
        <p:spPr bwMode="auto">
          <a:xfrm>
            <a:off x="5181600" y="1905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38400"/>
            <a:ext cx="2743200" cy="228600"/>
            <a:chOff x="2976" y="1392"/>
            <a:chExt cx="1728" cy="144"/>
          </a:xfrm>
        </p:grpSpPr>
        <p:sp>
          <p:nvSpPr>
            <p:cNvPr id="36897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8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9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0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1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2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3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5" name="Rectangle 32"/>
          <p:cNvSpPr>
            <a:spLocks noChangeArrowheads="1"/>
          </p:cNvSpPr>
          <p:nvPr/>
        </p:nvSpPr>
        <p:spPr bwMode="auto">
          <a:xfrm>
            <a:off x="2857500" y="228600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95600"/>
            <a:ext cx="2743200" cy="228600"/>
            <a:chOff x="2976" y="1392"/>
            <a:chExt cx="1728" cy="144"/>
          </a:xfrm>
        </p:grpSpPr>
        <p:sp>
          <p:nvSpPr>
            <p:cNvPr id="36890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1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2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3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4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5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6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7" name="Line 41"/>
          <p:cNvSpPr>
            <a:spLocks noChangeShapeType="1"/>
          </p:cNvSpPr>
          <p:nvPr/>
        </p:nvSpPr>
        <p:spPr bwMode="auto">
          <a:xfrm flipV="1">
            <a:off x="2743200" y="2743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Text Box 42"/>
          <p:cNvSpPr txBox="1">
            <a:spLocks noChangeArrowheads="1"/>
          </p:cNvSpPr>
          <p:nvPr/>
        </p:nvSpPr>
        <p:spPr bwMode="auto">
          <a:xfrm>
            <a:off x="228600" y="236220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36879" name="Text Box 43"/>
          <p:cNvSpPr txBox="1">
            <a:spLocks noChangeArrowheads="1"/>
          </p:cNvSpPr>
          <p:nvPr/>
        </p:nvSpPr>
        <p:spPr bwMode="auto">
          <a:xfrm>
            <a:off x="228600" y="16764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0" name="Text Box 44"/>
          <p:cNvSpPr txBox="1">
            <a:spLocks noChangeArrowheads="1"/>
          </p:cNvSpPr>
          <p:nvPr/>
        </p:nvSpPr>
        <p:spPr bwMode="auto">
          <a:xfrm>
            <a:off x="228600" y="29718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38400"/>
            <a:ext cx="2743200" cy="228600"/>
            <a:chOff x="2976" y="1392"/>
            <a:chExt cx="1728" cy="144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36883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4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5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6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7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8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9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53359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Signed Multiplication in C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6550" y="3690937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Ignores high order </a:t>
            </a:r>
            <a:r>
              <a:rPr lang="en-US" b="0" i="1" smtClean="0"/>
              <a:t>w</a:t>
            </a:r>
            <a:r>
              <a:rPr lang="en-US" smtClean="0"/>
              <a:t> bits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Some of which are different for signed vs. unsigned multiplication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Lower bits are the same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04890"/>
            <a:ext cx="2743200" cy="228600"/>
            <a:chOff x="2976" y="816"/>
            <a:chExt cx="1728" cy="144"/>
          </a:xfrm>
        </p:grpSpPr>
        <p:sp>
          <p:nvSpPr>
            <p:cNvPr id="41007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8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9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0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1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2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3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62090"/>
            <a:ext cx="2743200" cy="228600"/>
            <a:chOff x="2976" y="1104"/>
            <a:chExt cx="1728" cy="144"/>
          </a:xfrm>
        </p:grpSpPr>
        <p:sp>
          <p:nvSpPr>
            <p:cNvPr id="41000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1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2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3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4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5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6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66" name="Rectangle 20"/>
          <p:cNvSpPr>
            <a:spLocks noChangeArrowheads="1"/>
          </p:cNvSpPr>
          <p:nvPr/>
        </p:nvSpPr>
        <p:spPr bwMode="auto">
          <a:xfrm>
            <a:off x="5562600" y="142869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0967" name="Rectangle 21"/>
          <p:cNvSpPr>
            <a:spLocks noChangeArrowheads="1"/>
          </p:cNvSpPr>
          <p:nvPr/>
        </p:nvSpPr>
        <p:spPr bwMode="auto">
          <a:xfrm>
            <a:off x="5562600" y="188589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40968" name="Line 22"/>
          <p:cNvSpPr>
            <a:spLocks noChangeShapeType="1"/>
          </p:cNvSpPr>
          <p:nvPr/>
        </p:nvSpPr>
        <p:spPr bwMode="auto">
          <a:xfrm>
            <a:off x="2743200" y="22668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Rectangle 23"/>
          <p:cNvSpPr>
            <a:spLocks noChangeArrowheads="1"/>
          </p:cNvSpPr>
          <p:nvPr/>
        </p:nvSpPr>
        <p:spPr bwMode="auto">
          <a:xfrm>
            <a:off x="5181600" y="188589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19290"/>
            <a:ext cx="2743200" cy="228600"/>
            <a:chOff x="2976" y="1392"/>
            <a:chExt cx="1728" cy="144"/>
          </a:xfrm>
        </p:grpSpPr>
        <p:sp>
          <p:nvSpPr>
            <p:cNvPr id="40993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4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5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6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7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8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9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1" name="Rectangle 32"/>
          <p:cNvSpPr>
            <a:spLocks noChangeArrowheads="1"/>
          </p:cNvSpPr>
          <p:nvPr/>
        </p:nvSpPr>
        <p:spPr bwMode="auto">
          <a:xfrm>
            <a:off x="2857500" y="226689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76490"/>
            <a:ext cx="2743200" cy="228600"/>
            <a:chOff x="2976" y="1392"/>
            <a:chExt cx="1728" cy="144"/>
          </a:xfrm>
        </p:grpSpPr>
        <p:sp>
          <p:nvSpPr>
            <p:cNvPr id="40986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7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8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9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0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1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2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3" name="Line 41"/>
          <p:cNvSpPr>
            <a:spLocks noChangeShapeType="1"/>
          </p:cNvSpPr>
          <p:nvPr/>
        </p:nvSpPr>
        <p:spPr bwMode="auto">
          <a:xfrm flipV="1">
            <a:off x="2743200" y="27240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Text Box 42"/>
          <p:cNvSpPr txBox="1">
            <a:spLocks noChangeArrowheads="1"/>
          </p:cNvSpPr>
          <p:nvPr/>
        </p:nvSpPr>
        <p:spPr bwMode="auto">
          <a:xfrm>
            <a:off x="228600" y="234309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0975" name="Text Box 43"/>
          <p:cNvSpPr txBox="1">
            <a:spLocks noChangeArrowheads="1"/>
          </p:cNvSpPr>
          <p:nvPr/>
        </p:nvSpPr>
        <p:spPr bwMode="auto">
          <a:xfrm>
            <a:off x="228600" y="165729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6" name="Text Box 44"/>
          <p:cNvSpPr txBox="1">
            <a:spLocks noChangeArrowheads="1"/>
          </p:cNvSpPr>
          <p:nvPr/>
        </p:nvSpPr>
        <p:spPr bwMode="auto">
          <a:xfrm>
            <a:off x="228600" y="295269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19290"/>
            <a:ext cx="2743200" cy="228600"/>
            <a:chOff x="2976" y="1392"/>
            <a:chExt cx="1728" cy="144"/>
          </a:xfrm>
        </p:grpSpPr>
        <p:sp>
          <p:nvSpPr>
            <p:cNvPr id="40979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0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1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2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3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4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5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40652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Binary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Multiply </a:t>
            </a:r>
            <a:r>
              <a:rPr lang="en-US" u="sng" dirty="0" smtClean="0"/>
              <a:t>positive</a:t>
            </a:r>
            <a:r>
              <a:rPr lang="en-US" dirty="0" smtClean="0"/>
              <a:t> integers using the same place-value algorithm you learned in grade school</a:t>
            </a:r>
            <a:endParaRPr lang="en-US" dirty="0"/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4267200" y="2627630"/>
            <a:ext cx="7473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123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4267200" y="3027680"/>
            <a:ext cx="7473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234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4267200" y="3501330"/>
            <a:ext cx="57419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492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3949484" y="3018730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3938240" y="3427790"/>
            <a:ext cx="123211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4140044" y="3853785"/>
            <a:ext cx="70403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369</a:t>
            </a: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0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3840480" y="4206240"/>
            <a:ext cx="101983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+ 246</a:t>
            </a: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00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3938240" y="4724400"/>
            <a:ext cx="123211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4038600" y="4866640"/>
            <a:ext cx="100700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28782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53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Binary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Multiply </a:t>
            </a:r>
            <a:r>
              <a:rPr lang="en-US" u="sng" dirty="0" smtClean="0"/>
              <a:t>positive</a:t>
            </a:r>
            <a:r>
              <a:rPr lang="en-US" dirty="0" smtClean="0"/>
              <a:t> integers using the same place-value algorithm you learned in grade school</a:t>
            </a:r>
            <a:endParaRPr lang="en-US" dirty="0"/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1143000" y="2618680"/>
            <a:ext cx="7473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123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1143000" y="3018730"/>
            <a:ext cx="7473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234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1143000" y="3492380"/>
            <a:ext cx="57419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492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825284" y="3009780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814040" y="3418840"/>
            <a:ext cx="123211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1015844" y="3844835"/>
            <a:ext cx="70403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369</a:t>
            </a: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0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716280" y="4197290"/>
            <a:ext cx="101983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+ 246</a:t>
            </a: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00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814040" y="4715450"/>
            <a:ext cx="123211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914400" y="4857690"/>
            <a:ext cx="100700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28782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grpSp>
        <p:nvGrpSpPr>
          <p:cNvPr id="14" name="Group 15"/>
          <p:cNvGrpSpPr>
            <a:grpSpLocks/>
          </p:cNvGrpSpPr>
          <p:nvPr/>
        </p:nvGrpSpPr>
        <p:grpSpPr bwMode="auto">
          <a:xfrm>
            <a:off x="4879953" y="2526026"/>
            <a:ext cx="3221038" cy="400050"/>
            <a:chOff x="2832" y="2448"/>
            <a:chExt cx="2029" cy="252"/>
          </a:xfrm>
        </p:grpSpPr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2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1" name="Rectangle 24"/>
            <p:cNvSpPr>
              <a:spLocks noChangeArrowheads="1"/>
            </p:cNvSpPr>
            <p:nvPr/>
          </p:nvSpPr>
          <p:spPr bwMode="auto">
            <a:xfrm>
              <a:off x="4390" y="2448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123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32" name="Group 15"/>
          <p:cNvGrpSpPr>
            <a:grpSpLocks/>
          </p:cNvGrpSpPr>
          <p:nvPr/>
        </p:nvGrpSpPr>
        <p:grpSpPr bwMode="auto">
          <a:xfrm>
            <a:off x="4879952" y="2983230"/>
            <a:ext cx="3186113" cy="400050"/>
            <a:chOff x="2832" y="2451"/>
            <a:chExt cx="2007" cy="252"/>
          </a:xfrm>
        </p:grpSpPr>
        <p:sp>
          <p:nvSpPr>
            <p:cNvPr id="3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1" name="Rectangle 24"/>
            <p:cNvSpPr>
              <a:spLocks noChangeArrowheads="1"/>
            </p:cNvSpPr>
            <p:nvPr/>
          </p:nvSpPr>
          <p:spPr bwMode="auto">
            <a:xfrm>
              <a:off x="4368" y="2451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234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42" name="Rectangle 24"/>
          <p:cNvSpPr>
            <a:spLocks noChangeArrowheads="1"/>
          </p:cNvSpPr>
          <p:nvPr/>
        </p:nvSpPr>
        <p:spPr bwMode="auto">
          <a:xfrm>
            <a:off x="4503738" y="3009780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X</a:t>
            </a:r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4492494" y="3418840"/>
            <a:ext cx="3608497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6747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Binary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Multiply </a:t>
            </a:r>
            <a:r>
              <a:rPr lang="en-US" u="sng" dirty="0" smtClean="0"/>
              <a:t>positive</a:t>
            </a:r>
            <a:r>
              <a:rPr lang="en-US" dirty="0" smtClean="0"/>
              <a:t> integers using the same place-value algorithm you learned in grade school</a:t>
            </a:r>
            <a:endParaRPr lang="en-US" dirty="0"/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1143000" y="2618680"/>
            <a:ext cx="7473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123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1143000" y="3018730"/>
            <a:ext cx="7473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234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1143000" y="3492380"/>
            <a:ext cx="57419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492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825284" y="3009780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814040" y="3418840"/>
            <a:ext cx="123211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1015844" y="3844835"/>
            <a:ext cx="70403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369</a:t>
            </a: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0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716280" y="4197290"/>
            <a:ext cx="101983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+ 246</a:t>
            </a: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00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814040" y="4715450"/>
            <a:ext cx="123211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914400" y="4857690"/>
            <a:ext cx="100700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28782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grpSp>
        <p:nvGrpSpPr>
          <p:cNvPr id="14" name="Group 15"/>
          <p:cNvGrpSpPr>
            <a:grpSpLocks/>
          </p:cNvGrpSpPr>
          <p:nvPr/>
        </p:nvGrpSpPr>
        <p:grpSpPr bwMode="auto">
          <a:xfrm>
            <a:off x="4879953" y="2526026"/>
            <a:ext cx="3221038" cy="400050"/>
            <a:chOff x="2832" y="2448"/>
            <a:chExt cx="2029" cy="252"/>
          </a:xfrm>
        </p:grpSpPr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2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1" name="Rectangle 24"/>
            <p:cNvSpPr>
              <a:spLocks noChangeArrowheads="1"/>
            </p:cNvSpPr>
            <p:nvPr/>
          </p:nvSpPr>
          <p:spPr bwMode="auto">
            <a:xfrm>
              <a:off x="4390" y="2448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123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32" name="Group 15"/>
          <p:cNvGrpSpPr>
            <a:grpSpLocks/>
          </p:cNvGrpSpPr>
          <p:nvPr/>
        </p:nvGrpSpPr>
        <p:grpSpPr bwMode="auto">
          <a:xfrm>
            <a:off x="4879952" y="2983230"/>
            <a:ext cx="3186113" cy="400050"/>
            <a:chOff x="2832" y="2451"/>
            <a:chExt cx="2007" cy="252"/>
          </a:xfrm>
        </p:grpSpPr>
        <p:sp>
          <p:nvSpPr>
            <p:cNvPr id="3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1" name="Rectangle 24"/>
            <p:cNvSpPr>
              <a:spLocks noChangeArrowheads="1"/>
            </p:cNvSpPr>
            <p:nvPr/>
          </p:nvSpPr>
          <p:spPr bwMode="auto">
            <a:xfrm>
              <a:off x="4368" y="2451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234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42" name="Rectangle 24"/>
          <p:cNvSpPr>
            <a:spLocks noChangeArrowheads="1"/>
          </p:cNvSpPr>
          <p:nvPr/>
        </p:nvSpPr>
        <p:spPr bwMode="auto">
          <a:xfrm>
            <a:off x="4503738" y="3009780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X</a:t>
            </a:r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4492494" y="3418840"/>
            <a:ext cx="3608497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4" name="Group 15"/>
          <p:cNvGrpSpPr>
            <a:grpSpLocks/>
          </p:cNvGrpSpPr>
          <p:nvPr/>
        </p:nvGrpSpPr>
        <p:grpSpPr bwMode="auto">
          <a:xfrm>
            <a:off x="4879954" y="3542571"/>
            <a:ext cx="1836738" cy="304800"/>
            <a:chOff x="2832" y="2496"/>
            <a:chExt cx="1157" cy="192"/>
          </a:xfrm>
        </p:grpSpPr>
        <p:sp>
          <p:nvSpPr>
            <p:cNvPr id="4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46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7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49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0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1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2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106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Processor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Register file (active data)</a:t>
            </a:r>
          </a:p>
          <a:p>
            <a:pPr lvl="1"/>
            <a:r>
              <a:rPr lang="en-US" dirty="0" smtClean="0"/>
              <a:t>We’ll be a lot more specific later…</a:t>
            </a:r>
          </a:p>
          <a:p>
            <a:r>
              <a:rPr lang="en-US" dirty="0" smtClean="0"/>
              <a:t>Arithmetic Logic Unit (ALU)</a:t>
            </a:r>
          </a:p>
          <a:p>
            <a:pPr lvl="1"/>
            <a:r>
              <a:rPr lang="en-US" dirty="0" smtClean="0"/>
              <a:t>Performs signed and unsigned</a:t>
            </a:r>
            <a:br>
              <a:rPr lang="en-US" dirty="0" smtClean="0"/>
            </a:br>
            <a:r>
              <a:rPr lang="en-US" dirty="0" smtClean="0"/>
              <a:t>arithmetic</a:t>
            </a:r>
          </a:p>
          <a:p>
            <a:pPr lvl="1"/>
            <a:r>
              <a:rPr lang="en-US" dirty="0" smtClean="0"/>
              <a:t>Performs logic operations</a:t>
            </a:r>
          </a:p>
          <a:p>
            <a:pPr lvl="1"/>
            <a:r>
              <a:rPr lang="en-US" dirty="0" smtClean="0"/>
              <a:t>Performs bitwise operations</a:t>
            </a:r>
          </a:p>
          <a:p>
            <a:r>
              <a:rPr lang="en-US" dirty="0" smtClean="0"/>
              <a:t>Many other structures…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pSp>
        <p:nvGrpSpPr>
          <p:cNvPr id="21" name="Group 20"/>
          <p:cNvGrpSpPr/>
          <p:nvPr/>
        </p:nvGrpSpPr>
        <p:grpSpPr>
          <a:xfrm>
            <a:off x="5017519" y="2049990"/>
            <a:ext cx="3352800" cy="3352800"/>
            <a:chOff x="3886200" y="3285067"/>
            <a:chExt cx="3352800" cy="3352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3886200" y="3285067"/>
              <a:ext cx="3352800" cy="3352800"/>
            </a:xfrm>
            <a:prstGeom prst="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rPr>
                <a:t>CPU</a:t>
              </a: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4106333" y="4267200"/>
              <a:ext cx="914400" cy="1524000"/>
            </a:xfrm>
            <a:prstGeom prst="rect">
              <a:avLst/>
            </a:prstGeom>
            <a:noFill/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rPr>
                <a:t>Register File</a:t>
              </a:r>
            </a:p>
          </p:txBody>
        </p:sp>
        <p:grpSp>
          <p:nvGrpSpPr>
            <p:cNvPr id="8" name="Group 25"/>
            <p:cNvGrpSpPr>
              <a:grpSpLocks/>
            </p:cNvGrpSpPr>
            <p:nvPr/>
          </p:nvGrpSpPr>
          <p:grpSpPr bwMode="auto">
            <a:xfrm>
              <a:off x="5190771" y="4724400"/>
              <a:ext cx="1743429" cy="635000"/>
              <a:chOff x="4398" y="1808"/>
              <a:chExt cx="464" cy="169"/>
            </a:xfrm>
          </p:grpSpPr>
          <p:sp>
            <p:nvSpPr>
              <p:cNvPr id="9" name="Freeform 26"/>
              <p:cNvSpPr>
                <a:spLocks/>
              </p:cNvSpPr>
              <p:nvPr/>
            </p:nvSpPr>
            <p:spPr bwMode="auto">
              <a:xfrm>
                <a:off x="4407" y="1817"/>
                <a:ext cx="455" cy="160"/>
              </a:xfrm>
              <a:custGeom>
                <a:avLst/>
                <a:gdLst/>
                <a:ahLst/>
                <a:cxnLst>
                  <a:cxn ang="0">
                    <a:pos x="0" y="321"/>
                  </a:cxn>
                  <a:cxn ang="0">
                    <a:pos x="228" y="0"/>
                  </a:cxn>
                  <a:cxn ang="0">
                    <a:pos x="683" y="0"/>
                  </a:cxn>
                  <a:cxn ang="0">
                    <a:pos x="910" y="321"/>
                  </a:cxn>
                  <a:cxn ang="0">
                    <a:pos x="0" y="321"/>
                  </a:cxn>
                </a:cxnLst>
                <a:rect l="0" t="0" r="r" b="b"/>
                <a:pathLst>
                  <a:path w="910" h="321">
                    <a:moveTo>
                      <a:pt x="0" y="321"/>
                    </a:moveTo>
                    <a:lnTo>
                      <a:pt x="228" y="0"/>
                    </a:lnTo>
                    <a:lnTo>
                      <a:pt x="683" y="0"/>
                    </a:lnTo>
                    <a:lnTo>
                      <a:pt x="910" y="321"/>
                    </a:lnTo>
                    <a:lnTo>
                      <a:pt x="0" y="32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27"/>
              <p:cNvSpPr>
                <a:spLocks/>
              </p:cNvSpPr>
              <p:nvPr/>
            </p:nvSpPr>
            <p:spPr bwMode="auto">
              <a:xfrm>
                <a:off x="4398" y="1808"/>
                <a:ext cx="455" cy="160"/>
              </a:xfrm>
              <a:custGeom>
                <a:avLst/>
                <a:gdLst/>
                <a:ahLst/>
                <a:cxnLst>
                  <a:cxn ang="0">
                    <a:pos x="0" y="321"/>
                  </a:cxn>
                  <a:cxn ang="0">
                    <a:pos x="227" y="0"/>
                  </a:cxn>
                  <a:cxn ang="0">
                    <a:pos x="682" y="0"/>
                  </a:cxn>
                  <a:cxn ang="0">
                    <a:pos x="909" y="321"/>
                  </a:cxn>
                  <a:cxn ang="0">
                    <a:pos x="0" y="321"/>
                  </a:cxn>
                </a:cxnLst>
                <a:rect l="0" t="0" r="r" b="b"/>
                <a:pathLst>
                  <a:path w="909" h="321">
                    <a:moveTo>
                      <a:pt x="0" y="321"/>
                    </a:moveTo>
                    <a:lnTo>
                      <a:pt x="227" y="0"/>
                    </a:lnTo>
                    <a:lnTo>
                      <a:pt x="682" y="0"/>
                    </a:lnTo>
                    <a:lnTo>
                      <a:pt x="909" y="321"/>
                    </a:lnTo>
                    <a:lnTo>
                      <a:pt x="0" y="321"/>
                    </a:lnTo>
                    <a:close/>
                  </a:path>
                </a:pathLst>
              </a:custGeom>
              <a:solidFill>
                <a:srgbClr val="CCFFFF"/>
              </a:solidFill>
              <a:ln w="476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dirty="0" smtClean="0"/>
                  <a:t>ALU</a:t>
                </a:r>
                <a:endParaRPr lang="en-US" dirty="0"/>
              </a:p>
            </p:txBody>
          </p:sp>
        </p:grpSp>
        <p:sp>
          <p:nvSpPr>
            <p:cNvPr id="15" name="Rectangle 124"/>
            <p:cNvSpPr>
              <a:spLocks noChangeArrowheads="1"/>
            </p:cNvSpPr>
            <p:nvPr/>
          </p:nvSpPr>
          <p:spPr bwMode="auto">
            <a:xfrm>
              <a:off x="5043713" y="5629275"/>
              <a:ext cx="1063625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25"/>
            <p:cNvSpPr>
              <a:spLocks noChangeArrowheads="1"/>
            </p:cNvSpPr>
            <p:nvPr/>
          </p:nvSpPr>
          <p:spPr bwMode="auto">
            <a:xfrm>
              <a:off x="6021613" y="5543550"/>
              <a:ext cx="85725" cy="1714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26"/>
            <p:cNvSpPr>
              <a:spLocks/>
            </p:cNvSpPr>
            <p:nvPr/>
          </p:nvSpPr>
          <p:spPr bwMode="auto">
            <a:xfrm>
              <a:off x="5935888" y="5373687"/>
              <a:ext cx="255588" cy="169863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161" y="0"/>
                </a:cxn>
                <a:cxn ang="0">
                  <a:pos x="321" y="214"/>
                </a:cxn>
                <a:cxn ang="0">
                  <a:pos x="0" y="214"/>
                </a:cxn>
              </a:cxnLst>
              <a:rect l="0" t="0" r="r" b="b"/>
              <a:pathLst>
                <a:path w="321" h="214">
                  <a:moveTo>
                    <a:pt x="0" y="214"/>
                  </a:moveTo>
                  <a:lnTo>
                    <a:pt x="161" y="0"/>
                  </a:lnTo>
                  <a:lnTo>
                    <a:pt x="321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33"/>
            <p:cNvSpPr>
              <a:spLocks noChangeArrowheads="1"/>
            </p:cNvSpPr>
            <p:nvPr/>
          </p:nvSpPr>
          <p:spPr bwMode="auto">
            <a:xfrm>
              <a:off x="6021613" y="4427537"/>
              <a:ext cx="85725" cy="2984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34"/>
            <p:cNvSpPr>
              <a:spLocks noChangeArrowheads="1"/>
            </p:cNvSpPr>
            <p:nvPr/>
          </p:nvSpPr>
          <p:spPr bwMode="auto">
            <a:xfrm>
              <a:off x="5172301" y="4427537"/>
              <a:ext cx="935037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5"/>
            <p:cNvSpPr>
              <a:spLocks/>
            </p:cNvSpPr>
            <p:nvPr/>
          </p:nvSpPr>
          <p:spPr bwMode="auto">
            <a:xfrm>
              <a:off x="5043713" y="4343400"/>
              <a:ext cx="169863" cy="254000"/>
            </a:xfrm>
            <a:custGeom>
              <a:avLst/>
              <a:gdLst/>
              <a:ahLst/>
              <a:cxnLst>
                <a:cxn ang="0">
                  <a:pos x="214" y="321"/>
                </a:cxn>
                <a:cxn ang="0">
                  <a:pos x="0" y="160"/>
                </a:cxn>
                <a:cxn ang="0">
                  <a:pos x="214" y="0"/>
                </a:cxn>
                <a:cxn ang="0">
                  <a:pos x="214" y="321"/>
                </a:cxn>
              </a:cxnLst>
              <a:rect l="0" t="0" r="r" b="b"/>
              <a:pathLst>
                <a:path w="214" h="321">
                  <a:moveTo>
                    <a:pt x="214" y="321"/>
                  </a:moveTo>
                  <a:lnTo>
                    <a:pt x="0" y="160"/>
                  </a:lnTo>
                  <a:lnTo>
                    <a:pt x="214" y="0"/>
                  </a:lnTo>
                  <a:lnTo>
                    <a:pt x="214" y="321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" name="Rectangle 33"/>
          <p:cNvSpPr/>
          <p:nvPr/>
        </p:nvSpPr>
        <p:spPr bwMode="auto">
          <a:xfrm>
            <a:off x="5030444" y="5715000"/>
            <a:ext cx="3352800" cy="830790"/>
          </a:xfrm>
          <a:prstGeom prst="rect">
            <a:avLst/>
          </a:prstGeom>
          <a:noFill/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rPr>
              <a:t>Memory</a:t>
            </a:r>
          </a:p>
        </p:txBody>
      </p:sp>
      <p:sp>
        <p:nvSpPr>
          <p:cNvPr id="35" name="Rectangle 125"/>
          <p:cNvSpPr>
            <a:spLocks noChangeArrowheads="1"/>
          </p:cNvSpPr>
          <p:nvPr/>
        </p:nvSpPr>
        <p:spPr bwMode="auto">
          <a:xfrm>
            <a:off x="5642995" y="4727042"/>
            <a:ext cx="85725" cy="812006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" name="Freeform 126"/>
          <p:cNvSpPr>
            <a:spLocks/>
          </p:cNvSpPr>
          <p:nvPr/>
        </p:nvSpPr>
        <p:spPr bwMode="auto">
          <a:xfrm>
            <a:off x="5557270" y="4557179"/>
            <a:ext cx="255588" cy="169863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Freeform 126"/>
          <p:cNvSpPr>
            <a:spLocks/>
          </p:cNvSpPr>
          <p:nvPr/>
        </p:nvSpPr>
        <p:spPr bwMode="auto">
          <a:xfrm rot="10800000">
            <a:off x="5557270" y="5539048"/>
            <a:ext cx="255588" cy="169863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44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Binary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Multiply </a:t>
            </a:r>
            <a:r>
              <a:rPr lang="en-US" u="sng" dirty="0" smtClean="0"/>
              <a:t>positive</a:t>
            </a:r>
            <a:r>
              <a:rPr lang="en-US" dirty="0" smtClean="0"/>
              <a:t> integers using the same place-value algorithm you learned in grade school</a:t>
            </a:r>
            <a:endParaRPr lang="en-US" dirty="0"/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1143000" y="2618680"/>
            <a:ext cx="7473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123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1143000" y="3018730"/>
            <a:ext cx="7473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234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1143000" y="3492380"/>
            <a:ext cx="57419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492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825284" y="3009780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814040" y="3418840"/>
            <a:ext cx="123211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1015844" y="3844835"/>
            <a:ext cx="70403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369</a:t>
            </a: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0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716280" y="4197290"/>
            <a:ext cx="101983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+ 246</a:t>
            </a: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00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814040" y="4715450"/>
            <a:ext cx="123211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914400" y="4857690"/>
            <a:ext cx="100700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28782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grpSp>
        <p:nvGrpSpPr>
          <p:cNvPr id="14" name="Group 15"/>
          <p:cNvGrpSpPr>
            <a:grpSpLocks/>
          </p:cNvGrpSpPr>
          <p:nvPr/>
        </p:nvGrpSpPr>
        <p:grpSpPr bwMode="auto">
          <a:xfrm>
            <a:off x="4879953" y="2526026"/>
            <a:ext cx="3221038" cy="400050"/>
            <a:chOff x="2832" y="2448"/>
            <a:chExt cx="2029" cy="252"/>
          </a:xfrm>
        </p:grpSpPr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2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1" name="Rectangle 24"/>
            <p:cNvSpPr>
              <a:spLocks noChangeArrowheads="1"/>
            </p:cNvSpPr>
            <p:nvPr/>
          </p:nvSpPr>
          <p:spPr bwMode="auto">
            <a:xfrm>
              <a:off x="4390" y="2448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123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32" name="Group 15"/>
          <p:cNvGrpSpPr>
            <a:grpSpLocks/>
          </p:cNvGrpSpPr>
          <p:nvPr/>
        </p:nvGrpSpPr>
        <p:grpSpPr bwMode="auto">
          <a:xfrm>
            <a:off x="4879952" y="2983230"/>
            <a:ext cx="3186113" cy="400050"/>
            <a:chOff x="2832" y="2451"/>
            <a:chExt cx="2007" cy="252"/>
          </a:xfrm>
        </p:grpSpPr>
        <p:sp>
          <p:nvSpPr>
            <p:cNvPr id="3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1" name="Rectangle 24"/>
            <p:cNvSpPr>
              <a:spLocks noChangeArrowheads="1"/>
            </p:cNvSpPr>
            <p:nvPr/>
          </p:nvSpPr>
          <p:spPr bwMode="auto">
            <a:xfrm>
              <a:off x="4368" y="2451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234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42" name="Rectangle 24"/>
          <p:cNvSpPr>
            <a:spLocks noChangeArrowheads="1"/>
          </p:cNvSpPr>
          <p:nvPr/>
        </p:nvSpPr>
        <p:spPr bwMode="auto">
          <a:xfrm>
            <a:off x="4503738" y="3009780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X</a:t>
            </a:r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4492494" y="3418840"/>
            <a:ext cx="3608497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4" name="Group 15"/>
          <p:cNvGrpSpPr>
            <a:grpSpLocks/>
          </p:cNvGrpSpPr>
          <p:nvPr/>
        </p:nvGrpSpPr>
        <p:grpSpPr bwMode="auto">
          <a:xfrm>
            <a:off x="4879954" y="3542571"/>
            <a:ext cx="1836738" cy="304800"/>
            <a:chOff x="2832" y="2496"/>
            <a:chExt cx="1157" cy="192"/>
          </a:xfrm>
        </p:grpSpPr>
        <p:sp>
          <p:nvSpPr>
            <p:cNvPr id="4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46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7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49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0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1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2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54" name="Group 15"/>
          <p:cNvGrpSpPr>
            <a:grpSpLocks/>
          </p:cNvGrpSpPr>
          <p:nvPr/>
        </p:nvGrpSpPr>
        <p:grpSpPr bwMode="auto">
          <a:xfrm>
            <a:off x="4648200" y="3820160"/>
            <a:ext cx="1836738" cy="304800"/>
            <a:chOff x="2832" y="2496"/>
            <a:chExt cx="1157" cy="192"/>
          </a:xfrm>
        </p:grpSpPr>
        <p:sp>
          <p:nvSpPr>
            <p:cNvPr id="5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56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57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9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60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1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62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40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Binary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Multiply </a:t>
            </a:r>
            <a:r>
              <a:rPr lang="en-US" u="sng" dirty="0" smtClean="0"/>
              <a:t>positive</a:t>
            </a:r>
            <a:r>
              <a:rPr lang="en-US" dirty="0" smtClean="0"/>
              <a:t> integers using the same place-value algorithm you learned in grade school</a:t>
            </a:r>
            <a:endParaRPr lang="en-US" dirty="0"/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1143000" y="2618680"/>
            <a:ext cx="7473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123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1143000" y="3018730"/>
            <a:ext cx="7473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234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1143000" y="3492380"/>
            <a:ext cx="57419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492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825284" y="3009780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814040" y="3418840"/>
            <a:ext cx="123211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1015844" y="3844835"/>
            <a:ext cx="70403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369</a:t>
            </a: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0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716280" y="4197290"/>
            <a:ext cx="101983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+ 246</a:t>
            </a: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00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814040" y="4715450"/>
            <a:ext cx="123211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914400" y="4857690"/>
            <a:ext cx="100700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28782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grpSp>
        <p:nvGrpSpPr>
          <p:cNvPr id="14" name="Group 15"/>
          <p:cNvGrpSpPr>
            <a:grpSpLocks/>
          </p:cNvGrpSpPr>
          <p:nvPr/>
        </p:nvGrpSpPr>
        <p:grpSpPr bwMode="auto">
          <a:xfrm>
            <a:off x="4879953" y="2526026"/>
            <a:ext cx="3221038" cy="400050"/>
            <a:chOff x="2832" y="2448"/>
            <a:chExt cx="2029" cy="252"/>
          </a:xfrm>
        </p:grpSpPr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2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1" name="Rectangle 24"/>
            <p:cNvSpPr>
              <a:spLocks noChangeArrowheads="1"/>
            </p:cNvSpPr>
            <p:nvPr/>
          </p:nvSpPr>
          <p:spPr bwMode="auto">
            <a:xfrm>
              <a:off x="4390" y="2448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123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32" name="Group 15"/>
          <p:cNvGrpSpPr>
            <a:grpSpLocks/>
          </p:cNvGrpSpPr>
          <p:nvPr/>
        </p:nvGrpSpPr>
        <p:grpSpPr bwMode="auto">
          <a:xfrm>
            <a:off x="4879952" y="2983230"/>
            <a:ext cx="3186113" cy="400050"/>
            <a:chOff x="2832" y="2451"/>
            <a:chExt cx="2007" cy="252"/>
          </a:xfrm>
        </p:grpSpPr>
        <p:sp>
          <p:nvSpPr>
            <p:cNvPr id="3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1" name="Rectangle 24"/>
            <p:cNvSpPr>
              <a:spLocks noChangeArrowheads="1"/>
            </p:cNvSpPr>
            <p:nvPr/>
          </p:nvSpPr>
          <p:spPr bwMode="auto">
            <a:xfrm>
              <a:off x="4368" y="2451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234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42" name="Rectangle 24"/>
          <p:cNvSpPr>
            <a:spLocks noChangeArrowheads="1"/>
          </p:cNvSpPr>
          <p:nvPr/>
        </p:nvSpPr>
        <p:spPr bwMode="auto">
          <a:xfrm>
            <a:off x="4503738" y="3009780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X</a:t>
            </a:r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4492494" y="3418840"/>
            <a:ext cx="3608497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4" name="Group 15"/>
          <p:cNvGrpSpPr>
            <a:grpSpLocks/>
          </p:cNvGrpSpPr>
          <p:nvPr/>
        </p:nvGrpSpPr>
        <p:grpSpPr bwMode="auto">
          <a:xfrm>
            <a:off x="4879954" y="3542571"/>
            <a:ext cx="1836738" cy="304800"/>
            <a:chOff x="2832" y="2496"/>
            <a:chExt cx="1157" cy="192"/>
          </a:xfrm>
        </p:grpSpPr>
        <p:sp>
          <p:nvSpPr>
            <p:cNvPr id="4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46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7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49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0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1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2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54" name="Group 15"/>
          <p:cNvGrpSpPr>
            <a:grpSpLocks/>
          </p:cNvGrpSpPr>
          <p:nvPr/>
        </p:nvGrpSpPr>
        <p:grpSpPr bwMode="auto">
          <a:xfrm>
            <a:off x="4648200" y="3820160"/>
            <a:ext cx="1836738" cy="304800"/>
            <a:chOff x="2832" y="2496"/>
            <a:chExt cx="1157" cy="192"/>
          </a:xfrm>
        </p:grpSpPr>
        <p:sp>
          <p:nvSpPr>
            <p:cNvPr id="5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56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57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9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60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1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62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72" name="Group 15"/>
          <p:cNvGrpSpPr>
            <a:grpSpLocks/>
          </p:cNvGrpSpPr>
          <p:nvPr/>
        </p:nvGrpSpPr>
        <p:grpSpPr bwMode="auto">
          <a:xfrm>
            <a:off x="4419600" y="4114800"/>
            <a:ext cx="1836738" cy="304800"/>
            <a:chOff x="2832" y="2496"/>
            <a:chExt cx="1157" cy="192"/>
          </a:xfrm>
        </p:grpSpPr>
        <p:sp>
          <p:nvSpPr>
            <p:cNvPr id="7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7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7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8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80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4402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Binary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Multiply </a:t>
            </a:r>
            <a:r>
              <a:rPr lang="en-US" u="sng" dirty="0" smtClean="0"/>
              <a:t>positive</a:t>
            </a:r>
            <a:r>
              <a:rPr lang="en-US" dirty="0" smtClean="0"/>
              <a:t> integers using the same place-value algorithm you learned in grade school</a:t>
            </a:r>
            <a:endParaRPr lang="en-US" dirty="0"/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1143000" y="2618680"/>
            <a:ext cx="7473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123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1143000" y="3018730"/>
            <a:ext cx="7473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234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1143000" y="3492380"/>
            <a:ext cx="57419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492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825284" y="3009780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814040" y="3418840"/>
            <a:ext cx="123211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1015844" y="3844835"/>
            <a:ext cx="70403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369</a:t>
            </a: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0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716280" y="4197290"/>
            <a:ext cx="101983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+ 246</a:t>
            </a: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00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814040" y="4715450"/>
            <a:ext cx="123211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914400" y="4857690"/>
            <a:ext cx="100700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28782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grpSp>
        <p:nvGrpSpPr>
          <p:cNvPr id="14" name="Group 15"/>
          <p:cNvGrpSpPr>
            <a:grpSpLocks/>
          </p:cNvGrpSpPr>
          <p:nvPr/>
        </p:nvGrpSpPr>
        <p:grpSpPr bwMode="auto">
          <a:xfrm>
            <a:off x="4879953" y="2526026"/>
            <a:ext cx="3221038" cy="400050"/>
            <a:chOff x="2832" y="2448"/>
            <a:chExt cx="2029" cy="252"/>
          </a:xfrm>
        </p:grpSpPr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2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1" name="Rectangle 24"/>
            <p:cNvSpPr>
              <a:spLocks noChangeArrowheads="1"/>
            </p:cNvSpPr>
            <p:nvPr/>
          </p:nvSpPr>
          <p:spPr bwMode="auto">
            <a:xfrm>
              <a:off x="4390" y="2448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123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32" name="Group 15"/>
          <p:cNvGrpSpPr>
            <a:grpSpLocks/>
          </p:cNvGrpSpPr>
          <p:nvPr/>
        </p:nvGrpSpPr>
        <p:grpSpPr bwMode="auto">
          <a:xfrm>
            <a:off x="4879952" y="2983230"/>
            <a:ext cx="3186113" cy="400050"/>
            <a:chOff x="2832" y="2451"/>
            <a:chExt cx="2007" cy="252"/>
          </a:xfrm>
        </p:grpSpPr>
        <p:sp>
          <p:nvSpPr>
            <p:cNvPr id="3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1" name="Rectangle 24"/>
            <p:cNvSpPr>
              <a:spLocks noChangeArrowheads="1"/>
            </p:cNvSpPr>
            <p:nvPr/>
          </p:nvSpPr>
          <p:spPr bwMode="auto">
            <a:xfrm>
              <a:off x="4368" y="2451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234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42" name="Rectangle 24"/>
          <p:cNvSpPr>
            <a:spLocks noChangeArrowheads="1"/>
          </p:cNvSpPr>
          <p:nvPr/>
        </p:nvSpPr>
        <p:spPr bwMode="auto">
          <a:xfrm>
            <a:off x="4503738" y="3009780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X</a:t>
            </a:r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4492494" y="3418840"/>
            <a:ext cx="3608497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4" name="Group 15"/>
          <p:cNvGrpSpPr>
            <a:grpSpLocks/>
          </p:cNvGrpSpPr>
          <p:nvPr/>
        </p:nvGrpSpPr>
        <p:grpSpPr bwMode="auto">
          <a:xfrm>
            <a:off x="4879954" y="3542571"/>
            <a:ext cx="1836738" cy="304800"/>
            <a:chOff x="2832" y="2496"/>
            <a:chExt cx="1157" cy="192"/>
          </a:xfrm>
        </p:grpSpPr>
        <p:sp>
          <p:nvSpPr>
            <p:cNvPr id="4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46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7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49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0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1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2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54" name="Group 15"/>
          <p:cNvGrpSpPr>
            <a:grpSpLocks/>
          </p:cNvGrpSpPr>
          <p:nvPr/>
        </p:nvGrpSpPr>
        <p:grpSpPr bwMode="auto">
          <a:xfrm>
            <a:off x="4648200" y="3820160"/>
            <a:ext cx="1836738" cy="304800"/>
            <a:chOff x="2832" y="2496"/>
            <a:chExt cx="1157" cy="192"/>
          </a:xfrm>
        </p:grpSpPr>
        <p:sp>
          <p:nvSpPr>
            <p:cNvPr id="5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56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57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9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60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1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62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63" name="Group 15"/>
          <p:cNvGrpSpPr>
            <a:grpSpLocks/>
          </p:cNvGrpSpPr>
          <p:nvPr/>
        </p:nvGrpSpPr>
        <p:grpSpPr bwMode="auto">
          <a:xfrm>
            <a:off x="4201160" y="4409440"/>
            <a:ext cx="1836738" cy="304800"/>
            <a:chOff x="2832" y="2496"/>
            <a:chExt cx="1157" cy="192"/>
          </a:xfrm>
        </p:grpSpPr>
        <p:sp>
          <p:nvSpPr>
            <p:cNvPr id="64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65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66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67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8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69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0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1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72" name="Group 15"/>
          <p:cNvGrpSpPr>
            <a:grpSpLocks/>
          </p:cNvGrpSpPr>
          <p:nvPr/>
        </p:nvGrpSpPr>
        <p:grpSpPr bwMode="auto">
          <a:xfrm>
            <a:off x="4419600" y="4114800"/>
            <a:ext cx="1836738" cy="304800"/>
            <a:chOff x="2832" y="2496"/>
            <a:chExt cx="1157" cy="192"/>
          </a:xfrm>
        </p:grpSpPr>
        <p:sp>
          <p:nvSpPr>
            <p:cNvPr id="7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7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7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8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80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029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Binary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Multiply </a:t>
            </a:r>
            <a:r>
              <a:rPr lang="en-US" u="sng" dirty="0" smtClean="0"/>
              <a:t>positive</a:t>
            </a:r>
            <a:r>
              <a:rPr lang="en-US" dirty="0" smtClean="0"/>
              <a:t> integers using the same place-value algorithm you learned in grade school</a:t>
            </a:r>
            <a:endParaRPr lang="en-US" dirty="0"/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1143000" y="2618680"/>
            <a:ext cx="7473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123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1143000" y="3018730"/>
            <a:ext cx="7473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234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1143000" y="3492380"/>
            <a:ext cx="57419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492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825284" y="3009780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814040" y="3418840"/>
            <a:ext cx="123211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1015844" y="3844835"/>
            <a:ext cx="70403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369</a:t>
            </a: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0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716280" y="4197290"/>
            <a:ext cx="101983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+ 246</a:t>
            </a: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00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814040" y="4715450"/>
            <a:ext cx="123211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914400" y="4857690"/>
            <a:ext cx="100700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28782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grpSp>
        <p:nvGrpSpPr>
          <p:cNvPr id="14" name="Group 15"/>
          <p:cNvGrpSpPr>
            <a:grpSpLocks/>
          </p:cNvGrpSpPr>
          <p:nvPr/>
        </p:nvGrpSpPr>
        <p:grpSpPr bwMode="auto">
          <a:xfrm>
            <a:off x="4879953" y="2526026"/>
            <a:ext cx="3221038" cy="400050"/>
            <a:chOff x="2832" y="2448"/>
            <a:chExt cx="2029" cy="252"/>
          </a:xfrm>
        </p:grpSpPr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2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1" name="Rectangle 24"/>
            <p:cNvSpPr>
              <a:spLocks noChangeArrowheads="1"/>
            </p:cNvSpPr>
            <p:nvPr/>
          </p:nvSpPr>
          <p:spPr bwMode="auto">
            <a:xfrm>
              <a:off x="4390" y="2448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123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32" name="Group 15"/>
          <p:cNvGrpSpPr>
            <a:grpSpLocks/>
          </p:cNvGrpSpPr>
          <p:nvPr/>
        </p:nvGrpSpPr>
        <p:grpSpPr bwMode="auto">
          <a:xfrm>
            <a:off x="4879952" y="2983230"/>
            <a:ext cx="3186113" cy="400050"/>
            <a:chOff x="2832" y="2451"/>
            <a:chExt cx="2007" cy="252"/>
          </a:xfrm>
        </p:grpSpPr>
        <p:sp>
          <p:nvSpPr>
            <p:cNvPr id="3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3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8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0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1" name="Rectangle 24"/>
            <p:cNvSpPr>
              <a:spLocks noChangeArrowheads="1"/>
            </p:cNvSpPr>
            <p:nvPr/>
          </p:nvSpPr>
          <p:spPr bwMode="auto">
            <a:xfrm>
              <a:off x="4368" y="2451"/>
              <a:ext cx="47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234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42" name="Rectangle 24"/>
          <p:cNvSpPr>
            <a:spLocks noChangeArrowheads="1"/>
          </p:cNvSpPr>
          <p:nvPr/>
        </p:nvSpPr>
        <p:spPr bwMode="auto">
          <a:xfrm>
            <a:off x="4503738" y="3009780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X</a:t>
            </a:r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4492494" y="3418840"/>
            <a:ext cx="3608497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4" name="Group 15"/>
          <p:cNvGrpSpPr>
            <a:grpSpLocks/>
          </p:cNvGrpSpPr>
          <p:nvPr/>
        </p:nvGrpSpPr>
        <p:grpSpPr bwMode="auto">
          <a:xfrm>
            <a:off x="4879954" y="3542571"/>
            <a:ext cx="1836738" cy="304800"/>
            <a:chOff x="2832" y="2496"/>
            <a:chExt cx="1157" cy="192"/>
          </a:xfrm>
        </p:grpSpPr>
        <p:sp>
          <p:nvSpPr>
            <p:cNvPr id="4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46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7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49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0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1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2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54" name="Group 15"/>
          <p:cNvGrpSpPr>
            <a:grpSpLocks/>
          </p:cNvGrpSpPr>
          <p:nvPr/>
        </p:nvGrpSpPr>
        <p:grpSpPr bwMode="auto">
          <a:xfrm>
            <a:off x="4648200" y="3820160"/>
            <a:ext cx="1836738" cy="304800"/>
            <a:chOff x="2832" y="2496"/>
            <a:chExt cx="1157" cy="192"/>
          </a:xfrm>
        </p:grpSpPr>
        <p:sp>
          <p:nvSpPr>
            <p:cNvPr id="55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56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7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9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60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61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62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63" name="Group 15"/>
          <p:cNvGrpSpPr>
            <a:grpSpLocks/>
          </p:cNvGrpSpPr>
          <p:nvPr/>
        </p:nvGrpSpPr>
        <p:grpSpPr bwMode="auto">
          <a:xfrm>
            <a:off x="4201160" y="4409440"/>
            <a:ext cx="1836738" cy="304800"/>
            <a:chOff x="2832" y="2496"/>
            <a:chExt cx="1157" cy="192"/>
          </a:xfrm>
        </p:grpSpPr>
        <p:sp>
          <p:nvSpPr>
            <p:cNvPr id="64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65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66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67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8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69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0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1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72" name="Group 15"/>
          <p:cNvGrpSpPr>
            <a:grpSpLocks/>
          </p:cNvGrpSpPr>
          <p:nvPr/>
        </p:nvGrpSpPr>
        <p:grpSpPr bwMode="auto">
          <a:xfrm>
            <a:off x="4419600" y="4114800"/>
            <a:ext cx="1836738" cy="304800"/>
            <a:chOff x="2832" y="2496"/>
            <a:chExt cx="1157" cy="192"/>
          </a:xfrm>
        </p:grpSpPr>
        <p:sp>
          <p:nvSpPr>
            <p:cNvPr id="73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74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5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77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8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9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80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81" name="Group 15"/>
          <p:cNvGrpSpPr>
            <a:grpSpLocks/>
          </p:cNvGrpSpPr>
          <p:nvPr/>
        </p:nvGrpSpPr>
        <p:grpSpPr bwMode="auto">
          <a:xfrm>
            <a:off x="3967480" y="4683760"/>
            <a:ext cx="1836738" cy="304800"/>
            <a:chOff x="2832" y="2496"/>
            <a:chExt cx="1157" cy="192"/>
          </a:xfrm>
        </p:grpSpPr>
        <p:sp>
          <p:nvSpPr>
            <p:cNvPr id="82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83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84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85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86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87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88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89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90" name="Group 15"/>
          <p:cNvGrpSpPr>
            <a:grpSpLocks/>
          </p:cNvGrpSpPr>
          <p:nvPr/>
        </p:nvGrpSpPr>
        <p:grpSpPr bwMode="auto">
          <a:xfrm>
            <a:off x="3733800" y="4953000"/>
            <a:ext cx="1836738" cy="304800"/>
            <a:chOff x="2832" y="2496"/>
            <a:chExt cx="1157" cy="192"/>
          </a:xfrm>
        </p:grpSpPr>
        <p:sp>
          <p:nvSpPr>
            <p:cNvPr id="91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92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93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94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5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6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97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8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99" name="Group 15"/>
          <p:cNvGrpSpPr>
            <a:grpSpLocks/>
          </p:cNvGrpSpPr>
          <p:nvPr/>
        </p:nvGrpSpPr>
        <p:grpSpPr bwMode="auto">
          <a:xfrm>
            <a:off x="3505200" y="5257800"/>
            <a:ext cx="1836738" cy="304800"/>
            <a:chOff x="2832" y="2496"/>
            <a:chExt cx="1157" cy="192"/>
          </a:xfrm>
        </p:grpSpPr>
        <p:sp>
          <p:nvSpPr>
            <p:cNvPr id="100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01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02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03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04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05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06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07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108" name="Group 15"/>
          <p:cNvGrpSpPr>
            <a:grpSpLocks/>
          </p:cNvGrpSpPr>
          <p:nvPr/>
        </p:nvGrpSpPr>
        <p:grpSpPr bwMode="auto">
          <a:xfrm>
            <a:off x="3268662" y="5562600"/>
            <a:ext cx="1836738" cy="304800"/>
            <a:chOff x="2832" y="2496"/>
            <a:chExt cx="1157" cy="192"/>
          </a:xfrm>
        </p:grpSpPr>
        <p:sp>
          <p:nvSpPr>
            <p:cNvPr id="109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10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11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12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13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14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15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16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</p:grpSp>
      <p:cxnSp>
        <p:nvCxnSpPr>
          <p:cNvPr id="117" name="Straight Connector 116"/>
          <p:cNvCxnSpPr/>
          <p:nvPr/>
        </p:nvCxnSpPr>
        <p:spPr bwMode="auto">
          <a:xfrm>
            <a:off x="3048000" y="5943600"/>
            <a:ext cx="5018065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8" name="Rectangle 24"/>
          <p:cNvSpPr>
            <a:spLocks noChangeArrowheads="1"/>
          </p:cNvSpPr>
          <p:nvPr/>
        </p:nvSpPr>
        <p:spPr bwMode="auto">
          <a:xfrm>
            <a:off x="2950946" y="5514945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+</a:t>
            </a:r>
            <a:endParaRPr lang="en-US" sz="2000" b="0" dirty="0">
              <a:latin typeface="Calibri" pitchFamily="34" charset="0"/>
            </a:endParaRPr>
          </a:p>
        </p:txBody>
      </p:sp>
      <p:grpSp>
        <p:nvGrpSpPr>
          <p:cNvPr id="119" name="Group 15"/>
          <p:cNvGrpSpPr>
            <a:grpSpLocks/>
          </p:cNvGrpSpPr>
          <p:nvPr/>
        </p:nvGrpSpPr>
        <p:grpSpPr bwMode="auto">
          <a:xfrm>
            <a:off x="4872039" y="6000750"/>
            <a:ext cx="3319463" cy="400050"/>
            <a:chOff x="2832" y="2448"/>
            <a:chExt cx="2091" cy="252"/>
          </a:xfrm>
        </p:grpSpPr>
        <p:sp>
          <p:nvSpPr>
            <p:cNvPr id="120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21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1</a:t>
              </a:r>
            </a:p>
          </p:txBody>
        </p:sp>
        <p:sp>
          <p:nvSpPr>
            <p:cNvPr id="122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23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24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25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26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27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28" name="Rectangle 24"/>
            <p:cNvSpPr>
              <a:spLocks noChangeArrowheads="1"/>
            </p:cNvSpPr>
            <p:nvPr/>
          </p:nvSpPr>
          <p:spPr bwMode="auto">
            <a:xfrm>
              <a:off x="4289" y="2448"/>
              <a:ext cx="634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28782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129" name="Group 15"/>
          <p:cNvGrpSpPr>
            <a:grpSpLocks/>
          </p:cNvGrpSpPr>
          <p:nvPr/>
        </p:nvGrpSpPr>
        <p:grpSpPr bwMode="auto">
          <a:xfrm>
            <a:off x="3048000" y="6076950"/>
            <a:ext cx="1828800" cy="304800"/>
            <a:chOff x="2832" y="2496"/>
            <a:chExt cx="1152" cy="192"/>
          </a:xfrm>
        </p:grpSpPr>
        <p:sp>
          <p:nvSpPr>
            <p:cNvPr id="130" name="Rectangle 16"/>
            <p:cNvSpPr>
              <a:spLocks noChangeArrowheads="1"/>
            </p:cNvSpPr>
            <p:nvPr/>
          </p:nvSpPr>
          <p:spPr bwMode="auto">
            <a:xfrm>
              <a:off x="283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131" name="Rectangle 17"/>
            <p:cNvSpPr>
              <a:spLocks noChangeArrowheads="1"/>
            </p:cNvSpPr>
            <p:nvPr/>
          </p:nvSpPr>
          <p:spPr bwMode="auto">
            <a:xfrm>
              <a:off x="297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32" name="Rectangle 18"/>
            <p:cNvSpPr>
              <a:spLocks noChangeArrowheads="1"/>
            </p:cNvSpPr>
            <p:nvPr/>
          </p:nvSpPr>
          <p:spPr bwMode="auto">
            <a:xfrm>
              <a:off x="312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33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34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35" name="Rectangle 21"/>
            <p:cNvSpPr>
              <a:spLocks noChangeArrowheads="1"/>
            </p:cNvSpPr>
            <p:nvPr/>
          </p:nvSpPr>
          <p:spPr bwMode="auto">
            <a:xfrm>
              <a:off x="3840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36" name="Rectangle 22"/>
            <p:cNvSpPr>
              <a:spLocks noChangeArrowheads="1"/>
            </p:cNvSpPr>
            <p:nvPr/>
          </p:nvSpPr>
          <p:spPr bwMode="auto">
            <a:xfrm>
              <a:off x="3264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137" name="Rectangle 23"/>
            <p:cNvSpPr>
              <a:spLocks noChangeArrowheads="1"/>
            </p:cNvSpPr>
            <p:nvPr/>
          </p:nvSpPr>
          <p:spPr bwMode="auto">
            <a:xfrm>
              <a:off x="3408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564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3993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Power-of-2 Multiply with Shift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Consider:</a:t>
            </a:r>
          </a:p>
          <a:p>
            <a:pPr marL="0" indent="0" eaLnBrk="1" hangingPunct="1">
              <a:buNone/>
              <a:tabLst>
                <a:tab pos="2971800" algn="l"/>
              </a:tabLst>
              <a:defRPr/>
            </a:pPr>
            <a:endParaRPr lang="en-US" dirty="0" smtClean="0"/>
          </a:p>
        </p:txBody>
      </p:sp>
      <p:sp>
        <p:nvSpPr>
          <p:cNvPr id="60" name="Rectangle 24"/>
          <p:cNvSpPr>
            <a:spLocks noChangeArrowheads="1"/>
          </p:cNvSpPr>
          <p:nvPr/>
        </p:nvSpPr>
        <p:spPr bwMode="auto">
          <a:xfrm>
            <a:off x="2137144" y="1428690"/>
            <a:ext cx="171072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6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r>
              <a:rPr lang="en-US" sz="2000" b="0" dirty="0" smtClean="0">
                <a:latin typeface="Calibri" pitchFamily="34" charset="0"/>
              </a:rPr>
              <a:t> * 2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r>
              <a:rPr lang="en-US" sz="2000" b="0" dirty="0" smtClean="0">
                <a:latin typeface="Calibri" pitchFamily="34" charset="0"/>
              </a:rPr>
              <a:t> = 12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grpSp>
        <p:nvGrpSpPr>
          <p:cNvPr id="71" name="Group 15"/>
          <p:cNvGrpSpPr>
            <a:grpSpLocks/>
          </p:cNvGrpSpPr>
          <p:nvPr/>
        </p:nvGrpSpPr>
        <p:grpSpPr bwMode="auto">
          <a:xfrm>
            <a:off x="4057922" y="2214185"/>
            <a:ext cx="2038350" cy="400050"/>
            <a:chOff x="3413" y="2448"/>
            <a:chExt cx="1284" cy="252"/>
          </a:xfrm>
        </p:grpSpPr>
        <p:sp>
          <p:nvSpPr>
            <p:cNvPr id="72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3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4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5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6" name="Rectangle 24"/>
            <p:cNvSpPr>
              <a:spLocks noChangeArrowheads="1"/>
            </p:cNvSpPr>
            <p:nvPr/>
          </p:nvSpPr>
          <p:spPr bwMode="auto">
            <a:xfrm>
              <a:off x="4390" y="2448"/>
              <a:ext cx="307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6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77" name="Group 15"/>
          <p:cNvGrpSpPr>
            <a:grpSpLocks/>
          </p:cNvGrpSpPr>
          <p:nvPr/>
        </p:nvGrpSpPr>
        <p:grpSpPr bwMode="auto">
          <a:xfrm>
            <a:off x="4057922" y="2668210"/>
            <a:ext cx="2038350" cy="400050"/>
            <a:chOff x="3413" y="2448"/>
            <a:chExt cx="1284" cy="252"/>
          </a:xfrm>
        </p:grpSpPr>
        <p:sp>
          <p:nvSpPr>
            <p:cNvPr id="7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9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80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81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82" name="Rectangle 24"/>
            <p:cNvSpPr>
              <a:spLocks noChangeArrowheads="1"/>
            </p:cNvSpPr>
            <p:nvPr/>
          </p:nvSpPr>
          <p:spPr bwMode="auto">
            <a:xfrm>
              <a:off x="4390" y="2448"/>
              <a:ext cx="307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>
                  <a:latin typeface="Calibri" pitchFamily="34" charset="0"/>
                </a:rPr>
                <a:t>2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83" name="Rectangle 24"/>
          <p:cNvSpPr>
            <a:spLocks noChangeArrowheads="1"/>
          </p:cNvSpPr>
          <p:nvPr/>
        </p:nvSpPr>
        <p:spPr bwMode="auto">
          <a:xfrm>
            <a:off x="3673771" y="2684660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X</a:t>
            </a:r>
          </a:p>
        </p:txBody>
      </p:sp>
      <p:cxnSp>
        <p:nvCxnSpPr>
          <p:cNvPr id="84" name="Straight Connector 83"/>
          <p:cNvCxnSpPr/>
          <p:nvPr/>
        </p:nvCxnSpPr>
        <p:spPr bwMode="auto">
          <a:xfrm>
            <a:off x="3662527" y="3093720"/>
            <a:ext cx="243374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833366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3993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Power-of-2 Multiply with Shift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Consider:</a:t>
            </a:r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marL="0" indent="0" eaLnBrk="1" hangingPunct="1">
              <a:buNone/>
              <a:tabLst>
                <a:tab pos="2971800" algn="l"/>
              </a:tabLst>
              <a:defRPr/>
            </a:pPr>
            <a:endParaRPr lang="en-US" dirty="0" smtClean="0"/>
          </a:p>
          <a:p>
            <a:pPr marL="0" indent="0" eaLnBrk="1" hangingPunct="1">
              <a:buNone/>
              <a:tabLst>
                <a:tab pos="2971800" algn="l"/>
              </a:tabLst>
              <a:defRPr/>
            </a:pPr>
            <a:endParaRPr lang="en-US" dirty="0" smtClean="0"/>
          </a:p>
        </p:txBody>
      </p:sp>
      <p:sp>
        <p:nvSpPr>
          <p:cNvPr id="60" name="Rectangle 24"/>
          <p:cNvSpPr>
            <a:spLocks noChangeArrowheads="1"/>
          </p:cNvSpPr>
          <p:nvPr/>
        </p:nvSpPr>
        <p:spPr bwMode="auto">
          <a:xfrm>
            <a:off x="2137144" y="1428690"/>
            <a:ext cx="171072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6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r>
              <a:rPr lang="en-US" sz="2000" b="0" dirty="0" smtClean="0">
                <a:latin typeface="Calibri" pitchFamily="34" charset="0"/>
              </a:rPr>
              <a:t> * 2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r>
              <a:rPr lang="en-US" sz="2000" b="0" dirty="0" smtClean="0">
                <a:latin typeface="Calibri" pitchFamily="34" charset="0"/>
              </a:rPr>
              <a:t> = 12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grpSp>
        <p:nvGrpSpPr>
          <p:cNvPr id="71" name="Group 15"/>
          <p:cNvGrpSpPr>
            <a:grpSpLocks/>
          </p:cNvGrpSpPr>
          <p:nvPr/>
        </p:nvGrpSpPr>
        <p:grpSpPr bwMode="auto">
          <a:xfrm>
            <a:off x="4057922" y="2209800"/>
            <a:ext cx="2038350" cy="400050"/>
            <a:chOff x="3413" y="2448"/>
            <a:chExt cx="1284" cy="252"/>
          </a:xfrm>
        </p:grpSpPr>
        <p:sp>
          <p:nvSpPr>
            <p:cNvPr id="72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3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4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5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6" name="Rectangle 24"/>
            <p:cNvSpPr>
              <a:spLocks noChangeArrowheads="1"/>
            </p:cNvSpPr>
            <p:nvPr/>
          </p:nvSpPr>
          <p:spPr bwMode="auto">
            <a:xfrm>
              <a:off x="4390" y="2448"/>
              <a:ext cx="307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6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77" name="Group 15"/>
          <p:cNvGrpSpPr>
            <a:grpSpLocks/>
          </p:cNvGrpSpPr>
          <p:nvPr/>
        </p:nvGrpSpPr>
        <p:grpSpPr bwMode="auto">
          <a:xfrm>
            <a:off x="4057922" y="2663825"/>
            <a:ext cx="2038350" cy="400050"/>
            <a:chOff x="3413" y="2448"/>
            <a:chExt cx="1284" cy="252"/>
          </a:xfrm>
        </p:grpSpPr>
        <p:sp>
          <p:nvSpPr>
            <p:cNvPr id="7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9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80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81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82" name="Rectangle 24"/>
            <p:cNvSpPr>
              <a:spLocks noChangeArrowheads="1"/>
            </p:cNvSpPr>
            <p:nvPr/>
          </p:nvSpPr>
          <p:spPr bwMode="auto">
            <a:xfrm>
              <a:off x="4390" y="2448"/>
              <a:ext cx="307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>
                  <a:latin typeface="Calibri" pitchFamily="34" charset="0"/>
                </a:rPr>
                <a:t>2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83" name="Rectangle 24"/>
          <p:cNvSpPr>
            <a:spLocks noChangeArrowheads="1"/>
          </p:cNvSpPr>
          <p:nvPr/>
        </p:nvSpPr>
        <p:spPr bwMode="auto">
          <a:xfrm>
            <a:off x="3673771" y="2690435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X</a:t>
            </a:r>
          </a:p>
        </p:txBody>
      </p:sp>
      <p:cxnSp>
        <p:nvCxnSpPr>
          <p:cNvPr id="84" name="Straight Connector 83"/>
          <p:cNvCxnSpPr/>
          <p:nvPr/>
        </p:nvCxnSpPr>
        <p:spPr bwMode="auto">
          <a:xfrm>
            <a:off x="3662527" y="3099495"/>
            <a:ext cx="243374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9" name="Group 15"/>
          <p:cNvGrpSpPr>
            <a:grpSpLocks/>
          </p:cNvGrpSpPr>
          <p:nvPr/>
        </p:nvGrpSpPr>
        <p:grpSpPr bwMode="auto">
          <a:xfrm>
            <a:off x="4058466" y="3171731"/>
            <a:ext cx="914400" cy="304800"/>
            <a:chOff x="3413" y="2496"/>
            <a:chExt cx="576" cy="192"/>
          </a:xfrm>
        </p:grpSpPr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28" name="Group 15"/>
          <p:cNvGrpSpPr>
            <a:grpSpLocks/>
          </p:cNvGrpSpPr>
          <p:nvPr/>
        </p:nvGrpSpPr>
        <p:grpSpPr bwMode="auto">
          <a:xfrm>
            <a:off x="3591560" y="3728720"/>
            <a:ext cx="914400" cy="304800"/>
            <a:chOff x="3413" y="2496"/>
            <a:chExt cx="576" cy="192"/>
          </a:xfrm>
        </p:grpSpPr>
        <p:sp>
          <p:nvSpPr>
            <p:cNvPr id="29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1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2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33" name="Group 15"/>
          <p:cNvGrpSpPr>
            <a:grpSpLocks/>
          </p:cNvGrpSpPr>
          <p:nvPr/>
        </p:nvGrpSpPr>
        <p:grpSpPr bwMode="auto">
          <a:xfrm>
            <a:off x="3820160" y="3440971"/>
            <a:ext cx="914400" cy="304800"/>
            <a:chOff x="3413" y="2496"/>
            <a:chExt cx="576" cy="192"/>
          </a:xfrm>
        </p:grpSpPr>
        <p:sp>
          <p:nvSpPr>
            <p:cNvPr id="34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5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6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7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38" name="Group 15"/>
          <p:cNvGrpSpPr>
            <a:grpSpLocks/>
          </p:cNvGrpSpPr>
          <p:nvPr/>
        </p:nvGrpSpPr>
        <p:grpSpPr bwMode="auto">
          <a:xfrm>
            <a:off x="3352800" y="4018280"/>
            <a:ext cx="914400" cy="304800"/>
            <a:chOff x="3413" y="2496"/>
            <a:chExt cx="576" cy="192"/>
          </a:xfrm>
        </p:grpSpPr>
        <p:sp>
          <p:nvSpPr>
            <p:cNvPr id="39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40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1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2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  <p:cxnSp>
        <p:nvCxnSpPr>
          <p:cNvPr id="43" name="Straight Connector 42"/>
          <p:cNvCxnSpPr/>
          <p:nvPr/>
        </p:nvCxnSpPr>
        <p:spPr bwMode="auto">
          <a:xfrm>
            <a:off x="3035084" y="4399280"/>
            <a:ext cx="3061189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Rectangle 24"/>
          <p:cNvSpPr>
            <a:spLocks noChangeArrowheads="1"/>
          </p:cNvSpPr>
          <p:nvPr/>
        </p:nvSpPr>
        <p:spPr bwMode="auto">
          <a:xfrm>
            <a:off x="3035084" y="3970625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+</a:t>
            </a:r>
            <a:endParaRPr lang="en-US" sz="2000" b="0" dirty="0">
              <a:latin typeface="Calibri" pitchFamily="34" charset="0"/>
            </a:endParaRPr>
          </a:p>
        </p:txBody>
      </p:sp>
      <p:grpSp>
        <p:nvGrpSpPr>
          <p:cNvPr id="47" name="Group 15"/>
          <p:cNvGrpSpPr>
            <a:grpSpLocks/>
          </p:cNvGrpSpPr>
          <p:nvPr/>
        </p:nvGrpSpPr>
        <p:grpSpPr bwMode="auto">
          <a:xfrm>
            <a:off x="4058466" y="4429760"/>
            <a:ext cx="2168525" cy="400050"/>
            <a:chOff x="3413" y="2448"/>
            <a:chExt cx="1366" cy="252"/>
          </a:xfrm>
        </p:grpSpPr>
        <p:sp>
          <p:nvSpPr>
            <p:cNvPr id="4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9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0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1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2" name="Rectangle 24"/>
            <p:cNvSpPr>
              <a:spLocks noChangeArrowheads="1"/>
            </p:cNvSpPr>
            <p:nvPr/>
          </p:nvSpPr>
          <p:spPr bwMode="auto">
            <a:xfrm>
              <a:off x="4390" y="2448"/>
              <a:ext cx="389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12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38664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3993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Power-of-2 Multiply with Shift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Consider:</a:t>
            </a:r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marL="0" indent="0" eaLnBrk="1" hangingPunct="1">
              <a:buNone/>
              <a:tabLst>
                <a:tab pos="2971800" algn="l"/>
              </a:tabLst>
              <a:defRPr/>
            </a:pPr>
            <a:endParaRPr lang="en-US" dirty="0" smtClean="0"/>
          </a:p>
          <a:p>
            <a:pPr>
              <a:tabLst>
                <a:tab pos="2971800" algn="l"/>
              </a:tabLst>
              <a:defRPr/>
            </a:pPr>
            <a:r>
              <a:rPr lang="en-US" dirty="0" smtClean="0"/>
              <a:t>Multiplying by two always shifts the input bit pattern by one to the left. That is:  </a:t>
            </a:r>
          </a:p>
          <a:p>
            <a:pPr>
              <a:tabLst>
                <a:tab pos="2971800" algn="l"/>
              </a:tabLst>
              <a:defRPr/>
            </a:pPr>
            <a:r>
              <a:rPr lang="en-US" dirty="0" smtClean="0"/>
              <a:t>More generally- multiplying by 2</a:t>
            </a:r>
            <a:r>
              <a:rPr lang="en-US" baseline="30000" dirty="0" smtClean="0"/>
              <a:t>k</a:t>
            </a:r>
            <a:r>
              <a:rPr lang="en-US" dirty="0" smtClean="0"/>
              <a:t> always shifts the input by k to the left:</a:t>
            </a:r>
          </a:p>
        </p:txBody>
      </p:sp>
      <p:sp>
        <p:nvSpPr>
          <p:cNvPr id="60" name="Rectangle 24"/>
          <p:cNvSpPr>
            <a:spLocks noChangeArrowheads="1"/>
          </p:cNvSpPr>
          <p:nvPr/>
        </p:nvSpPr>
        <p:spPr bwMode="auto">
          <a:xfrm>
            <a:off x="2137144" y="1428690"/>
            <a:ext cx="171072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6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r>
              <a:rPr lang="en-US" sz="2000" b="0" dirty="0" smtClean="0">
                <a:latin typeface="Calibri" pitchFamily="34" charset="0"/>
              </a:rPr>
              <a:t> * 2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r>
              <a:rPr lang="en-US" sz="2000" b="0" dirty="0" smtClean="0">
                <a:latin typeface="Calibri" pitchFamily="34" charset="0"/>
              </a:rPr>
              <a:t> = 12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endParaRPr lang="en-US" sz="2000" b="0" dirty="0">
              <a:latin typeface="Calibri" pitchFamily="34" charset="0"/>
            </a:endParaRPr>
          </a:p>
        </p:txBody>
      </p:sp>
      <p:grpSp>
        <p:nvGrpSpPr>
          <p:cNvPr id="71" name="Group 15"/>
          <p:cNvGrpSpPr>
            <a:grpSpLocks/>
          </p:cNvGrpSpPr>
          <p:nvPr/>
        </p:nvGrpSpPr>
        <p:grpSpPr bwMode="auto">
          <a:xfrm>
            <a:off x="4057922" y="1828800"/>
            <a:ext cx="2038350" cy="400050"/>
            <a:chOff x="3413" y="2448"/>
            <a:chExt cx="1284" cy="252"/>
          </a:xfrm>
        </p:grpSpPr>
        <p:sp>
          <p:nvSpPr>
            <p:cNvPr id="72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3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4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5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6" name="Rectangle 24"/>
            <p:cNvSpPr>
              <a:spLocks noChangeArrowheads="1"/>
            </p:cNvSpPr>
            <p:nvPr/>
          </p:nvSpPr>
          <p:spPr bwMode="auto">
            <a:xfrm>
              <a:off x="4390" y="2448"/>
              <a:ext cx="307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6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grpSp>
        <p:nvGrpSpPr>
          <p:cNvPr id="77" name="Group 15"/>
          <p:cNvGrpSpPr>
            <a:grpSpLocks/>
          </p:cNvGrpSpPr>
          <p:nvPr/>
        </p:nvGrpSpPr>
        <p:grpSpPr bwMode="auto">
          <a:xfrm>
            <a:off x="4057922" y="2282825"/>
            <a:ext cx="2038350" cy="400050"/>
            <a:chOff x="3413" y="2448"/>
            <a:chExt cx="1284" cy="252"/>
          </a:xfrm>
        </p:grpSpPr>
        <p:sp>
          <p:nvSpPr>
            <p:cNvPr id="7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79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80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81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82" name="Rectangle 24"/>
            <p:cNvSpPr>
              <a:spLocks noChangeArrowheads="1"/>
            </p:cNvSpPr>
            <p:nvPr/>
          </p:nvSpPr>
          <p:spPr bwMode="auto">
            <a:xfrm>
              <a:off x="4390" y="2448"/>
              <a:ext cx="307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>
                  <a:latin typeface="Calibri" pitchFamily="34" charset="0"/>
                </a:rPr>
                <a:t>2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83" name="Rectangle 24"/>
          <p:cNvSpPr>
            <a:spLocks noChangeArrowheads="1"/>
          </p:cNvSpPr>
          <p:nvPr/>
        </p:nvSpPr>
        <p:spPr bwMode="auto">
          <a:xfrm>
            <a:off x="3673771" y="2309435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X</a:t>
            </a:r>
          </a:p>
        </p:txBody>
      </p:sp>
      <p:cxnSp>
        <p:nvCxnSpPr>
          <p:cNvPr id="84" name="Straight Connector 83"/>
          <p:cNvCxnSpPr/>
          <p:nvPr/>
        </p:nvCxnSpPr>
        <p:spPr bwMode="auto">
          <a:xfrm>
            <a:off x="3662527" y="2718495"/>
            <a:ext cx="243374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9" name="Group 15"/>
          <p:cNvGrpSpPr>
            <a:grpSpLocks/>
          </p:cNvGrpSpPr>
          <p:nvPr/>
        </p:nvGrpSpPr>
        <p:grpSpPr bwMode="auto">
          <a:xfrm>
            <a:off x="4058466" y="2790731"/>
            <a:ext cx="914400" cy="304800"/>
            <a:chOff x="3413" y="2496"/>
            <a:chExt cx="576" cy="192"/>
          </a:xfrm>
        </p:grpSpPr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28" name="Group 15"/>
          <p:cNvGrpSpPr>
            <a:grpSpLocks/>
          </p:cNvGrpSpPr>
          <p:nvPr/>
        </p:nvGrpSpPr>
        <p:grpSpPr bwMode="auto">
          <a:xfrm>
            <a:off x="3591560" y="3347720"/>
            <a:ext cx="914400" cy="304800"/>
            <a:chOff x="3413" y="2496"/>
            <a:chExt cx="576" cy="192"/>
          </a:xfrm>
        </p:grpSpPr>
        <p:sp>
          <p:nvSpPr>
            <p:cNvPr id="29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1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2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33" name="Group 15"/>
          <p:cNvGrpSpPr>
            <a:grpSpLocks/>
          </p:cNvGrpSpPr>
          <p:nvPr/>
        </p:nvGrpSpPr>
        <p:grpSpPr bwMode="auto">
          <a:xfrm>
            <a:off x="3820160" y="3059971"/>
            <a:ext cx="914400" cy="304800"/>
            <a:chOff x="3413" y="2496"/>
            <a:chExt cx="576" cy="192"/>
          </a:xfrm>
        </p:grpSpPr>
        <p:sp>
          <p:nvSpPr>
            <p:cNvPr id="34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5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6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37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  <p:grpSp>
        <p:nvGrpSpPr>
          <p:cNvPr id="38" name="Group 15"/>
          <p:cNvGrpSpPr>
            <a:grpSpLocks/>
          </p:cNvGrpSpPr>
          <p:nvPr/>
        </p:nvGrpSpPr>
        <p:grpSpPr bwMode="auto">
          <a:xfrm>
            <a:off x="3352800" y="3637280"/>
            <a:ext cx="914400" cy="304800"/>
            <a:chOff x="3413" y="2496"/>
            <a:chExt cx="576" cy="192"/>
          </a:xfrm>
        </p:grpSpPr>
        <p:sp>
          <p:nvSpPr>
            <p:cNvPr id="39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>
                  <a:latin typeface="Calibri" pitchFamily="34" charset="0"/>
                </a:rPr>
                <a:t>0</a:t>
              </a:r>
            </a:p>
          </p:txBody>
        </p:sp>
        <p:sp>
          <p:nvSpPr>
            <p:cNvPr id="40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1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2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</p:grpSp>
      <p:cxnSp>
        <p:nvCxnSpPr>
          <p:cNvPr id="43" name="Straight Connector 42"/>
          <p:cNvCxnSpPr/>
          <p:nvPr/>
        </p:nvCxnSpPr>
        <p:spPr bwMode="auto">
          <a:xfrm>
            <a:off x="3035084" y="4018280"/>
            <a:ext cx="3061189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Rectangle 24"/>
          <p:cNvSpPr>
            <a:spLocks noChangeArrowheads="1"/>
          </p:cNvSpPr>
          <p:nvPr/>
        </p:nvSpPr>
        <p:spPr bwMode="auto">
          <a:xfrm>
            <a:off x="3035084" y="3589625"/>
            <a:ext cx="3177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+</a:t>
            </a:r>
            <a:endParaRPr lang="en-US" sz="2000" b="0" dirty="0">
              <a:latin typeface="Calibri" pitchFamily="34" charset="0"/>
            </a:endParaRPr>
          </a:p>
        </p:txBody>
      </p:sp>
      <p:grpSp>
        <p:nvGrpSpPr>
          <p:cNvPr id="47" name="Group 15"/>
          <p:cNvGrpSpPr>
            <a:grpSpLocks/>
          </p:cNvGrpSpPr>
          <p:nvPr/>
        </p:nvGrpSpPr>
        <p:grpSpPr bwMode="auto">
          <a:xfrm>
            <a:off x="4058466" y="4048760"/>
            <a:ext cx="2168525" cy="400050"/>
            <a:chOff x="3413" y="2448"/>
            <a:chExt cx="1366" cy="252"/>
          </a:xfrm>
        </p:grpSpPr>
        <p:sp>
          <p:nvSpPr>
            <p:cNvPr id="48" name="Rectangle 19"/>
            <p:cNvSpPr>
              <a:spLocks noChangeArrowheads="1"/>
            </p:cNvSpPr>
            <p:nvPr/>
          </p:nvSpPr>
          <p:spPr bwMode="auto">
            <a:xfrm>
              <a:off x="3552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49" name="Rectangle 20"/>
            <p:cNvSpPr>
              <a:spLocks noChangeArrowheads="1"/>
            </p:cNvSpPr>
            <p:nvPr/>
          </p:nvSpPr>
          <p:spPr bwMode="auto">
            <a:xfrm>
              <a:off x="3696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0" name="Rectangle 21"/>
            <p:cNvSpPr>
              <a:spLocks noChangeArrowheads="1"/>
            </p:cNvSpPr>
            <p:nvPr/>
          </p:nvSpPr>
          <p:spPr bwMode="auto">
            <a:xfrm>
              <a:off x="3845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0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1" name="Rectangle 23"/>
            <p:cNvSpPr>
              <a:spLocks noChangeArrowheads="1"/>
            </p:cNvSpPr>
            <p:nvPr/>
          </p:nvSpPr>
          <p:spPr bwMode="auto">
            <a:xfrm>
              <a:off x="3413" y="2496"/>
              <a:ext cx="144" cy="19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 smtClean="0">
                  <a:latin typeface="Calibri" pitchFamily="34" charset="0"/>
                </a:rPr>
                <a:t>1</a:t>
              </a:r>
              <a:endParaRPr lang="en-US" b="0" dirty="0">
                <a:latin typeface="Calibri" pitchFamily="34" charset="0"/>
              </a:endParaRPr>
            </a:p>
          </p:txBody>
        </p:sp>
        <p:sp>
          <p:nvSpPr>
            <p:cNvPr id="52" name="Rectangle 24"/>
            <p:cNvSpPr>
              <a:spLocks noChangeArrowheads="1"/>
            </p:cNvSpPr>
            <p:nvPr/>
          </p:nvSpPr>
          <p:spPr bwMode="auto">
            <a:xfrm>
              <a:off x="4390" y="2448"/>
              <a:ext cx="389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 dirty="0" smtClean="0">
                  <a:latin typeface="Calibri" pitchFamily="34" charset="0"/>
                </a:rPr>
                <a:t>12</a:t>
              </a:r>
              <a:r>
                <a:rPr lang="en-US" sz="2000" b="0" baseline="-25000" dirty="0" smtClean="0">
                  <a:latin typeface="Calibri" pitchFamily="34" charset="0"/>
                </a:rPr>
                <a:t>10</a:t>
              </a:r>
              <a:endParaRPr lang="en-US" sz="2000" b="0" dirty="0">
                <a:latin typeface="Calibri" pitchFamily="34" charset="0"/>
              </a:endParaRPr>
            </a:p>
          </p:txBody>
        </p:sp>
      </p:grpSp>
      <p:sp>
        <p:nvSpPr>
          <p:cNvPr id="53" name="Rectangle 24"/>
          <p:cNvSpPr>
            <a:spLocks noChangeArrowheads="1"/>
          </p:cNvSpPr>
          <p:nvPr/>
        </p:nvSpPr>
        <p:spPr bwMode="auto">
          <a:xfrm>
            <a:off x="3705860" y="4851400"/>
            <a:ext cx="29241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(6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r>
              <a:rPr lang="en-US" sz="2000" b="0" dirty="0" smtClean="0">
                <a:latin typeface="Calibri" pitchFamily="34" charset="0"/>
              </a:rPr>
              <a:t> * 2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r>
              <a:rPr lang="en-US" sz="2000" b="0" dirty="0" smtClean="0">
                <a:latin typeface="Calibri" pitchFamily="34" charset="0"/>
              </a:rPr>
              <a:t> ) == (0110</a:t>
            </a:r>
            <a:r>
              <a:rPr lang="en-US" sz="2000" b="0" baseline="-25000" dirty="0" smtClean="0">
                <a:latin typeface="Calibri" pitchFamily="34" charset="0"/>
              </a:rPr>
              <a:t>2</a:t>
            </a:r>
            <a:r>
              <a:rPr lang="en-US" sz="2000" b="0" dirty="0" smtClean="0">
                <a:latin typeface="Calibri" pitchFamily="34" charset="0"/>
              </a:rPr>
              <a:t> &lt;&lt; 1)</a:t>
            </a:r>
            <a:r>
              <a:rPr lang="en-US" sz="2000" b="0" baseline="-25000" dirty="0" smtClean="0">
                <a:latin typeface="Calibri" pitchFamily="34" charset="0"/>
              </a:rPr>
              <a:t> </a:t>
            </a:r>
            <a:endParaRPr lang="en-US" sz="2000" b="0" dirty="0">
              <a:latin typeface="Calibri" pitchFamily="34" charset="0"/>
            </a:endParaRPr>
          </a:p>
        </p:txBody>
      </p:sp>
      <p:cxnSp>
        <p:nvCxnSpPr>
          <p:cNvPr id="3" name="Straight Arrow Connector 2"/>
          <p:cNvCxnSpPr>
            <a:stCxn id="72" idx="2"/>
            <a:endCxn id="51" idx="0"/>
          </p:cNvCxnSpPr>
          <p:nvPr/>
        </p:nvCxnSpPr>
        <p:spPr bwMode="auto">
          <a:xfrm flipH="1">
            <a:off x="4172766" y="2209800"/>
            <a:ext cx="220119" cy="191516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73" idx="2"/>
            <a:endCxn id="48" idx="0"/>
          </p:cNvCxnSpPr>
          <p:nvPr/>
        </p:nvCxnSpPr>
        <p:spPr bwMode="auto">
          <a:xfrm flipH="1">
            <a:off x="4393429" y="2209800"/>
            <a:ext cx="228056" cy="191516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5" name="Rectangle 24"/>
          <p:cNvSpPr>
            <a:spLocks noChangeArrowheads="1"/>
          </p:cNvSpPr>
          <p:nvPr/>
        </p:nvSpPr>
        <p:spPr bwMode="auto">
          <a:xfrm>
            <a:off x="2767943" y="5634930"/>
            <a:ext cx="24000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latin typeface="Calibri" pitchFamily="34" charset="0"/>
              </a:rPr>
              <a:t>(x</a:t>
            </a:r>
            <a:r>
              <a:rPr lang="en-US" sz="2000" b="0" baseline="-25000" dirty="0" smtClean="0">
                <a:latin typeface="Calibri" pitchFamily="34" charset="0"/>
              </a:rPr>
              <a:t>10</a:t>
            </a:r>
            <a:r>
              <a:rPr lang="en-US" sz="2000" b="0" dirty="0" smtClean="0">
                <a:latin typeface="Calibri" pitchFamily="34" charset="0"/>
              </a:rPr>
              <a:t> * 2</a:t>
            </a:r>
            <a:r>
              <a:rPr lang="en-US" sz="2000" b="0" baseline="30000" dirty="0">
                <a:latin typeface="Calibri" pitchFamily="34" charset="0"/>
              </a:rPr>
              <a:t>k</a:t>
            </a:r>
            <a:r>
              <a:rPr lang="en-US" sz="2000" b="0" dirty="0" smtClean="0">
                <a:latin typeface="Calibri" pitchFamily="34" charset="0"/>
              </a:rPr>
              <a:t> ) == (x</a:t>
            </a:r>
            <a:r>
              <a:rPr lang="en-US" sz="2000" b="0" baseline="-25000" dirty="0" smtClean="0">
                <a:latin typeface="Calibri" pitchFamily="34" charset="0"/>
              </a:rPr>
              <a:t>2</a:t>
            </a:r>
            <a:r>
              <a:rPr lang="en-US" sz="2000" b="0" dirty="0" smtClean="0">
                <a:latin typeface="Calibri" pitchFamily="34" charset="0"/>
              </a:rPr>
              <a:t> &lt;&lt; k)</a:t>
            </a:r>
            <a:r>
              <a:rPr lang="en-US" sz="2000" b="0" baseline="-25000" dirty="0" smtClean="0">
                <a:latin typeface="Calibri" pitchFamily="34" charset="0"/>
              </a:rPr>
              <a:t> </a:t>
            </a:r>
            <a:endParaRPr lang="en-US" sz="20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3914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3993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Power-of-2 Multiply with Shift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Operation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k</a:t>
            </a:r>
            <a:r>
              <a:rPr lang="en-US" b="1" dirty="0" smtClean="0"/>
              <a:t> </a:t>
            </a:r>
            <a:r>
              <a:rPr lang="en-US" dirty="0" smtClean="0"/>
              <a:t>gives </a:t>
            </a:r>
            <a:r>
              <a:rPr lang="en-US" b="1" dirty="0" smtClean="0">
                <a:latin typeface="Courier New" pitchFamily="49" charset="0"/>
              </a:rPr>
              <a:t>u *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Both signed and unsigned</a:t>
            </a:r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Examples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3 ==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</a:rPr>
              <a:t>u * 8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(u &lt;&lt; 5) – (u &lt;&lt; 3) == u * 24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Most machines shift and add faster than multiply</a:t>
            </a:r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Compiler generates this code automatically</a:t>
            </a:r>
          </a:p>
          <a:p>
            <a:pPr lvl="1" eaLnBrk="1" hangingPunct="1">
              <a:tabLst>
                <a:tab pos="2971800" algn="l"/>
              </a:tabLst>
              <a:defRPr/>
            </a:pPr>
            <a:endParaRPr lang="en-US" dirty="0" smtClean="0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5943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6172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64008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80010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8229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8458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6629400" y="2514600"/>
            <a:ext cx="1371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• • •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943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68580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7086600" y="29718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7315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8229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8458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61722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5334000" y="2438400"/>
            <a:ext cx="2984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334000" y="2895600"/>
            <a:ext cx="36671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2514600" y="3276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4953000" y="2895600"/>
            <a:ext cx="32067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886200" y="3276600"/>
            <a:ext cx="65246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V="1">
            <a:off x="2514600" y="37338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990600" y="3352800"/>
            <a:ext cx="257397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</a:t>
            </a:r>
            <a:r>
              <a:rPr lang="en-US" sz="2000" b="0" i="1" dirty="0" err="1">
                <a:latin typeface="Calibri" pitchFamily="34" charset="0"/>
              </a:rPr>
              <a:t>w</a:t>
            </a:r>
            <a:r>
              <a:rPr lang="en-US" sz="2000" b="0" dirty="0" err="1">
                <a:latin typeface="Calibri" pitchFamily="34" charset="0"/>
              </a:rPr>
              <a:t>+</a:t>
            </a:r>
            <a:r>
              <a:rPr lang="en-US" sz="2000" b="0" i="1" dirty="0" err="1">
                <a:latin typeface="Calibri" pitchFamily="34" charset="0"/>
              </a:rPr>
              <a:t>k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990600" y="26670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990600" y="3795712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k 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75438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7105650" y="2057400"/>
            <a:ext cx="2857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572000" y="3429000"/>
            <a:ext cx="2743200" cy="228600"/>
            <a:chOff x="2976" y="816"/>
            <a:chExt cx="1728" cy="144"/>
          </a:xfrm>
        </p:grpSpPr>
        <p:sp>
          <p:nvSpPr>
            <p:cNvPr id="42028" name="Rectangle 31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29" name="Rectangle 32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0" name="Rectangle 33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1" name="Rectangle 34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2" name="Rectangle 35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3" name="Rectangle 36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4" name="Rectangle 37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• • •</a:t>
              </a:r>
            </a:p>
          </p:txBody>
        </p:sp>
      </p:grpSp>
      <p:sp>
        <p:nvSpPr>
          <p:cNvPr id="42015" name="Rectangle 38"/>
          <p:cNvSpPr>
            <a:spLocks noChangeArrowheads="1"/>
          </p:cNvSpPr>
          <p:nvPr/>
        </p:nvSpPr>
        <p:spPr bwMode="auto">
          <a:xfrm>
            <a:off x="7315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16" name="Rectangle 39"/>
          <p:cNvSpPr>
            <a:spLocks noChangeArrowheads="1"/>
          </p:cNvSpPr>
          <p:nvPr/>
        </p:nvSpPr>
        <p:spPr bwMode="auto">
          <a:xfrm>
            <a:off x="82296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17" name="Rectangle 40"/>
          <p:cNvSpPr>
            <a:spLocks noChangeArrowheads="1"/>
          </p:cNvSpPr>
          <p:nvPr/>
        </p:nvSpPr>
        <p:spPr bwMode="auto">
          <a:xfrm>
            <a:off x="8458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18" name="Rectangle 41"/>
          <p:cNvSpPr>
            <a:spLocks noChangeArrowheads="1"/>
          </p:cNvSpPr>
          <p:nvPr/>
        </p:nvSpPr>
        <p:spPr bwMode="auto">
          <a:xfrm>
            <a:off x="7543800" y="3429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20" name="Rectangle 43"/>
          <p:cNvSpPr>
            <a:spLocks noChangeArrowheads="1"/>
          </p:cNvSpPr>
          <p:nvPr/>
        </p:nvSpPr>
        <p:spPr bwMode="auto">
          <a:xfrm>
            <a:off x="7315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21" name="Rectangle 44"/>
          <p:cNvSpPr>
            <a:spLocks noChangeArrowheads="1"/>
          </p:cNvSpPr>
          <p:nvPr/>
        </p:nvSpPr>
        <p:spPr bwMode="auto">
          <a:xfrm>
            <a:off x="82296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22" name="Rectangle 45"/>
          <p:cNvSpPr>
            <a:spLocks noChangeArrowheads="1"/>
          </p:cNvSpPr>
          <p:nvPr/>
        </p:nvSpPr>
        <p:spPr bwMode="auto">
          <a:xfrm>
            <a:off x="8458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42023" name="Rectangle 46"/>
          <p:cNvSpPr>
            <a:spLocks noChangeArrowheads="1"/>
          </p:cNvSpPr>
          <p:nvPr/>
        </p:nvSpPr>
        <p:spPr bwMode="auto">
          <a:xfrm>
            <a:off x="7543800" y="3886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24" name="Rectangle 47"/>
          <p:cNvSpPr>
            <a:spLocks noChangeArrowheads="1"/>
          </p:cNvSpPr>
          <p:nvPr/>
        </p:nvSpPr>
        <p:spPr bwMode="auto">
          <a:xfrm>
            <a:off x="66294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2025" name="Rectangle 48"/>
          <p:cNvSpPr>
            <a:spLocks noChangeArrowheads="1"/>
          </p:cNvSpPr>
          <p:nvPr/>
        </p:nvSpPr>
        <p:spPr bwMode="auto">
          <a:xfrm>
            <a:off x="68580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2026" name="Rectangle 49"/>
          <p:cNvSpPr>
            <a:spLocks noChangeArrowheads="1"/>
          </p:cNvSpPr>
          <p:nvPr/>
        </p:nvSpPr>
        <p:spPr bwMode="auto">
          <a:xfrm>
            <a:off x="70866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2027" name="Rectangle 50"/>
          <p:cNvSpPr>
            <a:spLocks noChangeArrowheads="1"/>
          </p:cNvSpPr>
          <p:nvPr/>
        </p:nvSpPr>
        <p:spPr bwMode="auto">
          <a:xfrm>
            <a:off x="5943600" y="38862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•••</a:t>
            </a:r>
          </a:p>
        </p:txBody>
      </p:sp>
    </p:spTree>
    <p:extLst>
      <p:ext uri="{BB962C8B-B14F-4D97-AF65-F5344CB8AC3E}">
        <p14:creationId xmlns:p14="http://schemas.microsoft.com/office/powerpoint/2010/main" val="32727567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Unsigned Power-of-2 Divide with Shift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Unsigned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u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logical shift</a:t>
            </a: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762000" y="4914900"/>
          <a:ext cx="76835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0" name="Document" r:id="rId4" imgW="7988300" imgH="1651000" progId="Word.Document.8">
                  <p:embed/>
                </p:oleObj>
              </mc:Choice>
              <mc:Fallback>
                <p:oleObj name="Document" r:id="rId4" imgW="7988300" imgH="16510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914900"/>
                        <a:ext cx="7683500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962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1910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5105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962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8768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105400" y="3200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334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6248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6477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1910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3352800" y="2667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3352800" y="3124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2209800" y="3505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2971800" y="3124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3048000" y="3581400"/>
            <a:ext cx="6588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533400" y="3581400"/>
            <a:ext cx="131959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Division: 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533400" y="2895600"/>
            <a:ext cx="14784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Operands: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5626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5029200" y="23622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4419600" y="27432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•••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334000" y="2743200"/>
            <a:ext cx="1371600" cy="228600"/>
            <a:chOff x="3744" y="1488"/>
            <a:chExt cx="864" cy="144"/>
          </a:xfrm>
        </p:grpSpPr>
        <p:sp>
          <p:nvSpPr>
            <p:cNvPr id="13367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68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69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70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•••</a:t>
              </a:r>
            </a:p>
          </p:txBody>
        </p:sp>
      </p:grpSp>
      <p:sp>
        <p:nvSpPr>
          <p:cNvPr id="13338" name="Rectangle 30"/>
          <p:cNvSpPr>
            <a:spLocks noChangeArrowheads="1"/>
          </p:cNvSpPr>
          <p:nvPr/>
        </p:nvSpPr>
        <p:spPr bwMode="auto">
          <a:xfrm>
            <a:off x="5334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39" name="Rectangle 31"/>
          <p:cNvSpPr>
            <a:spLocks noChangeArrowheads="1"/>
          </p:cNvSpPr>
          <p:nvPr/>
        </p:nvSpPr>
        <p:spPr bwMode="auto">
          <a:xfrm>
            <a:off x="55626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40" name="Rectangle 32"/>
          <p:cNvSpPr>
            <a:spLocks noChangeArrowheads="1"/>
          </p:cNvSpPr>
          <p:nvPr/>
        </p:nvSpPr>
        <p:spPr bwMode="auto">
          <a:xfrm>
            <a:off x="6477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41" name="Rectangle 33"/>
          <p:cNvSpPr>
            <a:spLocks noChangeArrowheads="1"/>
          </p:cNvSpPr>
          <p:nvPr/>
        </p:nvSpPr>
        <p:spPr bwMode="auto">
          <a:xfrm>
            <a:off x="5791200" y="3657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42" name="Rectangle 34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43" name="Rectangle 35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44" name="Rectangle 36"/>
          <p:cNvSpPr>
            <a:spLocks noChangeArrowheads="1"/>
          </p:cNvSpPr>
          <p:nvPr/>
        </p:nvSpPr>
        <p:spPr bwMode="auto">
          <a:xfrm>
            <a:off x="5105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45" name="Rectangle 37"/>
          <p:cNvSpPr>
            <a:spLocks noChangeArrowheads="1"/>
          </p:cNvSpPr>
          <p:nvPr/>
        </p:nvSpPr>
        <p:spPr bwMode="auto">
          <a:xfrm>
            <a:off x="4191000" y="36576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6781800" y="3657600"/>
            <a:ext cx="1371600" cy="228600"/>
            <a:chOff x="4416" y="2256"/>
            <a:chExt cx="864" cy="144"/>
          </a:xfrm>
        </p:grpSpPr>
        <p:sp>
          <p:nvSpPr>
            <p:cNvPr id="13363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4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5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6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/>
                  <a:cs typeface="Calibri"/>
                </a:rPr>
                <a:t>•••</a:t>
              </a:r>
            </a:p>
          </p:txBody>
        </p:sp>
      </p:grpSp>
      <p:sp>
        <p:nvSpPr>
          <p:cNvPr id="13347" name="Line 43"/>
          <p:cNvSpPr>
            <a:spLocks noChangeShapeType="1"/>
          </p:cNvSpPr>
          <p:nvPr/>
        </p:nvSpPr>
        <p:spPr bwMode="auto">
          <a:xfrm>
            <a:off x="2209800" y="4038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Rectangle 44"/>
          <p:cNvSpPr>
            <a:spLocks noChangeArrowheads="1"/>
          </p:cNvSpPr>
          <p:nvPr/>
        </p:nvSpPr>
        <p:spPr bwMode="auto">
          <a:xfrm>
            <a:off x="2642741" y="4133850"/>
            <a:ext cx="11624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</a:t>
            </a:r>
            <a:r>
              <a:rPr lang="en-US" sz="1600" b="0" i="1" dirty="0">
                <a:latin typeface="Times" pitchFamily="18" charset="0"/>
              </a:rPr>
              <a:t> </a:t>
            </a:r>
            <a:r>
              <a:rPr lang="en-US" b="0" i="1" dirty="0">
                <a:latin typeface="Times" pitchFamily="18" charset="0"/>
              </a:rPr>
              <a:t>u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 </a:t>
            </a: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</a:t>
            </a:r>
          </a:p>
        </p:txBody>
      </p:sp>
      <p:sp>
        <p:nvSpPr>
          <p:cNvPr id="13349" name="Rectangle 45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0" name="Rectangle 46"/>
          <p:cNvSpPr>
            <a:spLocks noChangeArrowheads="1"/>
          </p:cNvSpPr>
          <p:nvPr/>
        </p:nvSpPr>
        <p:spPr bwMode="auto">
          <a:xfrm>
            <a:off x="55626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1" name="Rectangle 47"/>
          <p:cNvSpPr>
            <a:spLocks noChangeArrowheads="1"/>
          </p:cNvSpPr>
          <p:nvPr/>
        </p:nvSpPr>
        <p:spPr bwMode="auto">
          <a:xfrm>
            <a:off x="6477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2" name="Rectangle 48"/>
          <p:cNvSpPr>
            <a:spLocks noChangeArrowheads="1"/>
          </p:cNvSpPr>
          <p:nvPr/>
        </p:nvSpPr>
        <p:spPr bwMode="auto">
          <a:xfrm>
            <a:off x="5791200" y="4191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53" name="Text Box 49"/>
          <p:cNvSpPr txBox="1">
            <a:spLocks noChangeArrowheads="1"/>
          </p:cNvSpPr>
          <p:nvPr/>
        </p:nvSpPr>
        <p:spPr bwMode="auto">
          <a:xfrm>
            <a:off x="533400" y="4114800"/>
            <a:ext cx="103688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Result:</a:t>
            </a:r>
          </a:p>
        </p:txBody>
      </p:sp>
      <p:sp>
        <p:nvSpPr>
          <p:cNvPr id="13354" name="Text Box 50"/>
          <p:cNvSpPr txBox="1">
            <a:spLocks noChangeArrowheads="1"/>
          </p:cNvSpPr>
          <p:nvPr/>
        </p:nvSpPr>
        <p:spPr bwMode="auto">
          <a:xfrm>
            <a:off x="6629400" y="3581400"/>
            <a:ext cx="24293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.</a:t>
            </a:r>
          </a:p>
        </p:txBody>
      </p:sp>
      <p:sp>
        <p:nvSpPr>
          <p:cNvPr id="13355" name="Text Box 51"/>
          <p:cNvSpPr txBox="1">
            <a:spLocks noChangeArrowheads="1"/>
          </p:cNvSpPr>
          <p:nvPr/>
        </p:nvSpPr>
        <p:spPr bwMode="auto">
          <a:xfrm>
            <a:off x="6934200" y="26670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3356" name="Line 52"/>
          <p:cNvSpPr>
            <a:spLocks noChangeShapeType="1"/>
          </p:cNvSpPr>
          <p:nvPr/>
        </p:nvSpPr>
        <p:spPr bwMode="auto">
          <a:xfrm flipH="1">
            <a:off x="6781800" y="3048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7" name="Rectangle 53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58" name="Rectangle 54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59" name="Rectangle 55"/>
          <p:cNvSpPr>
            <a:spLocks noChangeArrowheads="1"/>
          </p:cNvSpPr>
          <p:nvPr/>
        </p:nvSpPr>
        <p:spPr bwMode="auto">
          <a:xfrm>
            <a:off x="48768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60" name="Rectangle 56"/>
          <p:cNvSpPr>
            <a:spLocks noChangeArrowheads="1"/>
          </p:cNvSpPr>
          <p:nvPr/>
        </p:nvSpPr>
        <p:spPr bwMode="auto">
          <a:xfrm>
            <a:off x="5105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61" name="Rectangle 57"/>
          <p:cNvSpPr>
            <a:spLocks noChangeArrowheads="1"/>
          </p:cNvSpPr>
          <p:nvPr/>
        </p:nvSpPr>
        <p:spPr bwMode="auto">
          <a:xfrm>
            <a:off x="4191000" y="4191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62" name="Rectangle 58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10965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Incorrect Power-of-2 Divide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-25 / 2</a:t>
            </a:r>
          </a:p>
          <a:p>
            <a:r>
              <a:rPr lang="en-US" dirty="0" smtClean="0"/>
              <a:t>We expect that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-25 / 2 = -12</a:t>
            </a:r>
            <a:r>
              <a:rPr lang="en-US" dirty="0" smtClean="0"/>
              <a:t>, however: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-25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11100111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marL="457200" indent="-457200">
              <a:buFont typeface="+mj-lt"/>
              <a:buAutoNum type="arabicPeriod"/>
            </a:pP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(-25 / 2 ) </a:t>
            </a:r>
            <a:r>
              <a:rPr lang="en-US" dirty="0" smtClean="0">
                <a:cs typeface="Courier New" panose="02070309020205020404" pitchFamily="49" charset="0"/>
              </a:rPr>
              <a:t>becomes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(11100111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&gt;&gt; 1)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11100111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 1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= 11110011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marL="457200" indent="-457200">
              <a:buFont typeface="+mj-lt"/>
              <a:buAutoNum type="arabicPeriod"/>
            </a:pP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11110011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-13</a:t>
            </a:r>
            <a:endParaRPr lang="en-US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49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Boolean Algebra</a:t>
            </a:r>
          </a:p>
        </p:txBody>
      </p:sp>
      <p:sp>
        <p:nvSpPr>
          <p:cNvPr id="56325" name="Rectangle 4"/>
          <p:cNvSpPr>
            <a:spLocks noGrp="1" noChangeArrowheads="1"/>
          </p:cNvSpPr>
          <p:nvPr>
            <p:ph idx="1"/>
          </p:nvPr>
        </p:nvSpPr>
        <p:spPr>
          <a:xfrm>
            <a:off x="561975" y="1219200"/>
            <a:ext cx="7896225" cy="4972050"/>
          </a:xfrm>
        </p:spPr>
        <p:txBody>
          <a:bodyPr/>
          <a:lstStyle/>
          <a:p>
            <a:pPr eaLnBrk="1" hangingPunct="1"/>
            <a:r>
              <a:rPr lang="en-US" dirty="0"/>
              <a:t>Developed by George Boole in 19th Century</a:t>
            </a:r>
          </a:p>
          <a:p>
            <a:pPr marL="552450" lvl="1" eaLnBrk="1" hangingPunct="1"/>
            <a:r>
              <a:rPr lang="en-US" dirty="0"/>
              <a:t>Algebraic representation of logic</a:t>
            </a:r>
          </a:p>
          <a:p>
            <a:pPr marL="838200" lvl="2" eaLnBrk="1" hangingPunct="1"/>
            <a:r>
              <a:rPr lang="en-US" dirty="0"/>
              <a:t>Encode “True” as 1 and “False” as 0</a:t>
            </a:r>
          </a:p>
        </p:txBody>
      </p:sp>
      <p:sp>
        <p:nvSpPr>
          <p:cNvPr id="56326" name="Rectangle 5"/>
          <p:cNvSpPr>
            <a:spLocks/>
          </p:cNvSpPr>
          <p:nvPr/>
        </p:nvSpPr>
        <p:spPr bwMode="auto">
          <a:xfrm>
            <a:off x="533400" y="24384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And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&amp;B = 1 when both A=1 and B=1</a:t>
            </a:r>
          </a:p>
        </p:txBody>
      </p:sp>
      <p:pic>
        <p:nvPicPr>
          <p:cNvPr id="56327" name="Picture 6"/>
          <p:cNvPicPr>
            <a:picLocks noChangeArrowheads="1"/>
          </p:cNvPicPr>
          <p:nvPr/>
        </p:nvPicPr>
        <p:blipFill>
          <a:blip r:embed="rId2"/>
          <a:srcRect r="77623"/>
          <a:stretch>
            <a:fillRect/>
          </a:stretch>
        </p:blipFill>
        <p:spPr bwMode="auto">
          <a:xfrm>
            <a:off x="800100" y="3263900"/>
            <a:ext cx="1397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8" name="Rectangle 7"/>
          <p:cNvSpPr>
            <a:spLocks/>
          </p:cNvSpPr>
          <p:nvPr/>
        </p:nvSpPr>
        <p:spPr bwMode="auto">
          <a:xfrm>
            <a:off x="4635500" y="24384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Or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|B = 1 when either A=1 or B=1</a:t>
            </a:r>
          </a:p>
        </p:txBody>
      </p:sp>
      <p:pic>
        <p:nvPicPr>
          <p:cNvPr id="56329" name="Picture 8"/>
          <p:cNvPicPr>
            <a:picLocks noChangeArrowheads="1"/>
          </p:cNvPicPr>
          <p:nvPr/>
        </p:nvPicPr>
        <p:blipFill>
          <a:blip r:embed="rId3"/>
          <a:srcRect r="77623"/>
          <a:stretch>
            <a:fillRect/>
          </a:stretch>
        </p:blipFill>
        <p:spPr bwMode="auto">
          <a:xfrm>
            <a:off x="4978400" y="3271838"/>
            <a:ext cx="13970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30" name="Picture 9"/>
          <p:cNvPicPr>
            <a:picLocks noChangeArrowheads="1"/>
          </p:cNvPicPr>
          <p:nvPr/>
        </p:nvPicPr>
        <p:blipFill>
          <a:blip r:embed="rId4"/>
          <a:srcRect r="77623"/>
          <a:stretch>
            <a:fillRect/>
          </a:stretch>
        </p:blipFill>
        <p:spPr bwMode="auto">
          <a:xfrm>
            <a:off x="876300" y="5397500"/>
            <a:ext cx="1397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1" name="Rectangle 10"/>
          <p:cNvSpPr>
            <a:spLocks/>
          </p:cNvSpPr>
          <p:nvPr/>
        </p:nvSpPr>
        <p:spPr bwMode="auto">
          <a:xfrm>
            <a:off x="609600" y="4572000"/>
            <a:ext cx="2095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Not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~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 = 1 when A=0</a:t>
            </a:r>
          </a:p>
        </p:txBody>
      </p:sp>
      <p:pic>
        <p:nvPicPr>
          <p:cNvPr id="56332" name="Picture 11"/>
          <p:cNvPicPr>
            <a:picLocks noChangeArrowheads="1"/>
          </p:cNvPicPr>
          <p:nvPr/>
        </p:nvPicPr>
        <p:blipFill>
          <a:blip r:embed="rId5"/>
          <a:srcRect r="77623"/>
          <a:stretch>
            <a:fillRect/>
          </a:stretch>
        </p:blipFill>
        <p:spPr bwMode="auto">
          <a:xfrm>
            <a:off x="5054600" y="5405438"/>
            <a:ext cx="13970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3" name="Rectangle 12"/>
          <p:cNvSpPr>
            <a:spLocks/>
          </p:cNvSpPr>
          <p:nvPr/>
        </p:nvSpPr>
        <p:spPr bwMode="auto">
          <a:xfrm>
            <a:off x="3860800" y="4572000"/>
            <a:ext cx="51816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Exclusive-Or (</a:t>
            </a:r>
            <a:r>
              <a:rPr lang="en-US" b="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Xor</a:t>
            </a: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^B = 1 when either A=1 or B=1, but not both</a:t>
            </a:r>
          </a:p>
        </p:txBody>
      </p:sp>
    </p:spTree>
    <p:extLst>
      <p:ext uri="{BB962C8B-B14F-4D97-AF65-F5344CB8AC3E}">
        <p14:creationId xmlns:p14="http://schemas.microsoft.com/office/powerpoint/2010/main" val="13886199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3566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Signed Power-of-2 Divide with Shift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x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x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arithmetic shift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rgbClr val="FF0000"/>
                </a:solidFill>
              </a:rPr>
              <a:t>Rounds wrong direction when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u &lt; 0</a:t>
            </a: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3962400" y="29622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41910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51054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3962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48768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4347" name="Rectangle 10"/>
          <p:cNvSpPr>
            <a:spLocks noChangeArrowheads="1"/>
          </p:cNvSpPr>
          <p:nvPr/>
        </p:nvSpPr>
        <p:spPr bwMode="auto">
          <a:xfrm>
            <a:off x="5105400" y="3419475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348" name="Rectangle 11"/>
          <p:cNvSpPr>
            <a:spLocks noChangeArrowheads="1"/>
          </p:cNvSpPr>
          <p:nvPr/>
        </p:nvSpPr>
        <p:spPr bwMode="auto">
          <a:xfrm>
            <a:off x="5334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4349" name="Rectangle 12"/>
          <p:cNvSpPr>
            <a:spLocks noChangeArrowheads="1"/>
          </p:cNvSpPr>
          <p:nvPr/>
        </p:nvSpPr>
        <p:spPr bwMode="auto">
          <a:xfrm>
            <a:off x="6248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4350" name="Rectangle 13"/>
          <p:cNvSpPr>
            <a:spLocks noChangeArrowheads="1"/>
          </p:cNvSpPr>
          <p:nvPr/>
        </p:nvSpPr>
        <p:spPr bwMode="auto">
          <a:xfrm>
            <a:off x="6477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4351" name="Rectangle 14"/>
          <p:cNvSpPr>
            <a:spLocks noChangeArrowheads="1"/>
          </p:cNvSpPr>
          <p:nvPr/>
        </p:nvSpPr>
        <p:spPr bwMode="auto">
          <a:xfrm>
            <a:off x="41910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•••</a:t>
            </a:r>
          </a:p>
        </p:txBody>
      </p:sp>
      <p:sp>
        <p:nvSpPr>
          <p:cNvPr id="14352" name="Rectangle 15"/>
          <p:cNvSpPr>
            <a:spLocks noChangeArrowheads="1"/>
          </p:cNvSpPr>
          <p:nvPr/>
        </p:nvSpPr>
        <p:spPr bwMode="auto">
          <a:xfrm>
            <a:off x="3352800" y="28860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14353" name="Rectangle 16"/>
          <p:cNvSpPr>
            <a:spLocks noChangeArrowheads="1"/>
          </p:cNvSpPr>
          <p:nvPr/>
        </p:nvSpPr>
        <p:spPr bwMode="auto">
          <a:xfrm>
            <a:off x="3352800" y="3343275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4" name="Line 17"/>
          <p:cNvSpPr>
            <a:spLocks noChangeShapeType="1"/>
          </p:cNvSpPr>
          <p:nvPr/>
        </p:nvSpPr>
        <p:spPr bwMode="auto">
          <a:xfrm>
            <a:off x="2209800" y="37242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Rectangle 18"/>
          <p:cNvSpPr>
            <a:spLocks noChangeArrowheads="1"/>
          </p:cNvSpPr>
          <p:nvPr/>
        </p:nvSpPr>
        <p:spPr bwMode="auto">
          <a:xfrm>
            <a:off x="2971800" y="3343275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4356" name="Rectangle 19"/>
          <p:cNvSpPr>
            <a:spLocks noChangeArrowheads="1"/>
          </p:cNvSpPr>
          <p:nvPr/>
        </p:nvSpPr>
        <p:spPr bwMode="auto">
          <a:xfrm>
            <a:off x="3060700" y="3800475"/>
            <a:ext cx="6461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7" name="Text Box 20"/>
          <p:cNvSpPr txBox="1">
            <a:spLocks noChangeArrowheads="1"/>
          </p:cNvSpPr>
          <p:nvPr/>
        </p:nvSpPr>
        <p:spPr bwMode="auto">
          <a:xfrm>
            <a:off x="533400" y="3800475"/>
            <a:ext cx="113188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Division: </a:t>
            </a:r>
          </a:p>
        </p:txBody>
      </p:sp>
      <p:sp>
        <p:nvSpPr>
          <p:cNvPr id="14358" name="Text Box 21"/>
          <p:cNvSpPr txBox="1">
            <a:spLocks noChangeArrowheads="1"/>
          </p:cNvSpPr>
          <p:nvPr/>
        </p:nvSpPr>
        <p:spPr bwMode="auto">
          <a:xfrm>
            <a:off x="533400" y="3114675"/>
            <a:ext cx="126523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</a:t>
            </a:r>
          </a:p>
        </p:txBody>
      </p:sp>
      <p:sp>
        <p:nvSpPr>
          <p:cNvPr id="14359" name="Rectangle 22"/>
          <p:cNvSpPr>
            <a:spLocks noChangeArrowheads="1"/>
          </p:cNvSpPr>
          <p:nvPr/>
        </p:nvSpPr>
        <p:spPr bwMode="auto">
          <a:xfrm>
            <a:off x="55626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4360" name="Rectangle 23"/>
          <p:cNvSpPr>
            <a:spLocks noChangeArrowheads="1"/>
          </p:cNvSpPr>
          <p:nvPr/>
        </p:nvSpPr>
        <p:spPr bwMode="auto">
          <a:xfrm>
            <a:off x="5029200" y="25812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4361" name="Rectangle 24"/>
          <p:cNvSpPr>
            <a:spLocks noChangeArrowheads="1"/>
          </p:cNvSpPr>
          <p:nvPr/>
        </p:nvSpPr>
        <p:spPr bwMode="auto">
          <a:xfrm>
            <a:off x="4419600" y="29622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334000" y="2962275"/>
            <a:ext cx="1371600" cy="228600"/>
            <a:chOff x="3744" y="1488"/>
            <a:chExt cx="864" cy="144"/>
          </a:xfrm>
        </p:grpSpPr>
        <p:sp>
          <p:nvSpPr>
            <p:cNvPr id="14392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3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4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5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63" name="Rectangle 30"/>
          <p:cNvSpPr>
            <a:spLocks noChangeArrowheads="1"/>
          </p:cNvSpPr>
          <p:nvPr/>
        </p:nvSpPr>
        <p:spPr bwMode="auto">
          <a:xfrm>
            <a:off x="53340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4" name="Rectangle 31"/>
          <p:cNvSpPr>
            <a:spLocks noChangeArrowheads="1"/>
          </p:cNvSpPr>
          <p:nvPr/>
        </p:nvSpPr>
        <p:spPr bwMode="auto">
          <a:xfrm>
            <a:off x="55626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5" name="Rectangle 32"/>
          <p:cNvSpPr>
            <a:spLocks noChangeArrowheads="1"/>
          </p:cNvSpPr>
          <p:nvPr/>
        </p:nvSpPr>
        <p:spPr bwMode="auto">
          <a:xfrm>
            <a:off x="64770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6" name="Rectangle 33"/>
          <p:cNvSpPr>
            <a:spLocks noChangeArrowheads="1"/>
          </p:cNvSpPr>
          <p:nvPr/>
        </p:nvSpPr>
        <p:spPr bwMode="auto">
          <a:xfrm>
            <a:off x="5791200" y="38766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67" name="Rectangle 34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68" name="Rectangle 35"/>
          <p:cNvSpPr>
            <a:spLocks noChangeArrowheads="1"/>
          </p:cNvSpPr>
          <p:nvPr/>
        </p:nvSpPr>
        <p:spPr bwMode="auto">
          <a:xfrm>
            <a:off x="48768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9" name="Rectangle 36"/>
          <p:cNvSpPr>
            <a:spLocks noChangeArrowheads="1"/>
          </p:cNvSpPr>
          <p:nvPr/>
        </p:nvSpPr>
        <p:spPr bwMode="auto">
          <a:xfrm>
            <a:off x="5105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0" name="Rectangle 37"/>
          <p:cNvSpPr>
            <a:spLocks noChangeArrowheads="1"/>
          </p:cNvSpPr>
          <p:nvPr/>
        </p:nvSpPr>
        <p:spPr bwMode="auto">
          <a:xfrm>
            <a:off x="4191000" y="38766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781800" y="3876675"/>
            <a:ext cx="1371600" cy="228600"/>
            <a:chOff x="4416" y="2256"/>
            <a:chExt cx="864" cy="144"/>
          </a:xfrm>
        </p:grpSpPr>
        <p:sp>
          <p:nvSpPr>
            <p:cNvPr id="14388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89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0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1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72" name="Line 43"/>
          <p:cNvSpPr>
            <a:spLocks noChangeShapeType="1"/>
          </p:cNvSpPr>
          <p:nvPr/>
        </p:nvSpPr>
        <p:spPr bwMode="auto">
          <a:xfrm>
            <a:off x="2209800" y="42576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3" name="Rectangle 44"/>
          <p:cNvSpPr>
            <a:spLocks noChangeArrowheads="1"/>
          </p:cNvSpPr>
          <p:nvPr/>
        </p:nvSpPr>
        <p:spPr bwMode="auto">
          <a:xfrm>
            <a:off x="1603375" y="4267200"/>
            <a:ext cx="22828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 err="1">
                <a:latin typeface="Times" pitchFamily="18" charset="0"/>
              </a:rPr>
              <a:t>RoundDown</a:t>
            </a:r>
            <a:r>
              <a:rPr lang="en-US" sz="2000" b="0" dirty="0">
                <a:latin typeface="Times" pitchFamily="18" charset="0"/>
              </a:rPr>
              <a:t>(</a:t>
            </a:r>
            <a:r>
              <a:rPr lang="en-US" sz="2000" b="0" i="1" dirty="0">
                <a:latin typeface="Times" pitchFamily="18" charset="0"/>
              </a:rPr>
              <a:t>x</a:t>
            </a:r>
            <a:r>
              <a:rPr lang="en-US" b="0" i="1" dirty="0">
                <a:latin typeface="Times" pitchFamily="18" charset="0"/>
              </a:rPr>
              <a:t>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</a:t>
            </a:r>
            <a:r>
              <a:rPr lang="en-US" b="0" dirty="0">
                <a:latin typeface="Times" pitchFamily="18" charset="0"/>
                <a:sym typeface="Symbol" pitchFamily="18" charset="2"/>
              </a:rPr>
              <a:t>)</a:t>
            </a:r>
            <a:endParaRPr lang="en-US" b="0" dirty="0">
              <a:latin typeface="Times" pitchFamily="18" charset="0"/>
            </a:endParaRPr>
          </a:p>
        </p:txBody>
      </p:sp>
      <p:sp>
        <p:nvSpPr>
          <p:cNvPr id="14374" name="Rectangle 45"/>
          <p:cNvSpPr>
            <a:spLocks noChangeArrowheads="1"/>
          </p:cNvSpPr>
          <p:nvPr/>
        </p:nvSpPr>
        <p:spPr bwMode="auto">
          <a:xfrm>
            <a:off x="53340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5" name="Rectangle 46"/>
          <p:cNvSpPr>
            <a:spLocks noChangeArrowheads="1"/>
          </p:cNvSpPr>
          <p:nvPr/>
        </p:nvSpPr>
        <p:spPr bwMode="auto">
          <a:xfrm>
            <a:off x="55626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6" name="Rectangle 47"/>
          <p:cNvSpPr>
            <a:spLocks noChangeArrowheads="1"/>
          </p:cNvSpPr>
          <p:nvPr/>
        </p:nvSpPr>
        <p:spPr bwMode="auto">
          <a:xfrm>
            <a:off x="64770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7" name="Rectangle 48"/>
          <p:cNvSpPr>
            <a:spLocks noChangeArrowheads="1"/>
          </p:cNvSpPr>
          <p:nvPr/>
        </p:nvSpPr>
        <p:spPr bwMode="auto">
          <a:xfrm>
            <a:off x="5791200" y="44100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78" name="Text Box 49"/>
          <p:cNvSpPr txBox="1">
            <a:spLocks noChangeArrowheads="1"/>
          </p:cNvSpPr>
          <p:nvPr/>
        </p:nvSpPr>
        <p:spPr bwMode="auto">
          <a:xfrm>
            <a:off x="533400" y="4333875"/>
            <a:ext cx="89852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Result:</a:t>
            </a:r>
          </a:p>
        </p:txBody>
      </p:sp>
      <p:sp>
        <p:nvSpPr>
          <p:cNvPr id="14379" name="Text Box 50"/>
          <p:cNvSpPr txBox="1">
            <a:spLocks noChangeArrowheads="1"/>
          </p:cNvSpPr>
          <p:nvPr/>
        </p:nvSpPr>
        <p:spPr bwMode="auto">
          <a:xfrm>
            <a:off x="6629400" y="3800475"/>
            <a:ext cx="2619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.</a:t>
            </a:r>
          </a:p>
        </p:txBody>
      </p:sp>
      <p:sp>
        <p:nvSpPr>
          <p:cNvPr id="14380" name="Text Box 51"/>
          <p:cNvSpPr txBox="1">
            <a:spLocks noChangeArrowheads="1"/>
          </p:cNvSpPr>
          <p:nvPr/>
        </p:nvSpPr>
        <p:spPr bwMode="auto">
          <a:xfrm>
            <a:off x="6934200" y="2886075"/>
            <a:ext cx="169545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4381" name="Line 52"/>
          <p:cNvSpPr>
            <a:spLocks noChangeShapeType="1"/>
          </p:cNvSpPr>
          <p:nvPr/>
        </p:nvSpPr>
        <p:spPr bwMode="auto">
          <a:xfrm flipH="1">
            <a:off x="6781800" y="3267075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Rectangle 53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3" name="Rectangle 54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84" name="Rectangle 55"/>
          <p:cNvSpPr>
            <a:spLocks noChangeArrowheads="1"/>
          </p:cNvSpPr>
          <p:nvPr/>
        </p:nvSpPr>
        <p:spPr bwMode="auto">
          <a:xfrm>
            <a:off x="48768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5" name="Rectangle 56"/>
          <p:cNvSpPr>
            <a:spLocks noChangeArrowheads="1"/>
          </p:cNvSpPr>
          <p:nvPr/>
        </p:nvSpPr>
        <p:spPr bwMode="auto">
          <a:xfrm>
            <a:off x="5105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6" name="Rectangle 57"/>
          <p:cNvSpPr>
            <a:spLocks noChangeArrowheads="1"/>
          </p:cNvSpPr>
          <p:nvPr/>
        </p:nvSpPr>
        <p:spPr bwMode="auto">
          <a:xfrm>
            <a:off x="4191000" y="44100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87" name="Rectangle 58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graphicFrame>
        <p:nvGraphicFramePr>
          <p:cNvPr id="14338" name="Object 59"/>
          <p:cNvGraphicFramePr>
            <a:graphicFrameLocks noChangeAspect="1"/>
          </p:cNvGraphicFramePr>
          <p:nvPr/>
        </p:nvGraphicFramePr>
        <p:xfrm>
          <a:off x="687388" y="4983162"/>
          <a:ext cx="7670800" cy="164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2" name="Document" r:id="rId4" imgW="7848600" imgH="1651000" progId="Word.Document.8">
                  <p:embed/>
                </p:oleObj>
              </mc:Choice>
              <mc:Fallback>
                <p:oleObj name="Document" r:id="rId4" imgW="7848600" imgH="16510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4983162"/>
                        <a:ext cx="7670800" cy="164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81829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6" grpId="0"/>
      <p:bldP spid="14357" grpId="0"/>
      <p:bldP spid="14363" grpId="0" animBg="1"/>
      <p:bldP spid="14364" grpId="0" animBg="1"/>
      <p:bldP spid="14365" grpId="0" animBg="1"/>
      <p:bldP spid="14366" grpId="0" animBg="1"/>
      <p:bldP spid="14367" grpId="0" animBg="1"/>
      <p:bldP spid="14368" grpId="0" animBg="1"/>
      <p:bldP spid="14369" grpId="0" animBg="1"/>
      <p:bldP spid="14370" grpId="0" animBg="1"/>
      <p:bldP spid="14372" grpId="0" animBg="1"/>
      <p:bldP spid="14372" grpId="1" animBg="1"/>
      <p:bldP spid="14373" grpId="0"/>
      <p:bldP spid="14374" grpId="0" animBg="1"/>
      <p:bldP spid="14375" grpId="0" animBg="1"/>
      <p:bldP spid="14376" grpId="0" animBg="1"/>
      <p:bldP spid="14377" grpId="0" animBg="1"/>
      <p:bldP spid="14378" grpId="0"/>
      <p:bldP spid="14379" grpId="0"/>
      <p:bldP spid="14380" grpId="0"/>
      <p:bldP spid="14381" grpId="0" animBg="1"/>
      <p:bldP spid="14382" grpId="0" animBg="1"/>
      <p:bldP spid="14383" grpId="0" animBg="1"/>
      <p:bldP spid="14384" grpId="0" animBg="1"/>
      <p:bldP spid="14385" grpId="0" animBg="1"/>
      <p:bldP spid="14386" grpId="0" animBg="1"/>
      <p:bldP spid="1438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9562" y="533400"/>
            <a:ext cx="77295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Correct Power-of-2 Divide with </a:t>
            </a:r>
            <a:r>
              <a:rPr lang="en-US" i="1" dirty="0" smtClean="0"/>
              <a:t>Biasing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848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Negative Number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/>
              <a:t>Want  </a:t>
            </a:r>
            <a:r>
              <a:rPr lang="en-US" b="1" dirty="0" smtClean="0">
                <a:sym typeface="Symbol" pitchFamily="18" charset="2"/>
              </a:rPr>
              <a:t> </a:t>
            </a:r>
            <a:r>
              <a:rPr lang="en-US" b="1" dirty="0" smtClean="0">
                <a:latin typeface="Courier New" pitchFamily="49" charset="0"/>
              </a:rPr>
              <a:t>x / 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    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dirty="0" smtClean="0"/>
              <a:t>Round Toward 0)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/>
              <a:t>Compute as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(x+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</a:t>
            </a:r>
            <a:r>
              <a:rPr lang="en-US" b="1" dirty="0" smtClean="0">
                <a:latin typeface="Courier New" pitchFamily="49" charset="0"/>
              </a:rPr>
              <a:t>-1)/ 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dirty="0" smtClean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In C: </a:t>
            </a:r>
            <a:r>
              <a:rPr lang="en-US" b="1" dirty="0" smtClean="0">
                <a:latin typeface="Courier New" pitchFamily="49" charset="0"/>
              </a:rPr>
              <a:t>(x + (1&lt;&lt;k)-1) &gt;&gt; k</a:t>
            </a:r>
            <a:endParaRPr lang="en-US" b="1" dirty="0" smtClean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Biases dividend toward 0</a:t>
            </a:r>
          </a:p>
          <a:p>
            <a:pPr lvl="2"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tabLst>
                <a:tab pos="2971800" algn="l"/>
              </a:tabLst>
              <a:defRPr/>
            </a:pPr>
            <a:r>
              <a:rPr lang="en-US" dirty="0" smtClean="0">
                <a:effectLst/>
              </a:rPr>
              <a:t>Case 1: No rounding</a:t>
            </a:r>
            <a:endParaRPr lang="en-US" dirty="0" smtClean="0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838200" y="50292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762000" y="3813175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4114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50292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5257800" y="5105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5486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6400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6629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43434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3505200" y="3813175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3505200" y="5029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2362200" y="5410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3124200" y="5029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2895600" y="5486400"/>
            <a:ext cx="10429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57150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5222850" y="3518950"/>
            <a:ext cx="29848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i="1">
                <a:latin typeface="Times" pitchFamily="18" charset="0"/>
              </a:rPr>
              <a:t>k</a:t>
            </a: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4114800" y="38893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5077" name="Rectangle 21"/>
          <p:cNvSpPr>
            <a:spLocks noChangeArrowheads="1"/>
          </p:cNvSpPr>
          <p:nvPr/>
        </p:nvSpPr>
        <p:spPr bwMode="auto">
          <a:xfrm>
            <a:off x="43434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52578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4572000" y="38893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5486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64008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82" name="Rectangle 26"/>
          <p:cNvSpPr>
            <a:spLocks noChangeArrowheads="1"/>
          </p:cNvSpPr>
          <p:nvPr/>
        </p:nvSpPr>
        <p:spPr bwMode="auto">
          <a:xfrm>
            <a:off x="6629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5715000" y="3889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84" name="Rectangle 28"/>
          <p:cNvSpPr>
            <a:spLocks noChangeArrowheads="1"/>
          </p:cNvSpPr>
          <p:nvPr/>
        </p:nvSpPr>
        <p:spPr bwMode="auto">
          <a:xfrm>
            <a:off x="54864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085" name="Rectangle 29"/>
          <p:cNvSpPr>
            <a:spLocks noChangeArrowheads="1"/>
          </p:cNvSpPr>
          <p:nvPr/>
        </p:nvSpPr>
        <p:spPr bwMode="auto">
          <a:xfrm>
            <a:off x="57150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86" name="Rectangle 30"/>
          <p:cNvSpPr>
            <a:spLocks noChangeArrowheads="1"/>
          </p:cNvSpPr>
          <p:nvPr/>
        </p:nvSpPr>
        <p:spPr bwMode="auto">
          <a:xfrm>
            <a:off x="66294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87" name="Rectangle 31"/>
          <p:cNvSpPr>
            <a:spLocks noChangeArrowheads="1"/>
          </p:cNvSpPr>
          <p:nvPr/>
        </p:nvSpPr>
        <p:spPr bwMode="auto">
          <a:xfrm>
            <a:off x="5943600" y="5562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88" name="Rectangle 32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89" name="Rectangle 33"/>
          <p:cNvSpPr>
            <a:spLocks noChangeArrowheads="1"/>
          </p:cNvSpPr>
          <p:nvPr/>
        </p:nvSpPr>
        <p:spPr bwMode="auto">
          <a:xfrm>
            <a:off x="50292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090" name="Rectangle 34"/>
          <p:cNvSpPr>
            <a:spLocks noChangeArrowheads="1"/>
          </p:cNvSpPr>
          <p:nvPr/>
        </p:nvSpPr>
        <p:spPr bwMode="auto">
          <a:xfrm>
            <a:off x="5257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091" name="Rectangle 35"/>
          <p:cNvSpPr>
            <a:spLocks noChangeArrowheads="1"/>
          </p:cNvSpPr>
          <p:nvPr/>
        </p:nvSpPr>
        <p:spPr bwMode="auto">
          <a:xfrm>
            <a:off x="4343400" y="55626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6781800" y="5486400"/>
            <a:ext cx="24293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.</a:t>
            </a:r>
          </a:p>
        </p:txBody>
      </p:sp>
      <p:sp>
        <p:nvSpPr>
          <p:cNvPr id="45093" name="Text Box 37"/>
          <p:cNvSpPr txBox="1">
            <a:spLocks noChangeArrowheads="1"/>
          </p:cNvSpPr>
          <p:nvPr/>
        </p:nvSpPr>
        <p:spPr bwMode="auto">
          <a:xfrm>
            <a:off x="7086600" y="4572000"/>
            <a:ext cx="144642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5094" name="Line 38"/>
          <p:cNvSpPr>
            <a:spLocks noChangeShapeType="1"/>
          </p:cNvSpPr>
          <p:nvPr/>
        </p:nvSpPr>
        <p:spPr bwMode="auto">
          <a:xfrm flipH="1">
            <a:off x="6934200" y="4953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95" name="Rectangle 39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096" name="Rectangle 40"/>
          <p:cNvSpPr>
            <a:spLocks noChangeArrowheads="1"/>
          </p:cNvSpPr>
          <p:nvPr/>
        </p:nvSpPr>
        <p:spPr bwMode="auto">
          <a:xfrm>
            <a:off x="4114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97" name="Rectangle 41"/>
          <p:cNvSpPr>
            <a:spLocks noChangeArrowheads="1"/>
          </p:cNvSpPr>
          <p:nvPr/>
        </p:nvSpPr>
        <p:spPr bwMode="auto">
          <a:xfrm>
            <a:off x="50292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98" name="Rectangle 42"/>
          <p:cNvSpPr>
            <a:spLocks noChangeArrowheads="1"/>
          </p:cNvSpPr>
          <p:nvPr/>
        </p:nvSpPr>
        <p:spPr bwMode="auto">
          <a:xfrm>
            <a:off x="5257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99" name="Rectangle 43"/>
          <p:cNvSpPr>
            <a:spLocks noChangeArrowheads="1"/>
          </p:cNvSpPr>
          <p:nvPr/>
        </p:nvSpPr>
        <p:spPr bwMode="auto">
          <a:xfrm>
            <a:off x="5486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0" name="Rectangle 44"/>
          <p:cNvSpPr>
            <a:spLocks noChangeArrowheads="1"/>
          </p:cNvSpPr>
          <p:nvPr/>
        </p:nvSpPr>
        <p:spPr bwMode="auto">
          <a:xfrm>
            <a:off x="6400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1" name="Rectangle 45"/>
          <p:cNvSpPr>
            <a:spLocks noChangeArrowheads="1"/>
          </p:cNvSpPr>
          <p:nvPr/>
        </p:nvSpPr>
        <p:spPr bwMode="auto">
          <a:xfrm>
            <a:off x="6629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2" name="Rectangle 46"/>
          <p:cNvSpPr>
            <a:spLocks noChangeArrowheads="1"/>
          </p:cNvSpPr>
          <p:nvPr/>
        </p:nvSpPr>
        <p:spPr bwMode="auto">
          <a:xfrm>
            <a:off x="43434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03" name="Rectangle 47"/>
          <p:cNvSpPr>
            <a:spLocks noChangeArrowheads="1"/>
          </p:cNvSpPr>
          <p:nvPr/>
        </p:nvSpPr>
        <p:spPr bwMode="auto">
          <a:xfrm>
            <a:off x="3100388" y="4194175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5104" name="Rectangle 48"/>
          <p:cNvSpPr>
            <a:spLocks noChangeArrowheads="1"/>
          </p:cNvSpPr>
          <p:nvPr/>
        </p:nvSpPr>
        <p:spPr bwMode="auto">
          <a:xfrm>
            <a:off x="57150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05" name="Rectangle 49"/>
          <p:cNvSpPr>
            <a:spLocks noChangeArrowheads="1"/>
          </p:cNvSpPr>
          <p:nvPr/>
        </p:nvSpPr>
        <p:spPr bwMode="auto">
          <a:xfrm>
            <a:off x="7010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6" name="Rectangle 50"/>
          <p:cNvSpPr>
            <a:spLocks noChangeArrowheads="1"/>
          </p:cNvSpPr>
          <p:nvPr/>
        </p:nvSpPr>
        <p:spPr bwMode="auto">
          <a:xfrm>
            <a:off x="79248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5107" name="Rectangle 51"/>
          <p:cNvSpPr>
            <a:spLocks noChangeArrowheads="1"/>
          </p:cNvSpPr>
          <p:nvPr/>
        </p:nvSpPr>
        <p:spPr bwMode="auto">
          <a:xfrm>
            <a:off x="8153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8" name="Rectangle 52"/>
          <p:cNvSpPr>
            <a:spLocks noChangeArrowheads="1"/>
          </p:cNvSpPr>
          <p:nvPr/>
        </p:nvSpPr>
        <p:spPr bwMode="auto">
          <a:xfrm>
            <a:off x="7239000" y="55626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09" name="Line 53"/>
          <p:cNvSpPr>
            <a:spLocks noChangeShapeType="1"/>
          </p:cNvSpPr>
          <p:nvPr/>
        </p:nvSpPr>
        <p:spPr bwMode="auto">
          <a:xfrm>
            <a:off x="25146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0" name="Rectangle 54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11" name="Rectangle 55"/>
          <p:cNvSpPr>
            <a:spLocks noChangeArrowheads="1"/>
          </p:cNvSpPr>
          <p:nvPr/>
        </p:nvSpPr>
        <p:spPr bwMode="auto">
          <a:xfrm>
            <a:off x="4343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112" name="Rectangle 56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113" name="Rectangle 57"/>
          <p:cNvSpPr>
            <a:spLocks noChangeArrowheads="1"/>
          </p:cNvSpPr>
          <p:nvPr/>
        </p:nvSpPr>
        <p:spPr bwMode="auto">
          <a:xfrm>
            <a:off x="45720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14" name="Rectangle 5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5115" name="Rectangle 59"/>
          <p:cNvSpPr>
            <a:spLocks noChangeArrowheads="1"/>
          </p:cNvSpPr>
          <p:nvPr/>
        </p:nvSpPr>
        <p:spPr bwMode="auto">
          <a:xfrm>
            <a:off x="6400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16" name="Rectangle 6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17" name="Rectangle 61"/>
          <p:cNvSpPr>
            <a:spLocks noChangeArrowheads="1"/>
          </p:cNvSpPr>
          <p:nvPr/>
        </p:nvSpPr>
        <p:spPr bwMode="auto">
          <a:xfrm>
            <a:off x="5715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18" name="Rectangle 62"/>
          <p:cNvSpPr>
            <a:spLocks noChangeArrowheads="1"/>
          </p:cNvSpPr>
          <p:nvPr/>
        </p:nvSpPr>
        <p:spPr bwMode="auto">
          <a:xfrm>
            <a:off x="1219200" y="6110288"/>
            <a:ext cx="305192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solidFill>
                  <a:srgbClr val="FF0000"/>
                </a:solidFill>
                <a:latin typeface="Calibri" pitchFamily="34" charset="0"/>
              </a:rPr>
              <a:t>Biasing has no effect</a:t>
            </a:r>
          </a:p>
        </p:txBody>
      </p:sp>
      <p:sp>
        <p:nvSpPr>
          <p:cNvPr id="63" name="Text Box 37"/>
          <p:cNvSpPr txBox="1">
            <a:spLocks noChangeArrowheads="1"/>
          </p:cNvSpPr>
          <p:nvPr/>
        </p:nvSpPr>
        <p:spPr bwMode="auto">
          <a:xfrm>
            <a:off x="5943600" y="2841500"/>
            <a:ext cx="302730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Dividend’s low bits are zero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4" name="Line 38"/>
          <p:cNvSpPr>
            <a:spLocks noChangeShapeType="1"/>
          </p:cNvSpPr>
          <p:nvPr/>
        </p:nvSpPr>
        <p:spPr bwMode="auto">
          <a:xfrm flipH="1">
            <a:off x="6515100" y="3243865"/>
            <a:ext cx="876300" cy="56931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1800" b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52781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Biasing without changing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-20 / 4 </a:t>
            </a:r>
            <a:r>
              <a:rPr lang="en-US" dirty="0" smtClean="0">
                <a:cs typeface="Courier New" panose="02070309020205020404" pitchFamily="49" charset="0"/>
              </a:rPr>
              <a:t>(answer should be -5)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/>
              <a:t>Without bias: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-20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11101100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marL="457200" indent="-457200">
              <a:buFont typeface="+mj-lt"/>
              <a:buAutoNum type="arabicPeriod"/>
            </a:pP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(-20 / 4 ) </a:t>
            </a:r>
            <a:r>
              <a:rPr lang="en-US" dirty="0" smtClean="0">
                <a:cs typeface="Courier New" panose="02070309020205020404" pitchFamily="49" charset="0"/>
              </a:rPr>
              <a:t>becomes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11101100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&gt;&gt; 2)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11101100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2) = 11111011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marL="457200" indent="-457200">
              <a:buFont typeface="+mj-lt"/>
              <a:buAutoNum type="arabicPeriod"/>
            </a:pP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11111011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-5</a:t>
            </a:r>
          </a:p>
          <a:p>
            <a:pPr marL="0" indent="0">
              <a:buNone/>
            </a:pPr>
            <a:endParaRPr lang="en-US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/>
              <a:t>With bias: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-20</a:t>
            </a: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+ 3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111011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23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 4 ) </a:t>
            </a:r>
            <a:r>
              <a:rPr lang="en-US" dirty="0">
                <a:cs typeface="Courier New" panose="02070309020205020404" pitchFamily="49" charset="0"/>
              </a:rPr>
              <a:t>becomes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111011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 2)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111011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 2) = 11111011</a:t>
            </a: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marL="457200" indent="-457200">
              <a:buFont typeface="+mj-lt"/>
              <a:buAutoNum type="arabicPeriod"/>
            </a:pP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11111011</a:t>
            </a: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-5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32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22312"/>
            <a:ext cx="78819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Correct Power-of-2 Divide (Cont.)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838200" y="4567535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762000" y="2209800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304800" y="1597025"/>
            <a:ext cx="23721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Case 2: Rounding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4114800" y="464373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5029200" y="464373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5257800" y="4643735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5486400" y="464373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6400800" y="464373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6629400" y="464373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4343400" y="464373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3505200" y="2209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3505200" y="4567535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2362200" y="494853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3124200" y="4567535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2828925" y="4948535"/>
            <a:ext cx="10302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5715000" y="464373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5215465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4114800" y="22860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43434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52578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4572000" y="2286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5486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64008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6629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5715000" y="2286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5486400" y="510093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5715000" y="510093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10" name="Rectangle 30"/>
          <p:cNvSpPr>
            <a:spLocks noChangeArrowheads="1"/>
          </p:cNvSpPr>
          <p:nvPr/>
        </p:nvSpPr>
        <p:spPr bwMode="auto">
          <a:xfrm>
            <a:off x="6629400" y="510093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11" name="Rectangle 31"/>
          <p:cNvSpPr>
            <a:spLocks noChangeArrowheads="1"/>
          </p:cNvSpPr>
          <p:nvPr/>
        </p:nvSpPr>
        <p:spPr bwMode="auto">
          <a:xfrm>
            <a:off x="5943600" y="510093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12" name="Rectangle 32"/>
          <p:cNvSpPr>
            <a:spLocks noChangeArrowheads="1"/>
          </p:cNvSpPr>
          <p:nvPr/>
        </p:nvSpPr>
        <p:spPr bwMode="auto">
          <a:xfrm>
            <a:off x="4114800" y="510093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113" name="Rectangle 33"/>
          <p:cNvSpPr>
            <a:spLocks noChangeArrowheads="1"/>
          </p:cNvSpPr>
          <p:nvPr/>
        </p:nvSpPr>
        <p:spPr bwMode="auto">
          <a:xfrm>
            <a:off x="5029200" y="510093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14" name="Rectangle 34"/>
          <p:cNvSpPr>
            <a:spLocks noChangeArrowheads="1"/>
          </p:cNvSpPr>
          <p:nvPr/>
        </p:nvSpPr>
        <p:spPr bwMode="auto">
          <a:xfrm>
            <a:off x="5257800" y="510093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15" name="Rectangle 35"/>
          <p:cNvSpPr>
            <a:spLocks noChangeArrowheads="1"/>
          </p:cNvSpPr>
          <p:nvPr/>
        </p:nvSpPr>
        <p:spPr bwMode="auto">
          <a:xfrm>
            <a:off x="4343400" y="510093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6781800" y="5024735"/>
            <a:ext cx="24293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.</a:t>
            </a:r>
          </a:p>
        </p:txBody>
      </p: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7086600" y="4110335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6118" name="Line 38"/>
          <p:cNvSpPr>
            <a:spLocks noChangeShapeType="1"/>
          </p:cNvSpPr>
          <p:nvPr/>
        </p:nvSpPr>
        <p:spPr bwMode="auto">
          <a:xfrm flipH="1">
            <a:off x="6934200" y="4491335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19" name="Rectangle 39"/>
          <p:cNvSpPr>
            <a:spLocks noChangeArrowheads="1"/>
          </p:cNvSpPr>
          <p:nvPr/>
        </p:nvSpPr>
        <p:spPr bwMode="auto">
          <a:xfrm>
            <a:off x="4114800" y="510093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20" name="Rectangle 40"/>
          <p:cNvSpPr>
            <a:spLocks noChangeArrowheads="1"/>
          </p:cNvSpPr>
          <p:nvPr/>
        </p:nvSpPr>
        <p:spPr bwMode="auto">
          <a:xfrm>
            <a:off x="4114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121" name="Rectangle 41"/>
          <p:cNvSpPr>
            <a:spLocks noChangeArrowheads="1"/>
          </p:cNvSpPr>
          <p:nvPr/>
        </p:nvSpPr>
        <p:spPr bwMode="auto">
          <a:xfrm>
            <a:off x="50292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122" name="Rectangle 42"/>
          <p:cNvSpPr>
            <a:spLocks noChangeArrowheads="1"/>
          </p:cNvSpPr>
          <p:nvPr/>
        </p:nvSpPr>
        <p:spPr bwMode="auto">
          <a:xfrm>
            <a:off x="5257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123" name="Rectangle 43"/>
          <p:cNvSpPr>
            <a:spLocks noChangeArrowheads="1"/>
          </p:cNvSpPr>
          <p:nvPr/>
        </p:nvSpPr>
        <p:spPr bwMode="auto">
          <a:xfrm>
            <a:off x="5486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24" name="Rectangle 44"/>
          <p:cNvSpPr>
            <a:spLocks noChangeArrowheads="1"/>
          </p:cNvSpPr>
          <p:nvPr/>
        </p:nvSpPr>
        <p:spPr bwMode="auto">
          <a:xfrm>
            <a:off x="6400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25" name="Rectangle 45"/>
          <p:cNvSpPr>
            <a:spLocks noChangeArrowheads="1"/>
          </p:cNvSpPr>
          <p:nvPr/>
        </p:nvSpPr>
        <p:spPr bwMode="auto">
          <a:xfrm>
            <a:off x="6629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26" name="Rectangle 46"/>
          <p:cNvSpPr>
            <a:spLocks noChangeArrowheads="1"/>
          </p:cNvSpPr>
          <p:nvPr/>
        </p:nvSpPr>
        <p:spPr bwMode="auto">
          <a:xfrm>
            <a:off x="43434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27" name="Rectangle 47"/>
          <p:cNvSpPr>
            <a:spLocks noChangeArrowheads="1"/>
          </p:cNvSpPr>
          <p:nvPr/>
        </p:nvSpPr>
        <p:spPr bwMode="auto">
          <a:xfrm>
            <a:off x="3100388" y="2590800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6128" name="Rectangle 48"/>
          <p:cNvSpPr>
            <a:spLocks noChangeArrowheads="1"/>
          </p:cNvSpPr>
          <p:nvPr/>
        </p:nvSpPr>
        <p:spPr bwMode="auto">
          <a:xfrm>
            <a:off x="57150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29" name="Line 49"/>
          <p:cNvSpPr>
            <a:spLocks noChangeShapeType="1"/>
          </p:cNvSpPr>
          <p:nvPr/>
        </p:nvSpPr>
        <p:spPr bwMode="auto">
          <a:xfrm>
            <a:off x="2514600" y="296862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30" name="Rectangle 50"/>
          <p:cNvSpPr>
            <a:spLocks noChangeArrowheads="1"/>
          </p:cNvSpPr>
          <p:nvPr/>
        </p:nvSpPr>
        <p:spPr bwMode="auto">
          <a:xfrm>
            <a:off x="4114800" y="312102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6131" name="Rectangle 51"/>
          <p:cNvSpPr>
            <a:spLocks noChangeArrowheads="1"/>
          </p:cNvSpPr>
          <p:nvPr/>
        </p:nvSpPr>
        <p:spPr bwMode="auto">
          <a:xfrm>
            <a:off x="43434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2" name="Rectangle 52"/>
          <p:cNvSpPr>
            <a:spLocks noChangeArrowheads="1"/>
          </p:cNvSpPr>
          <p:nvPr/>
        </p:nvSpPr>
        <p:spPr bwMode="auto">
          <a:xfrm>
            <a:off x="52578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3" name="Rectangle 53"/>
          <p:cNvSpPr>
            <a:spLocks noChangeArrowheads="1"/>
          </p:cNvSpPr>
          <p:nvPr/>
        </p:nvSpPr>
        <p:spPr bwMode="auto">
          <a:xfrm>
            <a:off x="4572000" y="312102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34" name="Rectangle 54"/>
          <p:cNvSpPr>
            <a:spLocks noChangeArrowheads="1"/>
          </p:cNvSpPr>
          <p:nvPr/>
        </p:nvSpPr>
        <p:spPr bwMode="auto">
          <a:xfrm>
            <a:off x="5486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5" name="Rectangle 55"/>
          <p:cNvSpPr>
            <a:spLocks noChangeArrowheads="1"/>
          </p:cNvSpPr>
          <p:nvPr/>
        </p:nvSpPr>
        <p:spPr bwMode="auto">
          <a:xfrm>
            <a:off x="64008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6" name="Rectangle 56"/>
          <p:cNvSpPr>
            <a:spLocks noChangeArrowheads="1"/>
          </p:cNvSpPr>
          <p:nvPr/>
        </p:nvSpPr>
        <p:spPr bwMode="auto">
          <a:xfrm>
            <a:off x="6629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7" name="Rectangle 57"/>
          <p:cNvSpPr>
            <a:spLocks noChangeArrowheads="1"/>
          </p:cNvSpPr>
          <p:nvPr/>
        </p:nvSpPr>
        <p:spPr bwMode="auto">
          <a:xfrm>
            <a:off x="5715000" y="3121025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38" name="Rectangle 58"/>
          <p:cNvSpPr>
            <a:spLocks noChangeArrowheads="1"/>
          </p:cNvSpPr>
          <p:nvPr/>
        </p:nvSpPr>
        <p:spPr bwMode="auto">
          <a:xfrm>
            <a:off x="685800" y="5939135"/>
            <a:ext cx="401892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solidFill>
                  <a:srgbClr val="FF0000"/>
                </a:solidFill>
                <a:latin typeface="Calibri" pitchFamily="34" charset="0"/>
              </a:rPr>
              <a:t>Biasing adds 1 to final result</a:t>
            </a:r>
          </a:p>
        </p:txBody>
      </p:sp>
      <p:sp>
        <p:nvSpPr>
          <p:cNvPr id="46139" name="Rectangle 59"/>
          <p:cNvSpPr>
            <a:spLocks noChangeArrowheads="1"/>
          </p:cNvSpPr>
          <p:nvPr/>
        </p:nvSpPr>
        <p:spPr bwMode="auto">
          <a:xfrm>
            <a:off x="7010400" y="510093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40" name="Rectangle 60"/>
          <p:cNvSpPr>
            <a:spLocks noChangeArrowheads="1"/>
          </p:cNvSpPr>
          <p:nvPr/>
        </p:nvSpPr>
        <p:spPr bwMode="auto">
          <a:xfrm>
            <a:off x="7924800" y="510093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41" name="Rectangle 61"/>
          <p:cNvSpPr>
            <a:spLocks noChangeArrowheads="1"/>
          </p:cNvSpPr>
          <p:nvPr/>
        </p:nvSpPr>
        <p:spPr bwMode="auto">
          <a:xfrm>
            <a:off x="8153400" y="510093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42" name="Rectangle 62"/>
          <p:cNvSpPr>
            <a:spLocks noChangeArrowheads="1"/>
          </p:cNvSpPr>
          <p:nvPr/>
        </p:nvSpPr>
        <p:spPr bwMode="auto">
          <a:xfrm>
            <a:off x="7239000" y="5100935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43" name="AutoShape 63"/>
          <p:cNvSpPr>
            <a:spLocks/>
          </p:cNvSpPr>
          <p:nvPr/>
        </p:nvSpPr>
        <p:spPr bwMode="auto">
          <a:xfrm rot="-5400000">
            <a:off x="4800600" y="29718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4" name="Text Box 64"/>
          <p:cNvSpPr txBox="1">
            <a:spLocks noChangeArrowheads="1"/>
          </p:cNvSpPr>
          <p:nvPr/>
        </p:nvSpPr>
        <p:spPr bwMode="auto">
          <a:xfrm>
            <a:off x="3962400" y="37338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  <p:sp>
        <p:nvSpPr>
          <p:cNvPr id="46145" name="AutoShape 65"/>
          <p:cNvSpPr>
            <a:spLocks/>
          </p:cNvSpPr>
          <p:nvPr/>
        </p:nvSpPr>
        <p:spPr bwMode="auto">
          <a:xfrm rot="-5400000">
            <a:off x="6172200" y="5024735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6" name="Text Box 66"/>
          <p:cNvSpPr txBox="1">
            <a:spLocks noChangeArrowheads="1"/>
          </p:cNvSpPr>
          <p:nvPr/>
        </p:nvSpPr>
        <p:spPr bwMode="auto">
          <a:xfrm>
            <a:off x="5334000" y="5786735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  <p:sp>
        <p:nvSpPr>
          <p:cNvPr id="67" name="Text Box 37"/>
          <p:cNvSpPr txBox="1">
            <a:spLocks noChangeArrowheads="1"/>
          </p:cNvSpPr>
          <p:nvPr/>
        </p:nvSpPr>
        <p:spPr bwMode="auto">
          <a:xfrm>
            <a:off x="6172214" y="1525154"/>
            <a:ext cx="19354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Nonzero low bits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8" name="Line 38"/>
          <p:cNvSpPr>
            <a:spLocks noChangeShapeType="1"/>
          </p:cNvSpPr>
          <p:nvPr/>
        </p:nvSpPr>
        <p:spPr bwMode="auto">
          <a:xfrm flipH="1">
            <a:off x="6819900" y="1925265"/>
            <a:ext cx="266700" cy="33159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1800" b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2575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Biasing that does change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-21 / 4 </a:t>
            </a:r>
            <a:r>
              <a:rPr lang="en-US" dirty="0" smtClean="0">
                <a:cs typeface="Courier New" panose="02070309020205020404" pitchFamily="49" charset="0"/>
              </a:rPr>
              <a:t>(answer should be -5)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/>
              <a:t>Without bias: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-21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11101011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marL="457200" indent="-457200">
              <a:buFont typeface="+mj-lt"/>
              <a:buAutoNum type="arabicPeriod"/>
            </a:pP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(-21 / 4 ) </a:t>
            </a:r>
            <a:r>
              <a:rPr lang="en-US" dirty="0" smtClean="0">
                <a:cs typeface="Courier New" panose="02070309020205020404" pitchFamily="49" charset="0"/>
              </a:rPr>
              <a:t>becomes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11101011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&gt;&gt; 2)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11101011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2) = 11111010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marL="457200" indent="-457200">
              <a:buFont typeface="+mj-lt"/>
              <a:buAutoNum type="arabicPeriod"/>
            </a:pP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11111010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-6 </a:t>
            </a:r>
            <a:r>
              <a:rPr lang="en-US" dirty="0" smtClean="0">
                <a:solidFill>
                  <a:srgbClr val="FF0000"/>
                </a:solidFill>
                <a:cs typeface="Courier New" panose="02070309020205020404" pitchFamily="49" charset="0"/>
              </a:rPr>
              <a:t>(incorrect!)</a:t>
            </a:r>
          </a:p>
          <a:p>
            <a:pPr marL="0" indent="0">
              <a:buNone/>
            </a:pPr>
            <a:endParaRPr lang="en-US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/>
              <a:t>With bias: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+ 3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11101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(-18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 4 ) </a:t>
            </a:r>
            <a:r>
              <a:rPr lang="en-US" dirty="0">
                <a:cs typeface="Courier New" panose="02070309020205020404" pitchFamily="49" charset="0"/>
              </a:rPr>
              <a:t>becomes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11101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 2)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11101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 2) 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1111101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1111101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-5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48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Biasing that does change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-21 / 4 </a:t>
            </a:r>
            <a:r>
              <a:rPr lang="en-US" dirty="0" smtClean="0">
                <a:cs typeface="Courier New" panose="02070309020205020404" pitchFamily="49" charset="0"/>
              </a:rPr>
              <a:t>(answer should be -5)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/>
              <a:t>Without bias: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-21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11101011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marL="457200" indent="-457200">
              <a:buFont typeface="+mj-lt"/>
              <a:buAutoNum type="arabicPeriod"/>
            </a:pP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(-21 / 4 ) </a:t>
            </a:r>
            <a:r>
              <a:rPr lang="en-US" dirty="0" smtClean="0">
                <a:cs typeface="Courier New" panose="02070309020205020404" pitchFamily="49" charset="0"/>
              </a:rPr>
              <a:t>becomes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11101011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&gt;&gt; 2)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11101011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2) = 11111010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marL="457200" indent="-457200">
              <a:buFont typeface="+mj-lt"/>
              <a:buAutoNum type="arabicPeriod"/>
            </a:pP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11111010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-6 </a:t>
            </a:r>
            <a:r>
              <a:rPr lang="en-US" dirty="0" smtClean="0">
                <a:solidFill>
                  <a:srgbClr val="FF0000"/>
                </a:solidFill>
                <a:cs typeface="Courier New" panose="02070309020205020404" pitchFamily="49" charset="0"/>
              </a:rPr>
              <a:t>(incorrect!)</a:t>
            </a:r>
          </a:p>
          <a:p>
            <a:pPr marL="0" indent="0">
              <a:buNone/>
            </a:pPr>
            <a:endParaRPr lang="en-US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/>
              <a:t>With bias: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+ 3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11101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(-18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 4 ) </a:t>
            </a:r>
            <a:r>
              <a:rPr lang="en-US" dirty="0">
                <a:cs typeface="Courier New" panose="02070309020205020404" pitchFamily="49" charset="0"/>
              </a:rPr>
              <a:t>becomes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11101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 2)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11101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110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 2) 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1111101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1111101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-5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Box 37"/>
          <p:cNvSpPr txBox="1">
            <a:spLocks noChangeArrowheads="1"/>
          </p:cNvSpPr>
          <p:nvPr/>
        </p:nvSpPr>
        <p:spPr bwMode="auto">
          <a:xfrm>
            <a:off x="7188199" y="3651648"/>
            <a:ext cx="1619418" cy="1015663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Recall- lowest</a:t>
            </a:r>
          </a:p>
          <a:p>
            <a:pPr>
              <a:lnSpc>
                <a:spcPct val="100000"/>
              </a:lnSpc>
            </a:pP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order bit has</a:t>
            </a:r>
          </a:p>
          <a:p>
            <a:pPr>
              <a:lnSpc>
                <a:spcPct val="100000"/>
              </a:lnSpc>
            </a:pPr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value 1!</a:t>
            </a:r>
            <a:endParaRPr lang="en-US" sz="2000" b="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8" name="Elbow Connector 7"/>
          <p:cNvCxnSpPr>
            <a:stCxn id="4" idx="2"/>
          </p:cNvCxnSpPr>
          <p:nvPr/>
        </p:nvCxnSpPr>
        <p:spPr bwMode="auto">
          <a:xfrm rot="5400000">
            <a:off x="4402210" y="3033701"/>
            <a:ext cx="1962089" cy="5229309"/>
          </a:xfrm>
          <a:prstGeom prst="bentConnector2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V="1">
            <a:off x="2768600" y="6400800"/>
            <a:ext cx="0" cy="228601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4772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Unsigned </a:t>
            </a:r>
            <a:r>
              <a:rPr lang="en-US" dirty="0" err="1" smtClean="0"/>
              <a:t>ints</a:t>
            </a:r>
            <a:r>
              <a:rPr lang="en-US" dirty="0" smtClean="0"/>
              <a:t>, 2’s complement </a:t>
            </a:r>
            <a:r>
              <a:rPr lang="en-US" dirty="0" err="1" smtClean="0"/>
              <a:t>ints</a:t>
            </a:r>
            <a:r>
              <a:rPr lang="en-US" dirty="0" smtClean="0"/>
              <a:t> are isomorphic rings: isomorphism = casting</a:t>
            </a:r>
          </a:p>
          <a:p>
            <a:endParaRPr lang="en-US" dirty="0" smtClean="0"/>
          </a:p>
          <a:p>
            <a:r>
              <a:rPr lang="en-US" dirty="0" smtClean="0"/>
              <a:t>Left shift</a:t>
            </a:r>
          </a:p>
          <a:p>
            <a:pPr lvl="1"/>
            <a:r>
              <a:rPr lang="en-US" dirty="0" smtClean="0"/>
              <a:t>Unsigned/signed: multiplication by 2</a:t>
            </a:r>
            <a:r>
              <a:rPr lang="en-US" baseline="30000" dirty="0" smtClean="0"/>
              <a:t>k</a:t>
            </a:r>
          </a:p>
          <a:p>
            <a:pPr lvl="1"/>
            <a:r>
              <a:rPr lang="en-US" dirty="0" smtClean="0"/>
              <a:t>Always logical shift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Right shift</a:t>
            </a:r>
          </a:p>
          <a:p>
            <a:pPr lvl="1"/>
            <a:r>
              <a:rPr lang="en-US" dirty="0" smtClean="0"/>
              <a:t>Unsigned: logical shift, div (division + round to zero) by 2</a:t>
            </a:r>
            <a:r>
              <a:rPr lang="en-US" baseline="30000" dirty="0" smtClean="0"/>
              <a:t>k</a:t>
            </a:r>
          </a:p>
          <a:p>
            <a:pPr lvl="1"/>
            <a:r>
              <a:rPr lang="en-US" dirty="0" smtClean="0"/>
              <a:t>Signed: arithmetic shift</a:t>
            </a:r>
          </a:p>
          <a:p>
            <a:pPr lvl="2"/>
            <a:r>
              <a:rPr lang="en-US" dirty="0" smtClean="0"/>
              <a:t>Positive numbers: div (division + round to zero) by 2</a:t>
            </a:r>
            <a:r>
              <a:rPr lang="en-US" baseline="30000" dirty="0" smtClean="0"/>
              <a:t>k</a:t>
            </a:r>
          </a:p>
          <a:p>
            <a:pPr lvl="2"/>
            <a:r>
              <a:rPr lang="en-US" dirty="0" smtClean="0"/>
              <a:t>Negative numbers: div (division + round away from zero) by 2</a:t>
            </a:r>
            <a:r>
              <a:rPr lang="en-US" baseline="30000" dirty="0" smtClean="0"/>
              <a:t>k</a:t>
            </a:r>
            <a:br>
              <a:rPr lang="en-US" baseline="30000" dirty="0" smtClean="0"/>
            </a:br>
            <a:r>
              <a:rPr lang="en-US" dirty="0" smtClean="0"/>
              <a:t>Use biasing to fix</a:t>
            </a:r>
          </a:p>
        </p:txBody>
      </p:sp>
    </p:spTree>
    <p:extLst>
      <p:ext uri="{BB962C8B-B14F-4D97-AF65-F5344CB8AC3E}">
        <p14:creationId xmlns:p14="http://schemas.microsoft.com/office/powerpoint/2010/main" val="206243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General Boolean Algebras</a:t>
            </a:r>
          </a:p>
        </p:txBody>
      </p:sp>
      <p:sp>
        <p:nvSpPr>
          <p:cNvPr id="5837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Operate on Bit Vectors</a:t>
            </a:r>
          </a:p>
          <a:p>
            <a:pPr marL="552450" lvl="1" eaLnBrk="1" hangingPunct="1"/>
            <a:r>
              <a:rPr lang="en-US" dirty="0"/>
              <a:t>Operations applied </a:t>
            </a:r>
            <a:r>
              <a:rPr lang="en-US" dirty="0" smtClean="0"/>
              <a:t>bitwise</a:t>
            </a:r>
          </a:p>
          <a:p>
            <a:pPr marL="552450" lvl="1" eaLnBrk="1" hangingPunct="1"/>
            <a:r>
              <a:rPr lang="en-US" dirty="0" smtClean="0"/>
              <a:t>Bitwise-AND operator:	</a:t>
            </a:r>
            <a:r>
              <a:rPr lang="en-US" sz="2400" dirty="0" smtClean="0"/>
              <a:t>&amp;</a:t>
            </a:r>
            <a:endParaRPr lang="en-US" dirty="0" smtClean="0"/>
          </a:p>
          <a:p>
            <a:pPr marL="552450" lvl="1"/>
            <a:r>
              <a:rPr lang="en-US" dirty="0" smtClean="0"/>
              <a:t>Bitwise-NOR operator</a:t>
            </a:r>
            <a:r>
              <a:rPr lang="en-US" dirty="0"/>
              <a:t>:	</a:t>
            </a:r>
            <a:r>
              <a:rPr lang="en-US" sz="2400" dirty="0" smtClean="0"/>
              <a:t>|</a:t>
            </a:r>
            <a:endParaRPr lang="en-US" dirty="0"/>
          </a:p>
          <a:p>
            <a:pPr marL="552450" lvl="1"/>
            <a:r>
              <a:rPr lang="en-US" dirty="0" smtClean="0"/>
              <a:t>Bitwise-XOR operator</a:t>
            </a:r>
            <a:r>
              <a:rPr lang="en-US" dirty="0"/>
              <a:t>:	</a:t>
            </a:r>
            <a:r>
              <a:rPr lang="en-US" sz="2400" dirty="0" smtClean="0"/>
              <a:t>^</a:t>
            </a:r>
            <a:endParaRPr lang="en-US" dirty="0"/>
          </a:p>
          <a:p>
            <a:pPr marL="552450" lvl="1"/>
            <a:r>
              <a:rPr lang="en-US" dirty="0" smtClean="0"/>
              <a:t>Bitwise-NOT operator</a:t>
            </a:r>
            <a:r>
              <a:rPr lang="en-US" dirty="0"/>
              <a:t>:	</a:t>
            </a:r>
            <a:r>
              <a:rPr lang="en-US" sz="2400" dirty="0" smtClean="0"/>
              <a:t>~</a:t>
            </a:r>
            <a:endParaRPr lang="en-US" dirty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smtClean="0"/>
              <a:t>All </a:t>
            </a:r>
            <a:r>
              <a:rPr lang="en-US" dirty="0"/>
              <a:t>of the Properties of Boolean Algebra Apply</a:t>
            </a:r>
          </a:p>
        </p:txBody>
      </p:sp>
      <p:sp>
        <p:nvSpPr>
          <p:cNvPr id="58374" name="Rectangle 5"/>
          <p:cNvSpPr>
            <a:spLocks/>
          </p:cNvSpPr>
          <p:nvPr/>
        </p:nvSpPr>
        <p:spPr bwMode="auto">
          <a:xfrm>
            <a:off x="989012" y="4254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&amp;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01000001</a:t>
            </a:r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1065212" y="4886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6" name="Rectangle 7"/>
          <p:cNvSpPr>
            <a:spLocks/>
          </p:cNvSpPr>
          <p:nvPr/>
        </p:nvSpPr>
        <p:spPr bwMode="auto">
          <a:xfrm>
            <a:off x="2817812" y="4254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|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>
            <a:off x="2894012" y="4886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8" name="Rectangle 9"/>
          <p:cNvSpPr>
            <a:spLocks/>
          </p:cNvSpPr>
          <p:nvPr/>
        </p:nvSpPr>
        <p:spPr bwMode="auto">
          <a:xfrm>
            <a:off x="4646612" y="4254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^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58379" name="Line 10"/>
          <p:cNvSpPr>
            <a:spLocks noChangeShapeType="1"/>
          </p:cNvSpPr>
          <p:nvPr/>
        </p:nvSpPr>
        <p:spPr bwMode="auto">
          <a:xfrm>
            <a:off x="4799012" y="4886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80" name="Rectangle 11"/>
          <p:cNvSpPr>
            <a:spLocks/>
          </p:cNvSpPr>
          <p:nvPr/>
        </p:nvSpPr>
        <p:spPr bwMode="auto">
          <a:xfrm>
            <a:off x="6550025" y="4254500"/>
            <a:ext cx="1679575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~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  <p:sp>
        <p:nvSpPr>
          <p:cNvPr id="58381" name="Line 12"/>
          <p:cNvSpPr>
            <a:spLocks noChangeShapeType="1"/>
          </p:cNvSpPr>
          <p:nvPr/>
        </p:nvSpPr>
        <p:spPr bwMode="auto">
          <a:xfrm>
            <a:off x="6627812" y="4886325"/>
            <a:ext cx="16002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3565" name="Rectangle 13"/>
          <p:cNvSpPr>
            <a:spLocks/>
          </p:cNvSpPr>
          <p:nvPr/>
        </p:nvSpPr>
        <p:spPr bwMode="auto">
          <a:xfrm>
            <a:off x="989012" y="4940300"/>
            <a:ext cx="16779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01000001</a:t>
            </a:r>
          </a:p>
        </p:txBody>
      </p:sp>
      <p:sp>
        <p:nvSpPr>
          <p:cNvPr id="23566" name="Rectangle 14"/>
          <p:cNvSpPr>
            <a:spLocks/>
          </p:cNvSpPr>
          <p:nvPr/>
        </p:nvSpPr>
        <p:spPr bwMode="auto">
          <a:xfrm>
            <a:off x="3122612" y="4940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23567" name="Rectangle 15"/>
          <p:cNvSpPr>
            <a:spLocks/>
          </p:cNvSpPr>
          <p:nvPr/>
        </p:nvSpPr>
        <p:spPr bwMode="auto">
          <a:xfrm>
            <a:off x="4951412" y="4940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23568" name="Rectangle 16"/>
          <p:cNvSpPr>
            <a:spLocks/>
          </p:cNvSpPr>
          <p:nvPr/>
        </p:nvSpPr>
        <p:spPr bwMode="auto">
          <a:xfrm>
            <a:off x="6856412" y="4940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 build="p" autoUpdateAnimBg="0"/>
      <p:bldP spid="23566" grpId="0" build="p" autoUpdateAnimBg="0"/>
      <p:bldP spid="23567" grpId="0" build="p" autoUpdateAnimBg="0"/>
      <p:bldP spid="23568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/>
              <a:t>Quick Check</a:t>
            </a:r>
            <a:endParaRPr lang="en-US" dirty="0"/>
          </a:p>
        </p:txBody>
      </p:sp>
      <p:sp>
        <p:nvSpPr>
          <p:cNvPr id="5837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Operate on Bit Vectors</a:t>
            </a:r>
          </a:p>
          <a:p>
            <a:pPr marL="552450" lvl="1" eaLnBrk="1" hangingPunct="1"/>
            <a:r>
              <a:rPr lang="en-US" dirty="0"/>
              <a:t>Operations applied </a:t>
            </a:r>
            <a:r>
              <a:rPr lang="en-US" dirty="0" smtClean="0"/>
              <a:t>bitwise</a:t>
            </a:r>
          </a:p>
          <a:p>
            <a:pPr marL="552450" lvl="1" eaLnBrk="1" hangingPunct="1"/>
            <a:r>
              <a:rPr lang="en-US" dirty="0" smtClean="0"/>
              <a:t>Bitwise-AND operator:	</a:t>
            </a:r>
            <a:r>
              <a:rPr lang="en-US" sz="2400" dirty="0" smtClean="0"/>
              <a:t>&amp;</a:t>
            </a:r>
            <a:endParaRPr lang="en-US" dirty="0" smtClean="0"/>
          </a:p>
          <a:p>
            <a:pPr marL="552450" lvl="1"/>
            <a:r>
              <a:rPr lang="en-US" dirty="0" smtClean="0"/>
              <a:t>Bitwise-NOR operator</a:t>
            </a:r>
            <a:r>
              <a:rPr lang="en-US" dirty="0"/>
              <a:t>:	</a:t>
            </a:r>
            <a:r>
              <a:rPr lang="en-US" sz="2400" dirty="0" smtClean="0"/>
              <a:t>|</a:t>
            </a:r>
            <a:endParaRPr lang="en-US" dirty="0"/>
          </a:p>
          <a:p>
            <a:pPr marL="552450" lvl="1"/>
            <a:r>
              <a:rPr lang="en-US" dirty="0" smtClean="0"/>
              <a:t>Bitwise-XOR operator</a:t>
            </a:r>
            <a:r>
              <a:rPr lang="en-US" dirty="0"/>
              <a:t>:	</a:t>
            </a:r>
            <a:r>
              <a:rPr lang="en-US" sz="2400" dirty="0" smtClean="0"/>
              <a:t>^</a:t>
            </a:r>
            <a:endParaRPr lang="en-US" dirty="0"/>
          </a:p>
          <a:p>
            <a:pPr marL="552450" lvl="1"/>
            <a:r>
              <a:rPr lang="en-US" dirty="0" smtClean="0"/>
              <a:t>Bitwise-NOT operator</a:t>
            </a:r>
            <a:r>
              <a:rPr lang="en-US" dirty="0"/>
              <a:t>:	</a:t>
            </a:r>
            <a:r>
              <a:rPr lang="en-US" sz="2400" dirty="0" smtClean="0"/>
              <a:t>~</a:t>
            </a:r>
            <a:endParaRPr lang="en-US" dirty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smtClean="0"/>
              <a:t>All </a:t>
            </a:r>
            <a:r>
              <a:rPr lang="en-US" dirty="0"/>
              <a:t>of the Properties of Boolean Algebra Apply</a:t>
            </a:r>
          </a:p>
        </p:txBody>
      </p:sp>
      <p:sp>
        <p:nvSpPr>
          <p:cNvPr id="58374" name="Rectangle 5"/>
          <p:cNvSpPr>
            <a:spLocks/>
          </p:cNvSpPr>
          <p:nvPr/>
        </p:nvSpPr>
        <p:spPr bwMode="auto">
          <a:xfrm>
            <a:off x="989012" y="4254500"/>
            <a:ext cx="1682512" cy="102592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01100110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&amp;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00101111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01000001</a:t>
            </a:r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1065212" y="4886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6" name="Rectangle 7"/>
          <p:cNvSpPr>
            <a:spLocks/>
          </p:cNvSpPr>
          <p:nvPr/>
        </p:nvSpPr>
        <p:spPr bwMode="auto">
          <a:xfrm>
            <a:off x="2817812" y="4254500"/>
            <a:ext cx="1682512" cy="102592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11110000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| 01010101</a:t>
            </a: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</a:t>
            </a:r>
            <a:endParaRPr lang="en-US" sz="2000" b="0" dirty="0">
              <a:solidFill>
                <a:srgbClr val="FFFFFF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>
            <a:off x="2894012" y="4886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8" name="Rectangle 9"/>
          <p:cNvSpPr>
            <a:spLocks/>
          </p:cNvSpPr>
          <p:nvPr/>
        </p:nvSpPr>
        <p:spPr bwMode="auto">
          <a:xfrm>
            <a:off x="4646612" y="4254500"/>
            <a:ext cx="1682512" cy="102592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^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00001111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58379" name="Line 10"/>
          <p:cNvSpPr>
            <a:spLocks noChangeShapeType="1"/>
          </p:cNvSpPr>
          <p:nvPr/>
        </p:nvSpPr>
        <p:spPr bwMode="auto">
          <a:xfrm>
            <a:off x="4799012" y="4886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80" name="Rectangle 11"/>
          <p:cNvSpPr>
            <a:spLocks/>
          </p:cNvSpPr>
          <p:nvPr/>
        </p:nvSpPr>
        <p:spPr bwMode="auto">
          <a:xfrm>
            <a:off x="6550025" y="4254500"/>
            <a:ext cx="1682512" cy="102592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~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00101111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  <p:sp>
        <p:nvSpPr>
          <p:cNvPr id="58381" name="Line 12"/>
          <p:cNvSpPr>
            <a:spLocks noChangeShapeType="1"/>
          </p:cNvSpPr>
          <p:nvPr/>
        </p:nvSpPr>
        <p:spPr bwMode="auto">
          <a:xfrm>
            <a:off x="6627812" y="4886325"/>
            <a:ext cx="16002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3565" name="Rectangle 13"/>
          <p:cNvSpPr>
            <a:spLocks/>
          </p:cNvSpPr>
          <p:nvPr/>
        </p:nvSpPr>
        <p:spPr bwMode="auto">
          <a:xfrm>
            <a:off x="989012" y="4940300"/>
            <a:ext cx="1682512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00100110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3566" name="Rectangle 14"/>
          <p:cNvSpPr>
            <a:spLocks/>
          </p:cNvSpPr>
          <p:nvPr/>
        </p:nvSpPr>
        <p:spPr bwMode="auto">
          <a:xfrm>
            <a:off x="3122612" y="4940300"/>
            <a:ext cx="1374735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11110101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3567" name="Rectangle 15"/>
          <p:cNvSpPr>
            <a:spLocks/>
          </p:cNvSpPr>
          <p:nvPr/>
        </p:nvSpPr>
        <p:spPr bwMode="auto">
          <a:xfrm>
            <a:off x="4951412" y="4940300"/>
            <a:ext cx="1374735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01100110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3568" name="Rectangle 16"/>
          <p:cNvSpPr>
            <a:spLocks/>
          </p:cNvSpPr>
          <p:nvPr/>
        </p:nvSpPr>
        <p:spPr bwMode="auto">
          <a:xfrm>
            <a:off x="6856412" y="4940300"/>
            <a:ext cx="1374735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11010000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1231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 build="p" autoUpdateAnimBg="0"/>
      <p:bldP spid="23566" grpId="0" build="p" autoUpdateAnimBg="0"/>
      <p:bldP spid="23567" grpId="0" build="p" autoUpdateAnimBg="0"/>
      <p:bldP spid="23568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Bit-Level Operations in C</a:t>
            </a:r>
          </a:p>
        </p:txBody>
      </p:sp>
      <p:sp>
        <p:nvSpPr>
          <p:cNvPr id="60421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pPr eaLnBrk="1" hangingPunct="1"/>
            <a:r>
              <a:rPr lang="en-US" dirty="0"/>
              <a:t>Operations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|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~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^</a:t>
            </a:r>
            <a:r>
              <a:rPr lang="en-US" dirty="0"/>
              <a:t> Available in C</a:t>
            </a:r>
          </a:p>
          <a:p>
            <a:pPr marL="552450" lvl="1" eaLnBrk="1" hangingPunct="1"/>
            <a:r>
              <a:rPr lang="en-US" dirty="0"/>
              <a:t>Apply to any “integral” data type</a:t>
            </a: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long, 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int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, short, char, unsigned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dirty="0"/>
              <a:t>View arguments as bit vectors</a:t>
            </a:r>
          </a:p>
          <a:p>
            <a:pPr marL="552450" lvl="1" eaLnBrk="1" hangingPunct="1"/>
            <a:r>
              <a:rPr lang="en-US" dirty="0"/>
              <a:t>Arguments applied </a:t>
            </a:r>
            <a:r>
              <a:rPr lang="en-US" dirty="0" smtClean="0"/>
              <a:t>bit-wise</a:t>
            </a:r>
          </a:p>
          <a:p>
            <a:pPr marL="552450" lvl="1" eaLnBrk="1" hangingPunct="1"/>
            <a:endParaRPr lang="en-US" dirty="0"/>
          </a:p>
          <a:p>
            <a:pPr eaLnBrk="1" hangingPunct="1"/>
            <a:r>
              <a:rPr lang="en-US" dirty="0"/>
              <a:t>Examples </a:t>
            </a:r>
            <a:r>
              <a:rPr lang="en-US" dirty="0" smtClean="0"/>
              <a:t>(</a:t>
            </a:r>
            <a:r>
              <a:rPr lang="en-US" b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dirty="0" smtClean="0"/>
              <a:t> </a:t>
            </a:r>
            <a:r>
              <a:rPr lang="en-US" dirty="0"/>
              <a:t>data type</a:t>
            </a:r>
            <a:r>
              <a:rPr lang="en-US" dirty="0" smtClean="0"/>
              <a:t>):</a:t>
            </a:r>
          </a:p>
          <a:p>
            <a:pPr marL="457200" lvl="1" indent="0">
              <a:buNone/>
            </a:pPr>
            <a:r>
              <a:rPr lang="en-US" sz="2400" dirty="0"/>
              <a:t>	</a:t>
            </a:r>
            <a:r>
              <a:rPr lang="en-US" sz="2400" b="1" i="1" u="sng" dirty="0" smtClean="0">
                <a:solidFill>
                  <a:srgbClr val="FF0000"/>
                </a:solidFill>
              </a:rPr>
              <a:t>in hexadecimal</a:t>
            </a:r>
            <a:r>
              <a:rPr lang="en-US" sz="2400" dirty="0" smtClean="0"/>
              <a:t>		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u="sng" dirty="0">
                <a:solidFill>
                  <a:srgbClr val="FF0000"/>
                </a:solidFill>
              </a:rPr>
              <a:t>in </a:t>
            </a:r>
            <a:r>
              <a:rPr lang="en-US" sz="2400" b="1" i="1" u="sng" dirty="0" smtClean="0">
                <a:solidFill>
                  <a:srgbClr val="FF0000"/>
                </a:solidFill>
              </a:rPr>
              <a:t>binary</a:t>
            </a:r>
            <a:endParaRPr lang="en-US" sz="2400" u="sng" dirty="0"/>
          </a:p>
          <a:p>
            <a:pPr marL="552450" lvl="1">
              <a:tabLst>
                <a:tab pos="914400" algn="l"/>
                <a:tab pos="2403475" algn="l"/>
                <a:tab pos="3200400" algn="l"/>
                <a:tab pos="3657600" algn="l"/>
                <a:tab pos="4232275" algn="l"/>
                <a:tab pos="6858000" algn="l"/>
              </a:tabLst>
            </a:pP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	~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0x41 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aco" charset="0"/>
              </a:rPr>
              <a:t>➙	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0xBE	</a:t>
            </a:r>
            <a:r>
              <a:rPr lang="en-US" sz="1800" dirty="0" smtClean="0">
                <a:solidFill>
                  <a:schemeClr val="accent2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//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	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	</a:t>
            </a:r>
            <a:r>
              <a:rPr lang="en-US" sz="18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~01000001</a:t>
            </a:r>
            <a:r>
              <a:rPr lang="en-US" sz="1800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aco" charset="0"/>
              </a:rPr>
              <a:t>➙	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10111110</a:t>
            </a:r>
            <a:r>
              <a:rPr lang="en-US" sz="1800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tabLst>
                <a:tab pos="914400" algn="l"/>
                <a:tab pos="2403475" algn="l"/>
                <a:tab pos="3200400" algn="l"/>
                <a:tab pos="3657600" algn="l"/>
                <a:tab pos="4232275" algn="l"/>
                <a:tab pos="6858000" algn="l"/>
              </a:tabLst>
            </a:pP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	~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0x00 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aco" charset="0"/>
              </a:rPr>
              <a:t>➙	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0xFF	</a:t>
            </a:r>
            <a:r>
              <a:rPr lang="en-US" sz="1800" dirty="0" smtClean="0">
                <a:solidFill>
                  <a:schemeClr val="accent2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//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	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	</a:t>
            </a:r>
            <a:r>
              <a:rPr lang="en-US" sz="18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~00000000</a:t>
            </a:r>
            <a:r>
              <a:rPr lang="en-US" sz="1800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aco" charset="0"/>
              </a:rPr>
              <a:t>➙	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11111111</a:t>
            </a:r>
            <a:r>
              <a:rPr lang="en-US" sz="1800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tabLst>
                <a:tab pos="914400" algn="l"/>
                <a:tab pos="2403475" algn="l"/>
                <a:tab pos="3200400" algn="l"/>
                <a:tab pos="3657600" algn="l"/>
                <a:tab pos="4232275" algn="l"/>
                <a:tab pos="6858000" algn="l"/>
              </a:tabLst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&amp; 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0x55 </a:t>
            </a: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aco" charset="0"/>
              </a:rPr>
              <a:t>➙	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0x41	</a:t>
            </a:r>
            <a:r>
              <a:rPr lang="en-US" sz="1800" dirty="0" smtClean="0">
                <a:solidFill>
                  <a:schemeClr val="accent2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//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	</a:t>
            </a:r>
            <a:r>
              <a:rPr lang="en-US" sz="18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  &amp;  01010101</a:t>
            </a:r>
            <a:r>
              <a:rPr lang="en-US" sz="1800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aco" charset="0"/>
              </a:rPr>
              <a:t>➙	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01000001</a:t>
            </a:r>
            <a:r>
              <a:rPr lang="en-US" sz="1800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tabLst>
                <a:tab pos="914400" algn="l"/>
                <a:tab pos="2403475" algn="l"/>
                <a:tab pos="3200400" algn="l"/>
                <a:tab pos="3657600" algn="l"/>
                <a:tab pos="4232275" algn="l"/>
                <a:tab pos="6858000" algn="l"/>
              </a:tabLst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| 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0x55 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aco" charset="0"/>
              </a:rPr>
              <a:t>➙	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0x7D	</a:t>
            </a:r>
            <a:r>
              <a:rPr lang="en-US" sz="1800" dirty="0" smtClean="0">
                <a:solidFill>
                  <a:schemeClr val="accent2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//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	</a:t>
            </a:r>
            <a:r>
              <a:rPr lang="en-US" sz="18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  |  01010101</a:t>
            </a:r>
            <a:r>
              <a:rPr lang="en-US" sz="1800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aco" charset="0"/>
              </a:rPr>
              <a:t>➙	</a:t>
            </a:r>
            <a:r>
              <a:rPr lang="en-US" sz="18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01111101</a:t>
            </a:r>
            <a:r>
              <a:rPr lang="en-US" sz="1800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baseline="-6000" dirty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Contrast to Logical </a:t>
            </a:r>
            <a:r>
              <a:rPr lang="en-US" dirty="0" smtClean="0"/>
              <a:t>Operators</a:t>
            </a:r>
          </a:p>
          <a:p>
            <a:pPr lvl="1"/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||, 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!</a:t>
            </a:r>
            <a:endParaRPr lang="en-US" dirty="0"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lvl="2"/>
            <a:r>
              <a:rPr lang="en-US" dirty="0" smtClean="0"/>
              <a:t>View </a:t>
            </a:r>
            <a:r>
              <a:rPr lang="en-US" dirty="0"/>
              <a:t>0 as “</a:t>
            </a:r>
            <a:r>
              <a:rPr lang="en-US" dirty="0" smtClean="0"/>
              <a:t>False”</a:t>
            </a:r>
          </a:p>
          <a:p>
            <a:pPr lvl="2"/>
            <a:r>
              <a:rPr lang="en-US" dirty="0" smtClean="0"/>
              <a:t>Anything </a:t>
            </a:r>
            <a:r>
              <a:rPr lang="en-US" dirty="0"/>
              <a:t>nonzero as “</a:t>
            </a:r>
            <a:r>
              <a:rPr lang="en-US" dirty="0" smtClean="0"/>
              <a:t>True”</a:t>
            </a:r>
          </a:p>
          <a:p>
            <a:pPr lvl="2"/>
            <a:r>
              <a:rPr lang="en-US" dirty="0" smtClean="0"/>
              <a:t>Always </a:t>
            </a:r>
            <a:r>
              <a:rPr lang="en-US" dirty="0"/>
              <a:t>return 0 or </a:t>
            </a:r>
            <a:r>
              <a:rPr lang="en-US" dirty="0" smtClean="0"/>
              <a:t>1</a:t>
            </a:r>
          </a:p>
          <a:p>
            <a:pPr lvl="2"/>
            <a:r>
              <a:rPr lang="en-US" dirty="0" smtClean="0">
                <a:solidFill>
                  <a:srgbClr val="980002"/>
                </a:solidFill>
              </a:rPr>
              <a:t>Early </a:t>
            </a:r>
            <a:r>
              <a:rPr lang="en-US" dirty="0">
                <a:solidFill>
                  <a:srgbClr val="980002"/>
                </a:solidFill>
              </a:rPr>
              <a:t>termination</a:t>
            </a:r>
          </a:p>
          <a:p>
            <a:r>
              <a:rPr lang="en-US" dirty="0"/>
              <a:t>Examples </a:t>
            </a:r>
            <a:r>
              <a:rPr lang="en-US" dirty="0" smtClean="0"/>
              <a:t>(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dirty="0"/>
              <a:t> data type</a:t>
            </a:r>
            <a:r>
              <a:rPr lang="en-US" dirty="0" smtClean="0"/>
              <a:t>):</a:t>
            </a:r>
            <a:endParaRPr lang="en-US" dirty="0"/>
          </a:p>
          <a:p>
            <a:pPr lvl="1"/>
            <a:r>
              <a:rPr lang="en-US" dirty="0" smtClean="0">
                <a:ea typeface="Zapf Dingbats" charset="2"/>
                <a:cs typeface="Calibri" panose="020F0502020204030204" pitchFamily="34" charset="0"/>
                <a:sym typeface="Monaco" charset="0"/>
              </a:rPr>
              <a:t>!</a:t>
            </a:r>
            <a:r>
              <a:rPr lang="en-US" dirty="0">
                <a:ea typeface="Zapf Dingbats" charset="2"/>
                <a:cs typeface="Calibri" panose="020F0502020204030204" pitchFamily="34" charset="0"/>
                <a:sym typeface="Monaco" charset="0"/>
              </a:rPr>
              <a:t>0x41 </a:t>
            </a:r>
            <a:r>
              <a:rPr lang="en-US" dirty="0" smtClean="0">
                <a:ea typeface="Zapf Dingbats" charset="2"/>
                <a:cs typeface="Calibri" panose="020F0502020204030204" pitchFamily="34" charset="0"/>
                <a:sym typeface="Monaco" charset="0"/>
              </a:rPr>
              <a:t> </a:t>
            </a:r>
            <a:r>
              <a:rPr lang="en-US" dirty="0" smtClean="0">
                <a:ea typeface="Tahoma" panose="020B0604030504040204" pitchFamily="34" charset="0"/>
                <a:cs typeface="Calibri" panose="020F0502020204030204" pitchFamily="34" charset="0"/>
                <a:sym typeface="Monaco" charset="0"/>
              </a:rPr>
              <a:t>➙ </a:t>
            </a:r>
            <a:r>
              <a:rPr lang="en-US" dirty="0" smtClean="0">
                <a:ea typeface="Zapf Dingbats" charset="2"/>
                <a:cs typeface="Calibri" panose="020F0502020204030204" pitchFamily="34" charset="0"/>
                <a:sym typeface="Monaco" charset="0"/>
              </a:rPr>
              <a:t>	0x00</a:t>
            </a:r>
            <a:endParaRPr lang="en-US" dirty="0">
              <a:ea typeface="Zapf Dingbats" charset="2"/>
              <a:cs typeface="Calibri" panose="020F0502020204030204" pitchFamily="34" charset="0"/>
              <a:sym typeface="Monaco" charset="0"/>
            </a:endParaRPr>
          </a:p>
          <a:p>
            <a:pPr lvl="1"/>
            <a:r>
              <a:rPr lang="en-US" dirty="0" smtClean="0">
                <a:ea typeface="Zapf Dingbats" charset="2"/>
                <a:cs typeface="Calibri" panose="020F0502020204030204" pitchFamily="34" charset="0"/>
                <a:sym typeface="Monaco" charset="0"/>
              </a:rPr>
              <a:t>!0x00  </a:t>
            </a:r>
            <a:r>
              <a:rPr lang="en-US" dirty="0" smtClean="0">
                <a:ea typeface="Tahoma" panose="020B0604030504040204" pitchFamily="34" charset="0"/>
                <a:cs typeface="Calibri" panose="020F0502020204030204" pitchFamily="34" charset="0"/>
                <a:sym typeface="Monaco" charset="0"/>
              </a:rPr>
              <a:t>➙ 	</a:t>
            </a:r>
            <a:r>
              <a:rPr lang="en-US" dirty="0" smtClean="0">
                <a:ea typeface="Zapf Dingbats" charset="2"/>
                <a:cs typeface="Calibri" panose="020F0502020204030204" pitchFamily="34" charset="0"/>
                <a:sym typeface="Monaco" charset="0"/>
              </a:rPr>
              <a:t>0x01</a:t>
            </a:r>
            <a:endParaRPr lang="en-US" dirty="0">
              <a:ea typeface="Zapf Dingbats" charset="2"/>
              <a:cs typeface="Calibri" panose="020F0502020204030204" pitchFamily="34" charset="0"/>
              <a:sym typeface="Monaco" charset="0"/>
            </a:endParaRPr>
          </a:p>
          <a:p>
            <a:pPr lvl="1"/>
            <a:r>
              <a:rPr lang="en-US" dirty="0" smtClean="0">
                <a:ea typeface="Zapf Dingbats" charset="2"/>
                <a:cs typeface="Calibri" panose="020F0502020204030204" pitchFamily="34" charset="0"/>
                <a:sym typeface="Monaco" charset="0"/>
              </a:rPr>
              <a:t>!!</a:t>
            </a:r>
            <a:r>
              <a:rPr lang="en-US" dirty="0">
                <a:ea typeface="Zapf Dingbats" charset="2"/>
                <a:cs typeface="Calibri" panose="020F0502020204030204" pitchFamily="34" charset="0"/>
                <a:sym typeface="Monaco" charset="0"/>
              </a:rPr>
              <a:t>0x41 </a:t>
            </a:r>
            <a:r>
              <a:rPr lang="en-US" dirty="0" smtClean="0">
                <a:ea typeface="Tahoma" panose="020B0604030504040204" pitchFamily="34" charset="0"/>
                <a:cs typeface="Calibri" panose="020F0502020204030204" pitchFamily="34" charset="0"/>
                <a:sym typeface="Monaco" charset="0"/>
              </a:rPr>
              <a:t>➙	</a:t>
            </a:r>
            <a:r>
              <a:rPr lang="en-US" dirty="0" smtClean="0">
                <a:ea typeface="Zapf Dingbats" charset="2"/>
                <a:cs typeface="Calibri" panose="020F0502020204030204" pitchFamily="34" charset="0"/>
                <a:sym typeface="Monaco" charset="0"/>
              </a:rPr>
              <a:t>0x01</a:t>
            </a:r>
            <a:endParaRPr lang="en-US" dirty="0" smtClean="0">
              <a:cs typeface="Calibri" panose="020F0502020204030204" pitchFamily="34" charset="0"/>
              <a:sym typeface="Monaco" charset="0"/>
            </a:endParaRPr>
          </a:p>
          <a:p>
            <a:pPr marL="744538" lvl="1">
              <a:spcBef>
                <a:spcPts val="2100"/>
              </a:spcBef>
            </a:pPr>
            <a:r>
              <a:rPr lang="en-US" dirty="0">
                <a:ea typeface="Zapf Dingbats" charset="2"/>
                <a:cs typeface="Calibri" panose="020F0502020204030204" pitchFamily="34" charset="0"/>
                <a:sym typeface="Monaco" charset="0"/>
              </a:rPr>
              <a:t>0x69 &amp;&amp; 0x55 </a:t>
            </a:r>
            <a:r>
              <a:rPr lang="en-US" dirty="0" smtClean="0">
                <a:ea typeface="Zapf Dingbats" charset="2"/>
                <a:cs typeface="Calibri" panose="020F0502020204030204" pitchFamily="34" charset="0"/>
                <a:sym typeface="Monaco" charset="0"/>
              </a:rPr>
              <a:t> </a:t>
            </a:r>
            <a:r>
              <a:rPr lang="en-US" dirty="0" smtClean="0">
                <a:ea typeface="Tahoma" panose="020B0604030504040204" pitchFamily="34" charset="0"/>
                <a:cs typeface="Calibri" panose="020F0502020204030204" pitchFamily="34" charset="0"/>
                <a:sym typeface="Monaco" charset="0"/>
              </a:rPr>
              <a:t>➙</a:t>
            </a:r>
            <a:r>
              <a:rPr lang="en-US" dirty="0">
                <a:ea typeface="Tahoma" panose="020B0604030504040204" pitchFamily="34" charset="0"/>
                <a:cs typeface="Calibri" panose="020F0502020204030204" pitchFamily="34" charset="0"/>
                <a:sym typeface="Monaco" charset="0"/>
              </a:rPr>
              <a:t>	</a:t>
            </a:r>
            <a:r>
              <a:rPr lang="en-US" dirty="0" smtClean="0">
                <a:ea typeface="Zapf Dingbats" charset="2"/>
                <a:cs typeface="Calibri" panose="020F0502020204030204" pitchFamily="34" charset="0"/>
                <a:sym typeface="Monaco" charset="0"/>
              </a:rPr>
              <a:t>0x01</a:t>
            </a:r>
            <a:endParaRPr lang="en-US" dirty="0">
              <a:cs typeface="Calibri" panose="020F0502020204030204" pitchFamily="34" charset="0"/>
              <a:sym typeface="Monaco" charset="0"/>
            </a:endParaRPr>
          </a:p>
          <a:p>
            <a:pPr marL="744538" lvl="1"/>
            <a:r>
              <a:rPr lang="en-US" dirty="0" smtClean="0">
                <a:ea typeface="Zapf Dingbats" charset="2"/>
                <a:cs typeface="Calibri" panose="020F0502020204030204" pitchFamily="34" charset="0"/>
                <a:sym typeface="Monaco" charset="0"/>
              </a:rPr>
              <a:t>0x69 </a:t>
            </a:r>
            <a:r>
              <a:rPr lang="en-US" dirty="0">
                <a:ea typeface="Zapf Dingbats" charset="2"/>
                <a:cs typeface="Calibri" panose="020F0502020204030204" pitchFamily="34" charset="0"/>
                <a:sym typeface="Monaco" charset="0"/>
              </a:rPr>
              <a:t>|| 0x55 </a:t>
            </a:r>
            <a:r>
              <a:rPr lang="en-US" dirty="0" smtClean="0">
                <a:ea typeface="Zapf Dingbats" charset="2"/>
                <a:cs typeface="Calibri" panose="020F0502020204030204" pitchFamily="34" charset="0"/>
                <a:sym typeface="Monaco" charset="0"/>
              </a:rPr>
              <a:t>   </a:t>
            </a:r>
            <a:r>
              <a:rPr lang="en-US" dirty="0" smtClean="0">
                <a:ea typeface="Tahoma" panose="020B0604030504040204" pitchFamily="34" charset="0"/>
                <a:cs typeface="Calibri" panose="020F0502020204030204" pitchFamily="34" charset="0"/>
                <a:sym typeface="Monaco" charset="0"/>
              </a:rPr>
              <a:t>➙</a:t>
            </a:r>
            <a:r>
              <a:rPr lang="en-US" dirty="0">
                <a:ea typeface="Tahoma" panose="020B0604030504040204" pitchFamily="34" charset="0"/>
                <a:cs typeface="Calibri" panose="020F0502020204030204" pitchFamily="34" charset="0"/>
                <a:sym typeface="Monaco" charset="0"/>
              </a:rPr>
              <a:t>	</a:t>
            </a:r>
            <a:r>
              <a:rPr lang="en-US" dirty="0" smtClean="0">
                <a:ea typeface="Zapf Dingbats" charset="2"/>
                <a:cs typeface="Calibri" panose="020F0502020204030204" pitchFamily="34" charset="0"/>
                <a:sym typeface="Monaco" charset="0"/>
              </a:rPr>
              <a:t>0x01</a:t>
            </a:r>
            <a:endParaRPr lang="en-US" dirty="0">
              <a:cs typeface="Calibri" panose="020F0502020204030204" pitchFamily="34" charset="0"/>
              <a:sym typeface="Monaco" charset="0"/>
            </a:endParaRPr>
          </a:p>
          <a:p>
            <a:pPr marL="744538" lvl="1" eaLnBrk="1" hangingPunct="1"/>
            <a:r>
              <a:rPr lang="en-US" dirty="0" smtClean="0">
                <a:ea typeface="Monaco" charset="0"/>
                <a:cs typeface="Calibri" panose="020F0502020204030204" pitchFamily="34" charset="0"/>
                <a:sym typeface="Monaco" charset="0"/>
              </a:rPr>
              <a:t>p </a:t>
            </a:r>
            <a:r>
              <a:rPr lang="en-US" dirty="0">
                <a:ea typeface="Monaco" charset="0"/>
                <a:cs typeface="Calibri" panose="020F0502020204030204" pitchFamily="34" charset="0"/>
                <a:sym typeface="Monaco" charset="0"/>
              </a:rPr>
              <a:t>&amp;&amp; *p </a:t>
            </a:r>
            <a:r>
              <a:rPr lang="en-US" dirty="0">
                <a:cs typeface="Calibri" panose="020F0502020204030204" pitchFamily="34" charset="0"/>
              </a:rPr>
              <a:t>	</a:t>
            </a:r>
            <a:r>
              <a:rPr lang="en-US" dirty="0" smtClean="0">
                <a:cs typeface="Calibri" panose="020F0502020204030204" pitchFamily="34" charset="0"/>
              </a:rPr>
              <a:t>		// avoids </a:t>
            </a:r>
            <a:r>
              <a:rPr lang="en-US" dirty="0">
                <a:cs typeface="Calibri" panose="020F0502020204030204" pitchFamily="34" charset="0"/>
              </a:rPr>
              <a:t>null pointer </a:t>
            </a:r>
            <a:r>
              <a:rPr lang="en-US" dirty="0" smtClean="0">
                <a:cs typeface="Calibri" panose="020F0502020204030204" pitchFamily="34" charset="0"/>
              </a:rPr>
              <a:t>access</a:t>
            </a:r>
            <a:endParaRPr lang="en-US" dirty="0"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Bitwise Operations: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Bit fields</a:t>
            </a:r>
          </a:p>
          <a:p>
            <a:pPr lvl="1"/>
            <a:r>
              <a:rPr lang="en-US" dirty="0" smtClean="0"/>
              <a:t>One byte can fit up to eight options in a single field</a:t>
            </a:r>
          </a:p>
          <a:p>
            <a:pPr lvl="1"/>
            <a:r>
              <a:rPr lang="en-US" dirty="0" smtClean="0"/>
              <a:t>Example: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 flags = 0x1 | 0x4 | 0x8 </a:t>
            </a:r>
            <a:b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  <a:ea typeface="Zapf Dingbats" charset="2"/>
                <a:cs typeface="Consolas" panose="020B0609020204030204" pitchFamily="49" charset="0"/>
                <a:sym typeface="Monaco" charset="0"/>
              </a:rPr>
              <a:t>00001101</a:t>
            </a:r>
            <a:r>
              <a:rPr lang="en-US" baseline="-6000" dirty="0" smtClean="0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2</a:t>
            </a:r>
            <a:r>
              <a:rPr lang="en-US" dirty="0" smtClean="0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</a:t>
            </a:r>
          </a:p>
          <a:p>
            <a:pPr lvl="1"/>
            <a:r>
              <a:rPr lang="en-US" dirty="0" smtClean="0">
                <a:sym typeface="Monaco" charset="0"/>
              </a:rPr>
              <a:t>Test for a flag:</a:t>
            </a:r>
            <a:br>
              <a:rPr lang="en-US" dirty="0" smtClean="0">
                <a:sym typeface="Monaco" charset="0"/>
              </a:rPr>
            </a:b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Monaco" charset="0"/>
              </a:rPr>
              <a:t>if ( flags &amp; 0x4 ){</a:t>
            </a:r>
            <a:b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Monaco" charset="0"/>
              </a:rPr>
            </a:b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Monaco" charset="0"/>
              </a:rPr>
              <a:t>  //bit 3 is set</a:t>
            </a:r>
            <a:b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Monaco" charset="0"/>
              </a:rPr>
            </a:b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Monaco" charset="0"/>
              </a:rPr>
              <a:t>} else {</a:t>
            </a:r>
            <a:b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Monaco" charset="0"/>
              </a:rPr>
            </a:b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Monaco" charset="0"/>
              </a:rPr>
              <a:t> //bit 3 was not set</a:t>
            </a:r>
            <a:b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Monaco" charset="0"/>
              </a:rPr>
            </a:b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2442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11841</TotalTime>
  <Words>2643</Words>
  <Application>Microsoft Office PowerPoint</Application>
  <PresentationFormat>On-screen Show (4:3)</PresentationFormat>
  <Paragraphs>1419</Paragraphs>
  <Slides>46</Slides>
  <Notes>24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46</vt:i4>
      </vt:variant>
    </vt:vector>
  </HeadingPairs>
  <TitlesOfParts>
    <vt:vector size="52" baseType="lpstr">
      <vt:lpstr>template2007</vt:lpstr>
      <vt:lpstr>Title and Content</vt:lpstr>
      <vt:lpstr>Title Only</vt:lpstr>
      <vt:lpstr>Document</vt:lpstr>
      <vt:lpstr>Worksheet</vt:lpstr>
      <vt:lpstr>Chart</vt:lpstr>
      <vt:lpstr>Arithmetic and Bitwise Operations  on Binary Data  CSCI 2400:  Computer Architecture ECE 3217: Computer Architecture and Organization  </vt:lpstr>
      <vt:lpstr>Arithmetic and Bitwise Operations</vt:lpstr>
      <vt:lpstr>Basic Processor Organization</vt:lpstr>
      <vt:lpstr>Boolean Algebra</vt:lpstr>
      <vt:lpstr>General Boolean Algebras</vt:lpstr>
      <vt:lpstr>Quick Check</vt:lpstr>
      <vt:lpstr>Bit-Level Operations in C</vt:lpstr>
      <vt:lpstr>Contrast: Logic Operations in C</vt:lpstr>
      <vt:lpstr>Bitwise Operations: Applications</vt:lpstr>
      <vt:lpstr>Shift Operations</vt:lpstr>
      <vt:lpstr>Quick Check</vt:lpstr>
      <vt:lpstr>Bitwise-NOT:  One’s Complement</vt:lpstr>
      <vt:lpstr>Signed Integer Negation:  Two’s Complement</vt:lpstr>
      <vt:lpstr>Complement &amp; Increment Examples</vt:lpstr>
      <vt:lpstr>Arithmetic and Bitwise Operations</vt:lpstr>
      <vt:lpstr>Unsigned Addition</vt:lpstr>
      <vt:lpstr>Unsigned Addition</vt:lpstr>
      <vt:lpstr>Visualizing True Sum (Mathematical) Addition</vt:lpstr>
      <vt:lpstr>Visualizing Unsigned Addition</vt:lpstr>
      <vt:lpstr>Two’s Complement Addition</vt:lpstr>
      <vt:lpstr>Signed Addition</vt:lpstr>
      <vt:lpstr>Signed Addition</vt:lpstr>
      <vt:lpstr>Visualizing Signed Addition</vt:lpstr>
      <vt:lpstr>Multiplication</vt:lpstr>
      <vt:lpstr>Unsigned Multiplication in C</vt:lpstr>
      <vt:lpstr>Signed Multiplication in C</vt:lpstr>
      <vt:lpstr>True Binary Multiplication</vt:lpstr>
      <vt:lpstr>True Binary Multiplication</vt:lpstr>
      <vt:lpstr>True Binary Multiplication</vt:lpstr>
      <vt:lpstr>True Binary Multiplication</vt:lpstr>
      <vt:lpstr>True Binary Multiplication</vt:lpstr>
      <vt:lpstr>True Binary Multiplication</vt:lpstr>
      <vt:lpstr>True Binary Multiplication</vt:lpstr>
      <vt:lpstr>Power-of-2 Multiply with Shift</vt:lpstr>
      <vt:lpstr>Power-of-2 Multiply with Shift</vt:lpstr>
      <vt:lpstr>Power-of-2 Multiply with Shift</vt:lpstr>
      <vt:lpstr>Power-of-2 Multiply with Shift</vt:lpstr>
      <vt:lpstr>Unsigned Power-of-2 Divide with Shift</vt:lpstr>
      <vt:lpstr>Incorrect Power-of-2 Divide</vt:lpstr>
      <vt:lpstr>Signed Power-of-2 Divide with Shift</vt:lpstr>
      <vt:lpstr>Correct Power-of-2 Divide with Biasing</vt:lpstr>
      <vt:lpstr>Biasing without changing result</vt:lpstr>
      <vt:lpstr>Correct Power-of-2 Divide (Cont.)</vt:lpstr>
      <vt:lpstr>Biasing that does change the result</vt:lpstr>
      <vt:lpstr>Biasing that does change the result</vt:lpstr>
      <vt:lpstr>Arithmetic: Basic Rules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dc:description>Redesign of slides created by Randal E. Bryant and David R. O'Hallaron</dc:description>
  <cp:lastModifiedBy>David Ferry</cp:lastModifiedBy>
  <cp:revision>118</cp:revision>
  <cp:lastPrinted>2010-01-19T15:27:43Z</cp:lastPrinted>
  <dcterms:created xsi:type="dcterms:W3CDTF">2011-01-05T19:59:31Z</dcterms:created>
  <dcterms:modified xsi:type="dcterms:W3CDTF">2017-02-03T17:02:34Z</dcterms:modified>
</cp:coreProperties>
</file>